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1"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9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1"/>
    <p:restoredTop sz="94681"/>
  </p:normalViewPr>
  <p:slideViewPr>
    <p:cSldViewPr snapToGrid="0" snapToObjects="1">
      <p:cViewPr varScale="1">
        <p:scale>
          <a:sx n="37" d="100"/>
          <a:sy n="37" d="100"/>
        </p:scale>
        <p:origin x="104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2CD82-AD72-2C4D-948B-A35154DB96F2}" type="datetimeFigureOut">
              <a:rPr lang="it-IT" smtClean="0"/>
              <a:t>25/07/2018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C3F80-AEC3-584C-83F7-E72824C1DD51}" type="slidenum">
              <a:rPr lang="it-IT" smtClean="0"/>
              <a:t>‹N›</a:t>
            </a:fld>
            <a:endParaRPr lang="it-IT"/>
          </a:p>
        </p:txBody>
      </p:sp>
    </p:spTree>
    <p:extLst>
      <p:ext uri="{BB962C8B-B14F-4D97-AF65-F5344CB8AC3E}">
        <p14:creationId xmlns:p14="http://schemas.microsoft.com/office/powerpoint/2010/main" val="1491811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it-IT"/>
              <a:t>Fare clic per modificare stile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40B545D9-105D-0D44-B586-BC1209315463}" type="datetimeFigureOut">
              <a:rPr lang="it-IT" smtClean="0"/>
              <a:t>25/07/2018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C30D72A-4D9E-234A-B3ED-41FE9BA76E13}" type="slidenum">
              <a:rPr lang="it-IT" smtClean="0"/>
              <a:t>‹N›</a:t>
            </a:fld>
            <a:endParaRPr lang="it-IT"/>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0B545D9-105D-0D44-B586-BC1209315463}" type="datetimeFigureOut">
              <a:rPr lang="it-IT" smtClean="0"/>
              <a:t>25/07/2018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C30D72A-4D9E-234A-B3ED-41FE9BA76E13}"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it-IT"/>
              <a:t>Fare clic per modificare stile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0B545D9-105D-0D44-B586-BC1209315463}" type="datetimeFigureOut">
              <a:rPr lang="it-IT" smtClean="0"/>
              <a:t>25/07/2018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C30D72A-4D9E-234A-B3ED-41FE9BA76E13}"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0B545D9-105D-0D44-B586-BC1209315463}" type="datetimeFigureOut">
              <a:rPr lang="it-IT" smtClean="0"/>
              <a:t>25/07/2018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C30D72A-4D9E-234A-B3ED-41FE9BA76E13}"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it-IT"/>
              <a:t>Fare clic per modificare stile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40B545D9-105D-0D44-B586-BC1209315463}" type="datetimeFigureOut">
              <a:rPr lang="it-IT" smtClean="0"/>
              <a:t>25/07/2018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C30D72A-4D9E-234A-B3ED-41FE9BA76E13}"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40B545D9-105D-0D44-B586-BC1209315463}" type="datetimeFigureOut">
              <a:rPr lang="it-IT" smtClean="0"/>
              <a:t>25/07/2018</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4C30D72A-4D9E-234A-B3ED-41FE9BA76E13}"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583436" y="3143250"/>
            <a:ext cx="4270248" cy="25967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40B545D9-105D-0D44-B586-BC1209315463}" type="datetimeFigureOut">
              <a:rPr lang="it-IT" smtClean="0"/>
              <a:t>25/07/2018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C30D72A-4D9E-234A-B3ED-41FE9BA76E13}" type="slidenum">
              <a:rPr lang="it-IT" smtClean="0"/>
              <a:t>‹N›</a:t>
            </a:fld>
            <a:endParaRPr lang="it-IT"/>
          </a:p>
        </p:txBody>
      </p:sp>
      <p:sp>
        <p:nvSpPr>
          <p:cNvPr id="10" name="Title 9"/>
          <p:cNvSpPr>
            <a:spLocks noGrp="1"/>
          </p:cNvSpPr>
          <p:nvPr>
            <p:ph type="title"/>
          </p:nvPr>
        </p:nvSpPr>
        <p:spPr/>
        <p:txBody>
          <a:bodyPr/>
          <a:lstStyle/>
          <a:p>
            <a:r>
              <a:rPr lang="it-IT"/>
              <a:t>Fare clic per modificare stile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Date Placeholder 2"/>
          <p:cNvSpPr>
            <a:spLocks noGrp="1"/>
          </p:cNvSpPr>
          <p:nvPr>
            <p:ph type="dt" sz="half" idx="10"/>
          </p:nvPr>
        </p:nvSpPr>
        <p:spPr/>
        <p:txBody>
          <a:bodyPr/>
          <a:lstStyle/>
          <a:p>
            <a:fld id="{40B545D9-105D-0D44-B586-BC1209315463}" type="datetimeFigureOut">
              <a:rPr lang="it-IT" smtClean="0"/>
              <a:t>25/07/2018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C30D72A-4D9E-234A-B3ED-41FE9BA76E13}"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545D9-105D-0D44-B586-BC1209315463}" type="datetimeFigureOut">
              <a:rPr lang="it-IT" smtClean="0"/>
              <a:t>25/07/2018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C30D72A-4D9E-234A-B3ED-41FE9BA76E13}" type="slidenum">
              <a:rPr lang="it-IT" smtClean="0"/>
              <a:t>‹N›</a:t>
            </a:fld>
            <a:endParaRPr lang="it-IT"/>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it-IT"/>
              <a:t>Fare clic per modificare stile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9" name="Date Placeholder 8"/>
          <p:cNvSpPr>
            <a:spLocks noGrp="1"/>
          </p:cNvSpPr>
          <p:nvPr>
            <p:ph type="dt" sz="half" idx="10"/>
          </p:nvPr>
        </p:nvSpPr>
        <p:spPr/>
        <p:txBody>
          <a:bodyPr/>
          <a:lstStyle/>
          <a:p>
            <a:fld id="{40B545D9-105D-0D44-B586-BC1209315463}" type="datetimeFigureOut">
              <a:rPr lang="it-IT" smtClean="0"/>
              <a:t>25/07/2018</a:t>
            </a:fld>
            <a:endParaRPr lang="it-IT"/>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it-IT"/>
          </a:p>
        </p:txBody>
      </p:sp>
      <p:sp>
        <p:nvSpPr>
          <p:cNvPr id="11" name="Slide Number Placeholder 10"/>
          <p:cNvSpPr>
            <a:spLocks noGrp="1"/>
          </p:cNvSpPr>
          <p:nvPr>
            <p:ph type="sldNum" sz="quarter" idx="12"/>
          </p:nvPr>
        </p:nvSpPr>
        <p:spPr/>
        <p:txBody>
          <a:bodyPr/>
          <a:lstStyle/>
          <a:p>
            <a:fld id="{4C30D72A-4D9E-234A-B3ED-41FE9BA76E13}"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it-IT"/>
              <a:t>Fare clic per modificare stile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0B545D9-105D-0D44-B586-BC1209315463}" type="datetimeFigureOut">
              <a:rPr lang="it-IT" smtClean="0"/>
              <a:t>25/07/2018</a:t>
            </a:fld>
            <a:endParaRPr lang="it-IT"/>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4C30D72A-4D9E-234A-B3ED-41FE9BA76E13}"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0B545D9-105D-0D44-B586-BC1209315463}" type="datetimeFigureOut">
              <a:rPr lang="it-IT" smtClean="0"/>
              <a:t>25/07/2018</a:t>
            </a:fld>
            <a:endParaRPr lang="it-IT"/>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it-IT"/>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4C30D72A-4D9E-234A-B3ED-41FE9BA76E13}" type="slidenum">
              <a:rPr lang="it-IT" smtClean="0"/>
              <a:t>‹N›</a:t>
            </a:fld>
            <a:endParaRPr lang="it-IT"/>
          </a:p>
        </p:txBody>
      </p:sp>
    </p:spTree>
    <p:extLst>
      <p:ext uri="{BB962C8B-B14F-4D97-AF65-F5344CB8AC3E}">
        <p14:creationId xmlns:p14="http://schemas.microsoft.com/office/powerpoint/2010/main" val="1542846510"/>
      </p:ext>
    </p:extLst>
  </p:cSld>
  <p:clrMap bg1="dk1" tx1="lt1" bg2="dk2" tx2="lt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tudiarapido.it/tito-imperatore-roman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ln w="3175">
            <a:solidFill>
              <a:srgbClr val="F3395C"/>
            </a:solidFill>
            <a:prstDash val="solid"/>
          </a:ln>
        </p:spPr>
        <p:txBody>
          <a:bodyPr/>
          <a:lstStyle/>
          <a:p>
            <a:r>
              <a:rPr lang="it-IT" dirty="0"/>
              <a:t>ERUZIONE DEL VESUVIO </a:t>
            </a:r>
          </a:p>
        </p:txBody>
      </p:sp>
      <p:sp>
        <p:nvSpPr>
          <p:cNvPr id="3" name="Sottotitolo 2"/>
          <p:cNvSpPr>
            <a:spLocks noGrp="1"/>
          </p:cNvSpPr>
          <p:nvPr>
            <p:ph type="subTitle" idx="1"/>
          </p:nvPr>
        </p:nvSpPr>
        <p:spPr>
          <a:ln>
            <a:solidFill>
              <a:srgbClr val="FFFF00"/>
            </a:solidFill>
          </a:ln>
        </p:spPr>
        <p:txBody>
          <a:bodyPr>
            <a:normAutofit/>
          </a:bodyPr>
          <a:lstStyle/>
          <a:p>
            <a:r>
              <a:rPr lang="it-IT" sz="2800" dirty="0">
                <a:solidFill>
                  <a:schemeClr val="bg1"/>
                </a:solidFill>
              </a:rPr>
              <a:t>79 D.C.-ERCOLANO E POMPEI</a:t>
            </a:r>
          </a:p>
        </p:txBody>
      </p:sp>
    </p:spTree>
    <p:extLst>
      <p:ext uri="{BB962C8B-B14F-4D97-AF65-F5344CB8AC3E}">
        <p14:creationId xmlns:p14="http://schemas.microsoft.com/office/powerpoint/2010/main" val="1265459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3468" y="164592"/>
            <a:ext cx="7344664" cy="724408"/>
          </a:xfrm>
        </p:spPr>
        <p:txBody>
          <a:bodyPr>
            <a:noAutofit/>
          </a:bodyPr>
          <a:lstStyle/>
          <a:p>
            <a:r>
              <a:rPr lang="it-IT" sz="3600" i="1" dirty="0">
                <a:solidFill>
                  <a:schemeClr val="accent6"/>
                </a:solidFill>
              </a:rPr>
              <a:t>Terzo paragrafo</a:t>
            </a:r>
          </a:p>
        </p:txBody>
      </p:sp>
      <p:sp>
        <p:nvSpPr>
          <p:cNvPr id="3" name="Segnaposto contenuto 2"/>
          <p:cNvSpPr>
            <a:spLocks noGrp="1"/>
          </p:cNvSpPr>
          <p:nvPr>
            <p:ph idx="1"/>
          </p:nvPr>
        </p:nvSpPr>
        <p:spPr>
          <a:xfrm>
            <a:off x="0" y="1101343"/>
            <a:ext cx="5575300" cy="5717484"/>
          </a:xfrm>
        </p:spPr>
        <p:txBody>
          <a:bodyPr>
            <a:noAutofit/>
          </a:bodyPr>
          <a:lstStyle/>
          <a:p>
            <a:r>
              <a:rPr lang="it-IT" sz="1400" i="1" dirty="0">
                <a:latin typeface="Consolas" charset="0"/>
                <a:ea typeface="Consolas" charset="0"/>
                <a:cs typeface="Consolas" charset="0"/>
              </a:rPr>
              <a:t>Magnum </a:t>
            </a:r>
            <a:r>
              <a:rPr lang="it-IT" sz="1400" i="1" dirty="0" err="1">
                <a:latin typeface="Consolas" charset="0"/>
                <a:ea typeface="Consolas" charset="0"/>
                <a:cs typeface="Consolas" charset="0"/>
              </a:rPr>
              <a:t>propiusque</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noscendum</a:t>
            </a:r>
            <a:r>
              <a:rPr lang="it-IT" sz="1400" i="1" dirty="0">
                <a:latin typeface="Consolas" charset="0"/>
                <a:ea typeface="Consolas" charset="0"/>
                <a:cs typeface="Consolas" charset="0"/>
              </a:rPr>
              <a:t>, ut eruditissimo viro, </a:t>
            </a:r>
            <a:r>
              <a:rPr lang="it-IT" sz="1400" i="1" dirty="0" err="1">
                <a:latin typeface="Consolas" charset="0"/>
                <a:ea typeface="Consolas" charset="0"/>
                <a:cs typeface="Consolas" charset="0"/>
              </a:rPr>
              <a:t>visum</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iubet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liburnicam</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aptari</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mihi</a:t>
            </a:r>
            <a:r>
              <a:rPr lang="it-IT" sz="1400" i="1" dirty="0">
                <a:latin typeface="Consolas" charset="0"/>
                <a:ea typeface="Consolas" charset="0"/>
                <a:cs typeface="Consolas" charset="0"/>
              </a:rPr>
              <a:t>, si venire una </a:t>
            </a:r>
            <a:r>
              <a:rPr lang="it-IT" sz="1400" i="1" dirty="0" err="1">
                <a:latin typeface="Consolas" charset="0"/>
                <a:ea typeface="Consolas" charset="0"/>
                <a:cs typeface="Consolas" charset="0"/>
              </a:rPr>
              <a:t>vellem</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facit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copiam</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respondi</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studere</a:t>
            </a:r>
            <a:r>
              <a:rPr lang="it-IT" sz="1400" i="1" dirty="0">
                <a:latin typeface="Consolas" charset="0"/>
                <a:ea typeface="Consolas" charset="0"/>
                <a:cs typeface="Consolas" charset="0"/>
              </a:rPr>
              <a:t> me </a:t>
            </a:r>
            <a:r>
              <a:rPr lang="it-IT" sz="1400" i="1" dirty="0" err="1">
                <a:latin typeface="Consolas" charset="0"/>
                <a:ea typeface="Consolas" charset="0"/>
                <a:cs typeface="Consolas" charset="0"/>
              </a:rPr>
              <a:t>malle</a:t>
            </a:r>
            <a:r>
              <a:rPr lang="it-IT" sz="1400" i="1" dirty="0">
                <a:latin typeface="Consolas" charset="0"/>
                <a:ea typeface="Consolas" charset="0"/>
                <a:cs typeface="Consolas" charset="0"/>
              </a:rPr>
              <a:t>, et forte ipse, </a:t>
            </a:r>
            <a:r>
              <a:rPr lang="it-IT" sz="1400" i="1" dirty="0" err="1">
                <a:latin typeface="Consolas" charset="0"/>
                <a:ea typeface="Consolas" charset="0"/>
                <a:cs typeface="Consolas" charset="0"/>
              </a:rPr>
              <a:t>quod</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scriberem</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dederat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egrediebatur</a:t>
            </a:r>
            <a:r>
              <a:rPr lang="it-IT" sz="1400" i="1" dirty="0">
                <a:latin typeface="Consolas" charset="0"/>
                <a:ea typeface="Consolas" charset="0"/>
                <a:cs typeface="Consolas" charset="0"/>
              </a:rPr>
              <a:t> domo: </a:t>
            </a:r>
            <a:r>
              <a:rPr lang="it-IT" sz="1400" i="1" dirty="0" err="1">
                <a:latin typeface="Consolas" charset="0"/>
                <a:ea typeface="Consolas" charset="0"/>
                <a:cs typeface="Consolas" charset="0"/>
              </a:rPr>
              <a:t>accipit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codicillos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Rectinae</a:t>
            </a:r>
            <a:r>
              <a:rPr lang="it-IT" sz="1400" i="1" dirty="0">
                <a:latin typeface="Consolas" charset="0"/>
                <a:ea typeface="Consolas" charset="0"/>
                <a:cs typeface="Consolas" charset="0"/>
              </a:rPr>
              <a:t> Casci imminenti </a:t>
            </a:r>
            <a:r>
              <a:rPr lang="it-IT" sz="1400" i="1" dirty="0" err="1">
                <a:latin typeface="Consolas" charset="0"/>
                <a:ea typeface="Consolas" charset="0"/>
                <a:cs typeface="Consolas" charset="0"/>
              </a:rPr>
              <a:t>periculo</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exterritae</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nam</a:t>
            </a:r>
            <a:r>
              <a:rPr lang="it-IT" sz="1400" i="1" dirty="0">
                <a:latin typeface="Consolas" charset="0"/>
                <a:ea typeface="Consolas" charset="0"/>
                <a:cs typeface="Consolas" charset="0"/>
              </a:rPr>
              <a:t> villa </a:t>
            </a:r>
            <a:r>
              <a:rPr lang="it-IT" sz="1400" i="1" dirty="0" err="1">
                <a:latin typeface="Consolas" charset="0"/>
                <a:ea typeface="Consolas" charset="0"/>
                <a:cs typeface="Consolas" charset="0"/>
              </a:rPr>
              <a:t>eius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subiacebat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nec</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ulla</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nisi</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navibus</a:t>
            </a:r>
            <a:r>
              <a:rPr lang="it-IT" sz="1400" i="1" dirty="0">
                <a:latin typeface="Consolas" charset="0"/>
                <a:ea typeface="Consolas" charset="0"/>
                <a:cs typeface="Consolas" charset="0"/>
              </a:rPr>
              <a:t> fuga); ut se tanto discrimini </a:t>
            </a:r>
            <a:r>
              <a:rPr lang="it-IT" sz="1400" i="1" dirty="0" err="1">
                <a:latin typeface="Consolas" charset="0"/>
                <a:ea typeface="Consolas" charset="0"/>
                <a:cs typeface="Consolas" charset="0"/>
              </a:rPr>
              <a:t>eriperet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orabat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vertit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ille</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consiIium</a:t>
            </a:r>
            <a:r>
              <a:rPr lang="it-IT" sz="1400" i="1" dirty="0">
                <a:latin typeface="Consolas" charset="0"/>
                <a:ea typeface="Consolas" charset="0"/>
                <a:cs typeface="Consolas" charset="0"/>
              </a:rPr>
              <a:t> et, </a:t>
            </a:r>
            <a:r>
              <a:rPr lang="it-IT" sz="1400" i="1" dirty="0" err="1">
                <a:latin typeface="Consolas" charset="0"/>
                <a:ea typeface="Consolas" charset="0"/>
                <a:cs typeface="Consolas" charset="0"/>
              </a:rPr>
              <a:t>quod</a:t>
            </a:r>
            <a:r>
              <a:rPr lang="it-IT" sz="1400" i="1" dirty="0">
                <a:latin typeface="Consolas" charset="0"/>
                <a:ea typeface="Consolas" charset="0"/>
                <a:cs typeface="Consolas" charset="0"/>
              </a:rPr>
              <a:t> studioso animo </a:t>
            </a:r>
            <a:r>
              <a:rPr lang="it-IT" sz="1400" i="1" dirty="0" err="1">
                <a:latin typeface="Consolas" charset="0"/>
                <a:ea typeface="Consolas" charset="0"/>
                <a:cs typeface="Consolas" charset="0"/>
              </a:rPr>
              <a:t>incohaverat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obit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maximo</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deducit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quadriremes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ascendit</a:t>
            </a:r>
            <a:r>
              <a:rPr lang="it-IT" sz="1400" i="1" dirty="0">
                <a:latin typeface="Consolas" charset="0"/>
                <a:ea typeface="Consolas" charset="0"/>
                <a:cs typeface="Consolas" charset="0"/>
              </a:rPr>
              <a:t> ipse non </a:t>
            </a:r>
            <a:r>
              <a:rPr lang="it-IT" sz="1400" i="1" dirty="0" err="1">
                <a:latin typeface="Consolas" charset="0"/>
                <a:ea typeface="Consolas" charset="0"/>
                <a:cs typeface="Consolas" charset="0"/>
              </a:rPr>
              <a:t>Rectinae</a:t>
            </a:r>
            <a:r>
              <a:rPr lang="it-IT" sz="1400" i="1" dirty="0">
                <a:latin typeface="Consolas" charset="0"/>
                <a:ea typeface="Consolas" charset="0"/>
                <a:cs typeface="Consolas" charset="0"/>
              </a:rPr>
              <a:t> modo, </a:t>
            </a:r>
            <a:r>
              <a:rPr lang="it-IT" sz="1400" i="1" dirty="0" err="1">
                <a:latin typeface="Consolas" charset="0"/>
                <a:ea typeface="Consolas" charset="0"/>
                <a:cs typeface="Consolas" charset="0"/>
              </a:rPr>
              <a:t>sed</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multis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erat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enim</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frequens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amoenitas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orae</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laturus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auxilium</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properat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illuc</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unde</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alii</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fugiunt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rectumque</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cursum</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recta</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gubernacula</a:t>
            </a:r>
            <a:r>
              <a:rPr lang="it-IT" sz="1400" i="1" dirty="0">
                <a:latin typeface="Consolas" charset="0"/>
                <a:ea typeface="Consolas" charset="0"/>
                <a:cs typeface="Consolas" charset="0"/>
              </a:rPr>
              <a:t> in </a:t>
            </a:r>
            <a:r>
              <a:rPr lang="it-IT" sz="1400" i="1" dirty="0" err="1">
                <a:latin typeface="Consolas" charset="0"/>
                <a:ea typeface="Consolas" charset="0"/>
                <a:cs typeface="Consolas" charset="0"/>
              </a:rPr>
              <a:t>periculum</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tenet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adeo</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solutus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metu</a:t>
            </a:r>
            <a:r>
              <a:rPr lang="it-IT" sz="1400" i="1" dirty="0">
                <a:latin typeface="Consolas" charset="0"/>
                <a:ea typeface="Consolas" charset="0"/>
                <a:cs typeface="Consolas" charset="0"/>
              </a:rPr>
              <a:t>, ut </a:t>
            </a:r>
            <a:r>
              <a:rPr lang="it-IT" sz="1400" i="1" dirty="0" err="1">
                <a:latin typeface="Consolas" charset="0"/>
                <a:ea typeface="Consolas" charset="0"/>
                <a:cs typeface="Consolas" charset="0"/>
              </a:rPr>
              <a:t>omnis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illius</a:t>
            </a:r>
            <a:r>
              <a:rPr lang="it-IT" sz="1400" i="1" dirty="0">
                <a:latin typeface="Consolas" charset="0"/>
                <a:ea typeface="Consolas" charset="0"/>
                <a:cs typeface="Consolas" charset="0"/>
              </a:rPr>
              <a:t> mali </a:t>
            </a:r>
            <a:r>
              <a:rPr lang="it-IT" sz="1400" i="1" dirty="0" err="1">
                <a:latin typeface="Consolas" charset="0"/>
                <a:ea typeface="Consolas" charset="0"/>
                <a:cs typeface="Consolas" charset="0"/>
              </a:rPr>
              <a:t>motus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omnis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figuras</a:t>
            </a:r>
            <a:r>
              <a:rPr lang="it-IT" sz="1400" i="1" dirty="0">
                <a:latin typeface="Consolas" charset="0"/>
                <a:ea typeface="Consolas" charset="0"/>
                <a:cs typeface="Consolas" charset="0"/>
              </a:rPr>
              <a:t>, ut </a:t>
            </a:r>
            <a:r>
              <a:rPr lang="it-IT" sz="1400" i="1" dirty="0" err="1">
                <a:latin typeface="Consolas" charset="0"/>
                <a:ea typeface="Consolas" charset="0"/>
                <a:cs typeface="Consolas" charset="0"/>
              </a:rPr>
              <a:t>deprenderat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oculis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dictaret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enotaretque</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Iam</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navibus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cinis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incidebat</a:t>
            </a:r>
            <a:r>
              <a:rPr lang="it-IT" sz="1400" i="1" dirty="0">
                <a:latin typeface="Consolas" charset="0"/>
                <a:ea typeface="Consolas" charset="0"/>
                <a:cs typeface="Consolas" charset="0"/>
              </a:rPr>
              <a:t>, quo </a:t>
            </a:r>
            <a:r>
              <a:rPr lang="it-IT" sz="1400" i="1" dirty="0" err="1">
                <a:latin typeface="Consolas" charset="0"/>
                <a:ea typeface="Consolas" charset="0"/>
                <a:cs typeface="Consolas" charset="0"/>
              </a:rPr>
              <a:t>propius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accederent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calidior</a:t>
            </a:r>
            <a:r>
              <a:rPr lang="it-IT" sz="1400" i="1" dirty="0">
                <a:latin typeface="Consolas" charset="0"/>
                <a:ea typeface="Consolas" charset="0"/>
                <a:cs typeface="Consolas" charset="0"/>
              </a:rPr>
              <a:t> et </a:t>
            </a:r>
            <a:r>
              <a:rPr lang="it-IT" sz="1400" i="1" dirty="0" err="1">
                <a:latin typeface="Consolas" charset="0"/>
                <a:ea typeface="Consolas" charset="0"/>
                <a:cs typeface="Consolas" charset="0"/>
              </a:rPr>
              <a:t>densior</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iam</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pumices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etiam</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nigrique</a:t>
            </a:r>
            <a:r>
              <a:rPr lang="it-IT" sz="1400" i="1" dirty="0">
                <a:latin typeface="Consolas" charset="0"/>
                <a:ea typeface="Consolas" charset="0"/>
                <a:cs typeface="Consolas" charset="0"/>
              </a:rPr>
              <a:t> et </a:t>
            </a:r>
            <a:r>
              <a:rPr lang="it-IT" sz="1400" i="1" dirty="0" err="1">
                <a:latin typeface="Consolas" charset="0"/>
                <a:ea typeface="Consolas" charset="0"/>
                <a:cs typeface="Consolas" charset="0"/>
              </a:rPr>
              <a:t>ambusti</a:t>
            </a:r>
            <a:r>
              <a:rPr lang="it-IT" sz="1400" i="1" dirty="0">
                <a:latin typeface="Consolas" charset="0"/>
                <a:ea typeface="Consolas" charset="0"/>
                <a:cs typeface="Consolas" charset="0"/>
              </a:rPr>
              <a:t> et </a:t>
            </a:r>
            <a:r>
              <a:rPr lang="it-IT" sz="1400" i="1" dirty="0" err="1">
                <a:latin typeface="Consolas" charset="0"/>
                <a:ea typeface="Consolas" charset="0"/>
                <a:cs typeface="Consolas" charset="0"/>
              </a:rPr>
              <a:t>fracti</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igne</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lapides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iam</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vadum</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subitum</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ruinaque</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montis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litora</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obstantia</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cunctatus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paulum</a:t>
            </a:r>
            <a:r>
              <a:rPr lang="it-IT" sz="1400" i="1" dirty="0">
                <a:latin typeface="Consolas" charset="0"/>
                <a:ea typeface="Consolas" charset="0"/>
                <a:cs typeface="Consolas" charset="0"/>
              </a:rPr>
              <a:t>, an retro </a:t>
            </a:r>
            <a:r>
              <a:rPr lang="it-IT" sz="1400" i="1" dirty="0" err="1">
                <a:latin typeface="Consolas" charset="0"/>
                <a:ea typeface="Consolas" charset="0"/>
                <a:cs typeface="Consolas" charset="0"/>
              </a:rPr>
              <a:t>flecteret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mox</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gubernatori</a:t>
            </a:r>
            <a:r>
              <a:rPr lang="it-IT" sz="1400" i="1" dirty="0">
                <a:latin typeface="Consolas" charset="0"/>
                <a:ea typeface="Consolas" charset="0"/>
                <a:cs typeface="Consolas" charset="0"/>
              </a:rPr>
              <a:t>, ut ita </a:t>
            </a:r>
            <a:r>
              <a:rPr lang="it-IT" sz="1400" i="1" dirty="0" err="1">
                <a:latin typeface="Consolas" charset="0"/>
                <a:ea typeface="Consolas" charset="0"/>
                <a:cs typeface="Consolas" charset="0"/>
              </a:rPr>
              <a:t>faceret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monenti</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fortes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inquit</a:t>
            </a:r>
            <a:r>
              <a:rPr lang="it-IT" sz="1400" i="1" dirty="0">
                <a:latin typeface="Consolas" charset="0"/>
                <a:ea typeface="Consolas" charset="0"/>
                <a:cs typeface="Consolas" charset="0"/>
              </a:rPr>
              <a:t>, 'fortuna </a:t>
            </a:r>
            <a:r>
              <a:rPr lang="it-IT" sz="1400" i="1" dirty="0" err="1">
                <a:latin typeface="Consolas" charset="0"/>
                <a:ea typeface="Consolas" charset="0"/>
                <a:cs typeface="Consolas" charset="0"/>
              </a:rPr>
              <a:t>iuvat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Ponponianum</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pete</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Stabiis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erat</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diremptus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sinu</a:t>
            </a:r>
            <a:r>
              <a:rPr lang="it-IT" sz="1400" i="1" dirty="0">
                <a:latin typeface="Consolas" charset="0"/>
                <a:ea typeface="Consolas" charset="0"/>
                <a:cs typeface="Consolas" charset="0"/>
              </a:rPr>
              <a:t> medio (</a:t>
            </a:r>
            <a:r>
              <a:rPr lang="it-IT" sz="1400" i="1" dirty="0" err="1">
                <a:latin typeface="Consolas" charset="0"/>
                <a:ea typeface="Consolas" charset="0"/>
                <a:cs typeface="Consolas" charset="0"/>
              </a:rPr>
              <a:t>nam</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sensim</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circumactis</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curvatisque</a:t>
            </a:r>
            <a:r>
              <a:rPr lang="it-IT" sz="1400" i="1" dirty="0">
                <a:latin typeface="Consolas" charset="0"/>
                <a:ea typeface="Consolas" charset="0"/>
                <a:cs typeface="Consolas" charset="0"/>
              </a:rPr>
              <a:t> </a:t>
            </a:r>
            <a:r>
              <a:rPr lang="it-IT" sz="1400" i="1" dirty="0" err="1">
                <a:latin typeface="Consolas" charset="0"/>
                <a:ea typeface="Consolas" charset="0"/>
                <a:cs typeface="Consolas" charset="0"/>
              </a:rPr>
              <a:t>litoribus</a:t>
            </a:r>
            <a:r>
              <a:rPr lang="it-IT" sz="1400" i="1" dirty="0">
                <a:latin typeface="Consolas" charset="0"/>
                <a:ea typeface="Consolas" charset="0"/>
                <a:cs typeface="Consolas" charset="0"/>
              </a:rPr>
              <a:t> mare </a:t>
            </a:r>
            <a:r>
              <a:rPr lang="it-IT" sz="1400" i="1" dirty="0" err="1">
                <a:latin typeface="Consolas" charset="0"/>
                <a:ea typeface="Consolas" charset="0"/>
                <a:cs typeface="Consolas" charset="0"/>
              </a:rPr>
              <a:t>infunditur</a:t>
            </a:r>
            <a:r>
              <a:rPr lang="it-IT" sz="1400" i="1" dirty="0">
                <a:latin typeface="Consolas" charset="0"/>
                <a:ea typeface="Consolas" charset="0"/>
                <a:cs typeface="Consolas" charset="0"/>
              </a:rPr>
              <a:t>)</a:t>
            </a:r>
            <a:r>
              <a:rPr lang="mr-IN" sz="1400" i="1" dirty="0">
                <a:latin typeface="Consolas" charset="0"/>
                <a:ea typeface="Consolas" charset="0"/>
                <a:cs typeface="Consolas" charset="0"/>
              </a:rPr>
              <a:t>…</a:t>
            </a:r>
            <a:endParaRPr lang="it-IT" sz="1400" i="1" dirty="0">
              <a:latin typeface="Consolas" charset="0"/>
              <a:ea typeface="Consolas" charset="0"/>
              <a:cs typeface="Consolas" charset="0"/>
            </a:endParaRPr>
          </a:p>
        </p:txBody>
      </p:sp>
      <p:sp>
        <p:nvSpPr>
          <p:cNvPr id="4" name="CasellaDiTesto 3"/>
          <p:cNvSpPr txBox="1"/>
          <p:nvPr/>
        </p:nvSpPr>
        <p:spPr>
          <a:xfrm>
            <a:off x="5575300" y="971072"/>
            <a:ext cx="6616700" cy="5847755"/>
          </a:xfrm>
          <a:prstGeom prst="rect">
            <a:avLst/>
          </a:prstGeom>
          <a:noFill/>
        </p:spPr>
        <p:txBody>
          <a:bodyPr wrap="square" rtlCol="0">
            <a:spAutoFit/>
          </a:bodyPr>
          <a:lstStyle/>
          <a:p>
            <a:r>
              <a:rPr lang="it-IT" sz="1700" i="1" dirty="0">
                <a:latin typeface="Calisto MT" charset="0"/>
                <a:ea typeface="Calisto MT" charset="0"/>
                <a:cs typeface="Calisto MT" charset="0"/>
              </a:rPr>
              <a:t>Da uomo eruditissimo qual era, egli ritenne che il fenomeno dovesse essere osservato meglio e più da presso. Ordina, allora, che gli sia apprestata una liburna (battello veloce), mi autorizza, se voglio, ad andare con lui, ed io gli dico che preferisco restare a studiare e, per puro caso, egli mi aveva assegnato dei lavori da stendere. Era sul punto d'uscir di casa: riceve un messaggio di </a:t>
            </a:r>
            <a:r>
              <a:rPr lang="it-IT" sz="1700" i="1" dirty="0" err="1">
                <a:latin typeface="Calisto MT" charset="0"/>
                <a:ea typeface="Calisto MT" charset="0"/>
                <a:cs typeface="Calisto MT" charset="0"/>
              </a:rPr>
              <a:t>Rectina</a:t>
            </a:r>
            <a:r>
              <a:rPr lang="it-IT" sz="1700" i="1" dirty="0">
                <a:latin typeface="Calisto MT" charset="0"/>
                <a:ea typeface="Calisto MT" charset="0"/>
                <a:cs typeface="Calisto MT" charset="0"/>
              </a:rPr>
              <a:t>, moglie di </a:t>
            </a:r>
            <a:r>
              <a:rPr lang="it-IT" sz="1700" i="1" dirty="0" err="1">
                <a:latin typeface="Calisto MT" charset="0"/>
                <a:ea typeface="Calisto MT" charset="0"/>
                <a:cs typeface="Calisto MT" charset="0"/>
              </a:rPr>
              <a:t>Tasco</a:t>
            </a:r>
            <a:r>
              <a:rPr lang="it-IT" sz="1700" i="1" dirty="0">
                <a:latin typeface="Calisto MT" charset="0"/>
                <a:ea typeface="Calisto MT" charset="0"/>
                <a:cs typeface="Calisto MT" charset="0"/>
              </a:rPr>
              <a:t>, atterrita dal pericolo che vedeva sovrastarla (la sua villa era, infatti, ai piedi del monte, e nessuna possibile via di scampo v'era tranne che con le navi); supplicava d'esser sottratta a tale pericolo. Egli, allora, mutò consiglio e, quello che intendeva compiere per amor di scienza, fece per dovere. Dette ordine di porre in mare le quadriremi e s'imbarcò egli stesso, per portare aiuto non alla sola </a:t>
            </a:r>
            <a:r>
              <a:rPr lang="it-IT" sz="1700" i="1" dirty="0" err="1">
                <a:latin typeface="Calisto MT" charset="0"/>
                <a:ea typeface="Calisto MT" charset="0"/>
                <a:cs typeface="Calisto MT" charset="0"/>
              </a:rPr>
              <a:t>Rectina</a:t>
            </a:r>
            <a:r>
              <a:rPr lang="it-IT" sz="1700" i="1" dirty="0">
                <a:latin typeface="Calisto MT" charset="0"/>
                <a:ea typeface="Calisto MT" charset="0"/>
                <a:cs typeface="Calisto MT" charset="0"/>
              </a:rPr>
              <a:t>, ma a molti (infatti, per l'amenità dei siti, la zona era molto abitata). S'affretta proprio là donde gli altri fuggono, va diritto, il timone volto verso il pericolo, così privo di paura da dettare e descrivere tutti i fenomeni della tragedia che si compiva esattamente come si presentava ai suoi occhi. Già la cenere pioveva sulle navi, sempre più calda e densa quanto più esse si avvicinavano; e si vedevano già pomici e ciottoli anneriti e bruciati dal fuoco e spezzati, poi un passaggio e la spiaggia bloccata dai massi proiettati dal monte. Dopo una breve esitazione indeciso se tornare indietro come gli suggeriva il pilota, esclama: la fortuna aiuta gli audaci, dirigiti verso </a:t>
            </a:r>
            <a:r>
              <a:rPr lang="it-IT" sz="1700" i="1" dirty="0" err="1">
                <a:latin typeface="Calisto MT" charset="0"/>
                <a:ea typeface="Calisto MT" charset="0"/>
                <a:cs typeface="Calisto MT" charset="0"/>
              </a:rPr>
              <a:t>Pomponiano</a:t>
            </a:r>
            <a:r>
              <a:rPr lang="it-IT" sz="1700" i="1" dirty="0">
                <a:latin typeface="Calisto MT" charset="0"/>
                <a:ea typeface="Calisto MT" charset="0"/>
                <a:cs typeface="Calisto MT" charset="0"/>
              </a:rPr>
              <a:t>! Questi si trovava a Stabia, dall'altro lato del golfo, verso la meta di esso; infatti, il mare ivi s'incunea seguendo la linea di costa disegnando una curva.</a:t>
            </a:r>
          </a:p>
        </p:txBody>
      </p:sp>
    </p:spTree>
    <p:extLst>
      <p:ext uri="{BB962C8B-B14F-4D97-AF65-F5344CB8AC3E}">
        <p14:creationId xmlns:p14="http://schemas.microsoft.com/office/powerpoint/2010/main" val="992266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94636" y="126493"/>
            <a:ext cx="7611364" cy="610108"/>
          </a:xfrm>
        </p:spPr>
        <p:txBody>
          <a:bodyPr>
            <a:noAutofit/>
          </a:bodyPr>
          <a:lstStyle/>
          <a:p>
            <a:r>
              <a:rPr lang="it-IT" sz="3600" i="1" dirty="0">
                <a:solidFill>
                  <a:schemeClr val="accent6"/>
                </a:solidFill>
              </a:rPr>
              <a:t>QUARTO PARAGRAFO</a:t>
            </a:r>
          </a:p>
        </p:txBody>
      </p:sp>
      <p:sp>
        <p:nvSpPr>
          <p:cNvPr id="3" name="Segnaposto contenuto 2"/>
          <p:cNvSpPr>
            <a:spLocks noGrp="1"/>
          </p:cNvSpPr>
          <p:nvPr>
            <p:ph idx="1"/>
          </p:nvPr>
        </p:nvSpPr>
        <p:spPr>
          <a:xfrm>
            <a:off x="110236" y="829400"/>
            <a:ext cx="5693664" cy="5926999"/>
          </a:xfrm>
        </p:spPr>
        <p:txBody>
          <a:bodyPr>
            <a:noAutofit/>
          </a:bodyPr>
          <a:lstStyle/>
          <a:p>
            <a:r>
              <a:rPr lang="it-IT" i="1" dirty="0" err="1">
                <a:latin typeface="Consolas" charset="0"/>
                <a:ea typeface="Consolas" charset="0"/>
                <a:cs typeface="Consolas" charset="0"/>
              </a:rPr>
              <a:t>Ibi</a:t>
            </a:r>
            <a:r>
              <a:rPr lang="it-IT" i="1" dirty="0">
                <a:latin typeface="Consolas" charset="0"/>
                <a:ea typeface="Consolas" charset="0"/>
                <a:cs typeface="Consolas" charset="0"/>
              </a:rPr>
              <a:t>, </a:t>
            </a:r>
            <a:r>
              <a:rPr lang="it-IT" i="1" dirty="0" err="1">
                <a:latin typeface="Consolas" charset="0"/>
                <a:ea typeface="Consolas" charset="0"/>
                <a:cs typeface="Consolas" charset="0"/>
              </a:rPr>
              <a:t>quamquam</a:t>
            </a:r>
            <a:r>
              <a:rPr lang="it-IT" i="1" dirty="0">
                <a:latin typeface="Consolas" charset="0"/>
                <a:ea typeface="Consolas" charset="0"/>
                <a:cs typeface="Consolas" charset="0"/>
              </a:rPr>
              <a:t> </a:t>
            </a:r>
            <a:r>
              <a:rPr lang="it-IT" i="1" dirty="0" err="1">
                <a:latin typeface="Consolas" charset="0"/>
                <a:ea typeface="Consolas" charset="0"/>
                <a:cs typeface="Consolas" charset="0"/>
              </a:rPr>
              <a:t>nondum</a:t>
            </a:r>
            <a:r>
              <a:rPr lang="it-IT" i="1" dirty="0">
                <a:latin typeface="Consolas" charset="0"/>
                <a:ea typeface="Consolas" charset="0"/>
                <a:cs typeface="Consolas" charset="0"/>
              </a:rPr>
              <a:t> </a:t>
            </a:r>
            <a:r>
              <a:rPr lang="it-IT" i="1" dirty="0" err="1">
                <a:latin typeface="Consolas" charset="0"/>
                <a:ea typeface="Consolas" charset="0"/>
                <a:cs typeface="Consolas" charset="0"/>
              </a:rPr>
              <a:t>periculo</a:t>
            </a:r>
            <a:r>
              <a:rPr lang="it-IT" i="1" dirty="0">
                <a:latin typeface="Consolas" charset="0"/>
                <a:ea typeface="Consolas" charset="0"/>
                <a:cs typeface="Consolas" charset="0"/>
              </a:rPr>
              <a:t> appropinquante, </a:t>
            </a:r>
            <a:r>
              <a:rPr lang="it-IT" i="1" dirty="0" err="1">
                <a:latin typeface="Consolas" charset="0"/>
                <a:ea typeface="Consolas" charset="0"/>
                <a:cs typeface="Consolas" charset="0"/>
              </a:rPr>
              <a:t>conspicuo</a:t>
            </a:r>
            <a:r>
              <a:rPr lang="it-IT" i="1" dirty="0">
                <a:latin typeface="Consolas" charset="0"/>
                <a:ea typeface="Consolas" charset="0"/>
                <a:cs typeface="Consolas" charset="0"/>
              </a:rPr>
              <a:t> </a:t>
            </a:r>
            <a:r>
              <a:rPr lang="it-IT" i="1" dirty="0" err="1">
                <a:latin typeface="Consolas" charset="0"/>
                <a:ea typeface="Consolas" charset="0"/>
                <a:cs typeface="Consolas" charset="0"/>
              </a:rPr>
              <a:t>tamen</a:t>
            </a:r>
            <a:r>
              <a:rPr lang="it-IT" i="1" dirty="0">
                <a:latin typeface="Consolas" charset="0"/>
                <a:ea typeface="Consolas" charset="0"/>
                <a:cs typeface="Consolas" charset="0"/>
              </a:rPr>
              <a:t> et, </a:t>
            </a:r>
            <a:r>
              <a:rPr lang="it-IT" i="1" dirty="0" err="1">
                <a:latin typeface="Consolas" charset="0"/>
                <a:ea typeface="Consolas" charset="0"/>
                <a:cs typeface="Consolas" charset="0"/>
              </a:rPr>
              <a:t>cum</a:t>
            </a:r>
            <a:r>
              <a:rPr lang="it-IT" i="1" dirty="0">
                <a:latin typeface="Consolas" charset="0"/>
                <a:ea typeface="Consolas" charset="0"/>
                <a:cs typeface="Consolas" charset="0"/>
              </a:rPr>
              <a:t> </a:t>
            </a:r>
            <a:r>
              <a:rPr lang="it-IT" i="1" dirty="0" err="1">
                <a:latin typeface="Consolas" charset="0"/>
                <a:ea typeface="Consolas" charset="0"/>
                <a:cs typeface="Consolas" charset="0"/>
              </a:rPr>
              <a:t>cresceret</a:t>
            </a:r>
            <a:r>
              <a:rPr lang="it-IT" i="1" dirty="0">
                <a:latin typeface="Consolas" charset="0"/>
                <a:ea typeface="Consolas" charset="0"/>
                <a:cs typeface="Consolas" charset="0"/>
              </a:rPr>
              <a:t>, </a:t>
            </a:r>
            <a:r>
              <a:rPr lang="it-IT" i="1" dirty="0" err="1">
                <a:latin typeface="Consolas" charset="0"/>
                <a:ea typeface="Consolas" charset="0"/>
                <a:cs typeface="Consolas" charset="0"/>
              </a:rPr>
              <a:t>proximo</a:t>
            </a:r>
            <a:r>
              <a:rPr lang="it-IT" i="1" dirty="0">
                <a:latin typeface="Consolas" charset="0"/>
                <a:ea typeface="Consolas" charset="0"/>
                <a:cs typeface="Consolas" charset="0"/>
              </a:rPr>
              <a:t>, </a:t>
            </a:r>
            <a:r>
              <a:rPr lang="it-IT" i="1" dirty="0" err="1">
                <a:latin typeface="Consolas" charset="0"/>
                <a:ea typeface="Consolas" charset="0"/>
                <a:cs typeface="Consolas" charset="0"/>
              </a:rPr>
              <a:t>sarcinas</a:t>
            </a:r>
            <a:r>
              <a:rPr lang="it-IT" i="1" dirty="0">
                <a:latin typeface="Consolas" charset="0"/>
                <a:ea typeface="Consolas" charset="0"/>
                <a:cs typeface="Consolas" charset="0"/>
              </a:rPr>
              <a:t> </a:t>
            </a:r>
            <a:r>
              <a:rPr lang="it-IT" i="1" dirty="0" err="1">
                <a:latin typeface="Consolas" charset="0"/>
                <a:ea typeface="Consolas" charset="0"/>
                <a:cs typeface="Consolas" charset="0"/>
              </a:rPr>
              <a:t>contulerat</a:t>
            </a:r>
            <a:r>
              <a:rPr lang="it-IT" i="1" dirty="0">
                <a:latin typeface="Consolas" charset="0"/>
                <a:ea typeface="Consolas" charset="0"/>
                <a:cs typeface="Consolas" charset="0"/>
              </a:rPr>
              <a:t> in </a:t>
            </a:r>
            <a:r>
              <a:rPr lang="it-IT" i="1" dirty="0" err="1">
                <a:latin typeface="Consolas" charset="0"/>
                <a:ea typeface="Consolas" charset="0"/>
                <a:cs typeface="Consolas" charset="0"/>
              </a:rPr>
              <a:t>naves</a:t>
            </a:r>
            <a:r>
              <a:rPr lang="it-IT" i="1" dirty="0">
                <a:latin typeface="Consolas" charset="0"/>
                <a:ea typeface="Consolas" charset="0"/>
                <a:cs typeface="Consolas" charset="0"/>
              </a:rPr>
              <a:t> </a:t>
            </a:r>
            <a:r>
              <a:rPr lang="it-IT" i="1" dirty="0" err="1">
                <a:latin typeface="Consolas" charset="0"/>
                <a:ea typeface="Consolas" charset="0"/>
                <a:cs typeface="Consolas" charset="0"/>
              </a:rPr>
              <a:t>certus</a:t>
            </a:r>
            <a:r>
              <a:rPr lang="it-IT" i="1" dirty="0">
                <a:latin typeface="Consolas" charset="0"/>
                <a:ea typeface="Consolas" charset="0"/>
                <a:cs typeface="Consolas" charset="0"/>
              </a:rPr>
              <a:t> </a:t>
            </a:r>
            <a:r>
              <a:rPr lang="it-IT" i="1" dirty="0" err="1">
                <a:latin typeface="Consolas" charset="0"/>
                <a:ea typeface="Consolas" charset="0"/>
                <a:cs typeface="Consolas" charset="0"/>
              </a:rPr>
              <a:t>fugae</a:t>
            </a:r>
            <a:r>
              <a:rPr lang="it-IT" i="1" dirty="0">
                <a:latin typeface="Consolas" charset="0"/>
                <a:ea typeface="Consolas" charset="0"/>
                <a:cs typeface="Consolas" charset="0"/>
              </a:rPr>
              <a:t>, si </a:t>
            </a:r>
            <a:r>
              <a:rPr lang="it-IT" i="1" dirty="0" err="1">
                <a:latin typeface="Consolas" charset="0"/>
                <a:ea typeface="Consolas" charset="0"/>
                <a:cs typeface="Consolas" charset="0"/>
              </a:rPr>
              <a:t>contrarius</a:t>
            </a:r>
            <a:r>
              <a:rPr lang="it-IT" i="1" dirty="0">
                <a:latin typeface="Consolas" charset="0"/>
                <a:ea typeface="Consolas" charset="0"/>
                <a:cs typeface="Consolas" charset="0"/>
              </a:rPr>
              <a:t> </a:t>
            </a:r>
            <a:r>
              <a:rPr lang="it-IT" i="1" dirty="0" err="1">
                <a:latin typeface="Consolas" charset="0"/>
                <a:ea typeface="Consolas" charset="0"/>
                <a:cs typeface="Consolas" charset="0"/>
              </a:rPr>
              <a:t>ventus</a:t>
            </a:r>
            <a:r>
              <a:rPr lang="it-IT" i="1" dirty="0">
                <a:latin typeface="Consolas" charset="0"/>
                <a:ea typeface="Consolas" charset="0"/>
                <a:cs typeface="Consolas" charset="0"/>
              </a:rPr>
              <a:t> </a:t>
            </a:r>
            <a:r>
              <a:rPr lang="it-IT" i="1" dirty="0" err="1">
                <a:latin typeface="Consolas" charset="0"/>
                <a:ea typeface="Consolas" charset="0"/>
                <a:cs typeface="Consolas" charset="0"/>
              </a:rPr>
              <a:t>resedisset</a:t>
            </a:r>
            <a:r>
              <a:rPr lang="it-IT" i="1" dirty="0">
                <a:latin typeface="Consolas" charset="0"/>
                <a:ea typeface="Consolas" charset="0"/>
                <a:cs typeface="Consolas" charset="0"/>
              </a:rPr>
              <a:t>. quo </a:t>
            </a:r>
            <a:r>
              <a:rPr lang="it-IT" i="1" dirty="0" err="1">
                <a:latin typeface="Consolas" charset="0"/>
                <a:ea typeface="Consolas" charset="0"/>
                <a:cs typeface="Consolas" charset="0"/>
              </a:rPr>
              <a:t>tune</a:t>
            </a:r>
            <a:r>
              <a:rPr lang="it-IT" i="1" dirty="0">
                <a:latin typeface="Consolas" charset="0"/>
                <a:ea typeface="Consolas" charset="0"/>
                <a:cs typeface="Consolas" charset="0"/>
              </a:rPr>
              <a:t> </a:t>
            </a:r>
            <a:r>
              <a:rPr lang="it-IT" i="1" dirty="0" err="1">
                <a:latin typeface="Consolas" charset="0"/>
                <a:ea typeface="Consolas" charset="0"/>
                <a:cs typeface="Consolas" charset="0"/>
              </a:rPr>
              <a:t>avunculus</a:t>
            </a:r>
            <a:r>
              <a:rPr lang="it-IT" i="1" dirty="0">
                <a:latin typeface="Consolas" charset="0"/>
                <a:ea typeface="Consolas" charset="0"/>
                <a:cs typeface="Consolas" charset="0"/>
              </a:rPr>
              <a:t> </a:t>
            </a:r>
            <a:r>
              <a:rPr lang="it-IT" i="1" dirty="0" err="1">
                <a:latin typeface="Consolas" charset="0"/>
                <a:ea typeface="Consolas" charset="0"/>
                <a:cs typeface="Consolas" charset="0"/>
              </a:rPr>
              <a:t>meus</a:t>
            </a:r>
            <a:r>
              <a:rPr lang="it-IT" i="1" dirty="0">
                <a:latin typeface="Consolas" charset="0"/>
                <a:ea typeface="Consolas" charset="0"/>
                <a:cs typeface="Consolas" charset="0"/>
              </a:rPr>
              <a:t> </a:t>
            </a:r>
            <a:r>
              <a:rPr lang="it-IT" i="1" dirty="0" err="1">
                <a:latin typeface="Consolas" charset="0"/>
                <a:ea typeface="Consolas" charset="0"/>
                <a:cs typeface="Consolas" charset="0"/>
              </a:rPr>
              <a:t>secundissimo</a:t>
            </a:r>
            <a:r>
              <a:rPr lang="it-IT" i="1" dirty="0">
                <a:latin typeface="Consolas" charset="0"/>
                <a:ea typeface="Consolas" charset="0"/>
                <a:cs typeface="Consolas" charset="0"/>
              </a:rPr>
              <a:t> </a:t>
            </a:r>
            <a:r>
              <a:rPr lang="it-IT" i="1" dirty="0" err="1">
                <a:latin typeface="Consolas" charset="0"/>
                <a:ea typeface="Consolas" charset="0"/>
                <a:cs typeface="Consolas" charset="0"/>
              </a:rPr>
              <a:t>invectus</a:t>
            </a:r>
            <a:r>
              <a:rPr lang="it-IT" i="1" dirty="0">
                <a:latin typeface="Consolas" charset="0"/>
                <a:ea typeface="Consolas" charset="0"/>
                <a:cs typeface="Consolas" charset="0"/>
              </a:rPr>
              <a:t>; </a:t>
            </a:r>
            <a:r>
              <a:rPr lang="it-IT" i="1" dirty="0" err="1">
                <a:latin typeface="Consolas" charset="0"/>
                <a:ea typeface="Consolas" charset="0"/>
                <a:cs typeface="Consolas" charset="0"/>
              </a:rPr>
              <a:t>complectitur</a:t>
            </a:r>
            <a:r>
              <a:rPr lang="it-IT" i="1" dirty="0">
                <a:latin typeface="Consolas" charset="0"/>
                <a:ea typeface="Consolas" charset="0"/>
                <a:cs typeface="Consolas" charset="0"/>
              </a:rPr>
              <a:t> </a:t>
            </a:r>
            <a:r>
              <a:rPr lang="it-IT" i="1" dirty="0" err="1">
                <a:latin typeface="Consolas" charset="0"/>
                <a:ea typeface="Consolas" charset="0"/>
                <a:cs typeface="Consolas" charset="0"/>
              </a:rPr>
              <a:t>trepidantem</a:t>
            </a:r>
            <a:r>
              <a:rPr lang="it-IT" i="1" dirty="0">
                <a:latin typeface="Consolas" charset="0"/>
                <a:ea typeface="Consolas" charset="0"/>
                <a:cs typeface="Consolas" charset="0"/>
              </a:rPr>
              <a:t>, </a:t>
            </a:r>
            <a:r>
              <a:rPr lang="it-IT" i="1" dirty="0" err="1">
                <a:latin typeface="Consolas" charset="0"/>
                <a:ea typeface="Consolas" charset="0"/>
                <a:cs typeface="Consolas" charset="0"/>
              </a:rPr>
              <a:t>consolatur</a:t>
            </a:r>
            <a:r>
              <a:rPr lang="it-IT" i="1" dirty="0">
                <a:latin typeface="Consolas" charset="0"/>
                <a:ea typeface="Consolas" charset="0"/>
                <a:cs typeface="Consolas" charset="0"/>
              </a:rPr>
              <a:t>, </a:t>
            </a:r>
            <a:r>
              <a:rPr lang="it-IT" i="1" dirty="0" err="1">
                <a:latin typeface="Consolas" charset="0"/>
                <a:ea typeface="Consolas" charset="0"/>
                <a:cs typeface="Consolas" charset="0"/>
              </a:rPr>
              <a:t>hortatur</a:t>
            </a:r>
            <a:r>
              <a:rPr lang="it-IT" i="1" dirty="0">
                <a:latin typeface="Consolas" charset="0"/>
                <a:ea typeface="Consolas" charset="0"/>
                <a:cs typeface="Consolas" charset="0"/>
              </a:rPr>
              <a:t>, </a:t>
            </a:r>
            <a:r>
              <a:rPr lang="it-IT" i="1" dirty="0" err="1">
                <a:latin typeface="Consolas" charset="0"/>
                <a:ea typeface="Consolas" charset="0"/>
                <a:cs typeface="Consolas" charset="0"/>
              </a:rPr>
              <a:t>utque</a:t>
            </a:r>
            <a:r>
              <a:rPr lang="it-IT" i="1" dirty="0">
                <a:latin typeface="Consolas" charset="0"/>
                <a:ea typeface="Consolas" charset="0"/>
                <a:cs typeface="Consolas" charset="0"/>
              </a:rPr>
              <a:t> </a:t>
            </a:r>
            <a:r>
              <a:rPr lang="it-IT" i="1" dirty="0" err="1">
                <a:latin typeface="Consolas" charset="0"/>
                <a:ea typeface="Consolas" charset="0"/>
                <a:cs typeface="Consolas" charset="0"/>
              </a:rPr>
              <a:t>timorem</a:t>
            </a:r>
            <a:r>
              <a:rPr lang="it-IT" i="1" dirty="0">
                <a:latin typeface="Consolas" charset="0"/>
                <a:ea typeface="Consolas" charset="0"/>
                <a:cs typeface="Consolas" charset="0"/>
              </a:rPr>
              <a:t> </a:t>
            </a:r>
            <a:r>
              <a:rPr lang="it-IT" i="1" dirty="0" err="1">
                <a:latin typeface="Consolas" charset="0"/>
                <a:ea typeface="Consolas" charset="0"/>
                <a:cs typeface="Consolas" charset="0"/>
              </a:rPr>
              <a:t>eius</a:t>
            </a:r>
            <a:r>
              <a:rPr lang="it-IT" i="1" dirty="0">
                <a:latin typeface="Consolas" charset="0"/>
                <a:ea typeface="Consolas" charset="0"/>
                <a:cs typeface="Consolas" charset="0"/>
              </a:rPr>
              <a:t> sua </a:t>
            </a:r>
            <a:r>
              <a:rPr lang="it-IT" i="1" dirty="0" err="1">
                <a:latin typeface="Consolas" charset="0"/>
                <a:ea typeface="Consolas" charset="0"/>
                <a:cs typeface="Consolas" charset="0"/>
              </a:rPr>
              <a:t>securitate</a:t>
            </a:r>
            <a:r>
              <a:rPr lang="it-IT" i="1" dirty="0">
                <a:latin typeface="Consolas" charset="0"/>
                <a:ea typeface="Consolas" charset="0"/>
                <a:cs typeface="Consolas" charset="0"/>
              </a:rPr>
              <a:t> </a:t>
            </a:r>
            <a:r>
              <a:rPr lang="it-IT" i="1" dirty="0" err="1">
                <a:latin typeface="Consolas" charset="0"/>
                <a:ea typeface="Consolas" charset="0"/>
                <a:cs typeface="Consolas" charset="0"/>
              </a:rPr>
              <a:t>leniret</a:t>
            </a:r>
            <a:r>
              <a:rPr lang="it-IT" i="1" dirty="0">
                <a:latin typeface="Consolas" charset="0"/>
                <a:ea typeface="Consolas" charset="0"/>
                <a:cs typeface="Consolas" charset="0"/>
              </a:rPr>
              <a:t>, </a:t>
            </a:r>
            <a:r>
              <a:rPr lang="it-IT" i="1" dirty="0" err="1">
                <a:latin typeface="Consolas" charset="0"/>
                <a:ea typeface="Consolas" charset="0"/>
                <a:cs typeface="Consolas" charset="0"/>
              </a:rPr>
              <a:t>deferri</a:t>
            </a:r>
            <a:r>
              <a:rPr lang="it-IT" i="1" dirty="0">
                <a:latin typeface="Consolas" charset="0"/>
                <a:ea typeface="Consolas" charset="0"/>
                <a:cs typeface="Consolas" charset="0"/>
              </a:rPr>
              <a:t> in </a:t>
            </a:r>
            <a:r>
              <a:rPr lang="it-IT" i="1" dirty="0" err="1">
                <a:latin typeface="Consolas" charset="0"/>
                <a:ea typeface="Consolas" charset="0"/>
                <a:cs typeface="Consolas" charset="0"/>
              </a:rPr>
              <a:t>balineum</a:t>
            </a:r>
            <a:r>
              <a:rPr lang="it-IT" i="1" dirty="0">
                <a:latin typeface="Consolas" charset="0"/>
                <a:ea typeface="Consolas" charset="0"/>
                <a:cs typeface="Consolas" charset="0"/>
              </a:rPr>
              <a:t> </a:t>
            </a:r>
            <a:r>
              <a:rPr lang="it-IT" i="1" dirty="0" err="1">
                <a:latin typeface="Consolas" charset="0"/>
                <a:ea typeface="Consolas" charset="0"/>
                <a:cs typeface="Consolas" charset="0"/>
              </a:rPr>
              <a:t>iubet</a:t>
            </a:r>
            <a:r>
              <a:rPr lang="it-IT" i="1" dirty="0">
                <a:latin typeface="Consolas" charset="0"/>
                <a:ea typeface="Consolas" charset="0"/>
                <a:cs typeface="Consolas" charset="0"/>
              </a:rPr>
              <a:t>: </a:t>
            </a:r>
            <a:r>
              <a:rPr lang="it-IT" i="1" dirty="0" err="1">
                <a:latin typeface="Consolas" charset="0"/>
                <a:ea typeface="Consolas" charset="0"/>
                <a:cs typeface="Consolas" charset="0"/>
              </a:rPr>
              <a:t>lotus</a:t>
            </a:r>
            <a:r>
              <a:rPr lang="it-IT" i="1" dirty="0">
                <a:latin typeface="Consolas" charset="0"/>
                <a:ea typeface="Consolas" charset="0"/>
                <a:cs typeface="Consolas" charset="0"/>
              </a:rPr>
              <a:t> </a:t>
            </a:r>
            <a:r>
              <a:rPr lang="it-IT" i="1" dirty="0" err="1">
                <a:latin typeface="Consolas" charset="0"/>
                <a:ea typeface="Consolas" charset="0"/>
                <a:cs typeface="Consolas" charset="0"/>
              </a:rPr>
              <a:t>accubat</a:t>
            </a:r>
            <a:r>
              <a:rPr lang="it-IT" i="1" dirty="0">
                <a:latin typeface="Consolas" charset="0"/>
                <a:ea typeface="Consolas" charset="0"/>
                <a:cs typeface="Consolas" charset="0"/>
              </a:rPr>
              <a:t>, </a:t>
            </a:r>
            <a:r>
              <a:rPr lang="it-IT" i="1" dirty="0" err="1">
                <a:latin typeface="Consolas" charset="0"/>
                <a:ea typeface="Consolas" charset="0"/>
                <a:cs typeface="Consolas" charset="0"/>
              </a:rPr>
              <a:t>cenat</a:t>
            </a:r>
            <a:r>
              <a:rPr lang="it-IT" i="1" dirty="0">
                <a:latin typeface="Consolas" charset="0"/>
                <a:ea typeface="Consolas" charset="0"/>
                <a:cs typeface="Consolas" charset="0"/>
              </a:rPr>
              <a:t> aut </a:t>
            </a:r>
            <a:r>
              <a:rPr lang="it-IT" i="1" dirty="0" err="1">
                <a:latin typeface="Consolas" charset="0"/>
                <a:ea typeface="Consolas" charset="0"/>
                <a:cs typeface="Consolas" charset="0"/>
              </a:rPr>
              <a:t>hilaris</a:t>
            </a:r>
            <a:r>
              <a:rPr lang="it-IT" i="1" dirty="0">
                <a:latin typeface="Consolas" charset="0"/>
                <a:ea typeface="Consolas" charset="0"/>
                <a:cs typeface="Consolas" charset="0"/>
              </a:rPr>
              <a:t> aut, </a:t>
            </a:r>
            <a:r>
              <a:rPr lang="it-IT" i="1" dirty="0" err="1">
                <a:latin typeface="Consolas" charset="0"/>
                <a:ea typeface="Consolas" charset="0"/>
                <a:cs typeface="Consolas" charset="0"/>
              </a:rPr>
              <a:t>quod</a:t>
            </a:r>
            <a:r>
              <a:rPr lang="it-IT" i="1" dirty="0">
                <a:latin typeface="Consolas" charset="0"/>
                <a:ea typeface="Consolas" charset="0"/>
                <a:cs typeface="Consolas" charset="0"/>
              </a:rPr>
              <a:t> </a:t>
            </a:r>
            <a:r>
              <a:rPr lang="it-IT" i="1" dirty="0" err="1">
                <a:latin typeface="Consolas" charset="0"/>
                <a:ea typeface="Consolas" charset="0"/>
                <a:cs typeface="Consolas" charset="0"/>
              </a:rPr>
              <a:t>aeque</a:t>
            </a:r>
            <a:r>
              <a:rPr lang="it-IT" i="1" dirty="0">
                <a:latin typeface="Consolas" charset="0"/>
                <a:ea typeface="Consolas" charset="0"/>
                <a:cs typeface="Consolas" charset="0"/>
              </a:rPr>
              <a:t> magnum, </a:t>
            </a:r>
            <a:r>
              <a:rPr lang="it-IT" i="1" dirty="0" err="1">
                <a:latin typeface="Consolas" charset="0"/>
                <a:ea typeface="Consolas" charset="0"/>
                <a:cs typeface="Consolas" charset="0"/>
              </a:rPr>
              <a:t>similis</a:t>
            </a:r>
            <a:r>
              <a:rPr lang="it-IT" i="1" dirty="0">
                <a:latin typeface="Consolas" charset="0"/>
                <a:ea typeface="Consolas" charset="0"/>
                <a:cs typeface="Consolas" charset="0"/>
              </a:rPr>
              <a:t> </a:t>
            </a:r>
            <a:r>
              <a:rPr lang="it-IT" i="1" dirty="0" err="1">
                <a:latin typeface="Consolas" charset="0"/>
                <a:ea typeface="Consolas" charset="0"/>
                <a:cs typeface="Consolas" charset="0"/>
              </a:rPr>
              <a:t>hilari</a:t>
            </a:r>
            <a:r>
              <a:rPr lang="it-IT" i="1" dirty="0">
                <a:latin typeface="Consolas" charset="0"/>
                <a:ea typeface="Consolas" charset="0"/>
                <a:cs typeface="Consolas" charset="0"/>
              </a:rPr>
              <a:t>. Interim e Vesuvio monte pluribus </a:t>
            </a:r>
            <a:r>
              <a:rPr lang="it-IT" i="1" dirty="0" err="1">
                <a:latin typeface="Consolas" charset="0"/>
                <a:ea typeface="Consolas" charset="0"/>
                <a:cs typeface="Consolas" charset="0"/>
              </a:rPr>
              <a:t>locis</a:t>
            </a:r>
            <a:r>
              <a:rPr lang="it-IT" i="1" dirty="0">
                <a:latin typeface="Consolas" charset="0"/>
                <a:ea typeface="Consolas" charset="0"/>
                <a:cs typeface="Consolas" charset="0"/>
              </a:rPr>
              <a:t> </a:t>
            </a:r>
            <a:r>
              <a:rPr lang="it-IT" i="1" dirty="0" err="1">
                <a:latin typeface="Consolas" charset="0"/>
                <a:ea typeface="Consolas" charset="0"/>
                <a:cs typeface="Consolas" charset="0"/>
              </a:rPr>
              <a:t>latissimae</a:t>
            </a:r>
            <a:r>
              <a:rPr lang="it-IT" i="1" dirty="0">
                <a:latin typeface="Consolas" charset="0"/>
                <a:ea typeface="Consolas" charset="0"/>
                <a:cs typeface="Consolas" charset="0"/>
              </a:rPr>
              <a:t> </a:t>
            </a:r>
            <a:r>
              <a:rPr lang="it-IT" i="1" dirty="0" err="1">
                <a:latin typeface="Consolas" charset="0"/>
                <a:ea typeface="Consolas" charset="0"/>
                <a:cs typeface="Consolas" charset="0"/>
              </a:rPr>
              <a:t>flammae</a:t>
            </a:r>
            <a:r>
              <a:rPr lang="it-IT" i="1" dirty="0">
                <a:latin typeface="Consolas" charset="0"/>
                <a:ea typeface="Consolas" charset="0"/>
                <a:cs typeface="Consolas" charset="0"/>
              </a:rPr>
              <a:t> </a:t>
            </a:r>
            <a:r>
              <a:rPr lang="it-IT" i="1" dirty="0" err="1">
                <a:latin typeface="Consolas" charset="0"/>
                <a:ea typeface="Consolas" charset="0"/>
                <a:cs typeface="Consolas" charset="0"/>
              </a:rPr>
              <a:t>altaque</a:t>
            </a:r>
            <a:r>
              <a:rPr lang="it-IT" i="1" dirty="0">
                <a:latin typeface="Consolas" charset="0"/>
                <a:ea typeface="Consolas" charset="0"/>
                <a:cs typeface="Consolas" charset="0"/>
              </a:rPr>
              <a:t> incendia </a:t>
            </a:r>
            <a:r>
              <a:rPr lang="it-IT" i="1" dirty="0" err="1">
                <a:latin typeface="Consolas" charset="0"/>
                <a:ea typeface="Consolas" charset="0"/>
                <a:cs typeface="Consolas" charset="0"/>
              </a:rPr>
              <a:t>relucebant</a:t>
            </a:r>
            <a:r>
              <a:rPr lang="it-IT" i="1" dirty="0">
                <a:latin typeface="Consolas" charset="0"/>
                <a:ea typeface="Consolas" charset="0"/>
                <a:cs typeface="Consolas" charset="0"/>
              </a:rPr>
              <a:t>, quorum </a:t>
            </a:r>
            <a:r>
              <a:rPr lang="it-IT" i="1" dirty="0" err="1">
                <a:latin typeface="Consolas" charset="0"/>
                <a:ea typeface="Consolas" charset="0"/>
                <a:cs typeface="Consolas" charset="0"/>
              </a:rPr>
              <a:t>fulgor</a:t>
            </a:r>
            <a:r>
              <a:rPr lang="it-IT" i="1" dirty="0">
                <a:latin typeface="Consolas" charset="0"/>
                <a:ea typeface="Consolas" charset="0"/>
                <a:cs typeface="Consolas" charset="0"/>
              </a:rPr>
              <a:t> et </a:t>
            </a:r>
            <a:r>
              <a:rPr lang="it-IT" i="1" dirty="0" err="1">
                <a:latin typeface="Consolas" charset="0"/>
                <a:ea typeface="Consolas" charset="0"/>
                <a:cs typeface="Consolas" charset="0"/>
              </a:rPr>
              <a:t>claritas</a:t>
            </a:r>
            <a:r>
              <a:rPr lang="it-IT" i="1" dirty="0">
                <a:latin typeface="Consolas" charset="0"/>
                <a:ea typeface="Consolas" charset="0"/>
                <a:cs typeface="Consolas" charset="0"/>
              </a:rPr>
              <a:t> </a:t>
            </a:r>
            <a:r>
              <a:rPr lang="it-IT" i="1" dirty="0" err="1">
                <a:latin typeface="Consolas" charset="0"/>
                <a:ea typeface="Consolas" charset="0"/>
                <a:cs typeface="Consolas" charset="0"/>
              </a:rPr>
              <a:t>tenebris</a:t>
            </a:r>
            <a:r>
              <a:rPr lang="it-IT" i="1" dirty="0">
                <a:latin typeface="Consolas" charset="0"/>
                <a:ea typeface="Consolas" charset="0"/>
                <a:cs typeface="Consolas" charset="0"/>
              </a:rPr>
              <a:t> </a:t>
            </a:r>
            <a:r>
              <a:rPr lang="it-IT" i="1" dirty="0" err="1">
                <a:latin typeface="Consolas" charset="0"/>
                <a:ea typeface="Consolas" charset="0"/>
                <a:cs typeface="Consolas" charset="0"/>
              </a:rPr>
              <a:t>noctis</a:t>
            </a:r>
            <a:r>
              <a:rPr lang="it-IT" i="1" dirty="0">
                <a:latin typeface="Consolas" charset="0"/>
                <a:ea typeface="Consolas" charset="0"/>
                <a:cs typeface="Consolas" charset="0"/>
              </a:rPr>
              <a:t> </a:t>
            </a:r>
            <a:r>
              <a:rPr lang="it-IT" i="1" dirty="0" err="1">
                <a:latin typeface="Consolas" charset="0"/>
                <a:ea typeface="Consolas" charset="0"/>
                <a:cs typeface="Consolas" charset="0"/>
              </a:rPr>
              <a:t>excitabatur</a:t>
            </a:r>
            <a:r>
              <a:rPr lang="it-IT" i="1" dirty="0">
                <a:latin typeface="Consolas" charset="0"/>
                <a:ea typeface="Consolas" charset="0"/>
                <a:cs typeface="Consolas" charset="0"/>
              </a:rPr>
              <a:t>. </a:t>
            </a:r>
            <a:r>
              <a:rPr lang="it-IT" i="1" dirty="0" err="1">
                <a:latin typeface="Consolas" charset="0"/>
                <a:ea typeface="Consolas" charset="0"/>
                <a:cs typeface="Consolas" charset="0"/>
              </a:rPr>
              <a:t>ille</a:t>
            </a:r>
            <a:r>
              <a:rPr lang="it-IT" i="1" dirty="0">
                <a:latin typeface="Consolas" charset="0"/>
                <a:ea typeface="Consolas" charset="0"/>
                <a:cs typeface="Consolas" charset="0"/>
              </a:rPr>
              <a:t> </a:t>
            </a:r>
            <a:r>
              <a:rPr lang="it-IT" i="1" dirty="0" err="1">
                <a:latin typeface="Consolas" charset="0"/>
                <a:ea typeface="Consolas" charset="0"/>
                <a:cs typeface="Consolas" charset="0"/>
              </a:rPr>
              <a:t>agrestium</a:t>
            </a:r>
            <a:r>
              <a:rPr lang="it-IT" i="1" dirty="0">
                <a:latin typeface="Consolas" charset="0"/>
                <a:ea typeface="Consolas" charset="0"/>
                <a:cs typeface="Consolas" charset="0"/>
              </a:rPr>
              <a:t> </a:t>
            </a:r>
            <a:r>
              <a:rPr lang="it-IT" i="1" dirty="0" err="1">
                <a:latin typeface="Consolas" charset="0"/>
                <a:ea typeface="Consolas" charset="0"/>
                <a:cs typeface="Consolas" charset="0"/>
              </a:rPr>
              <a:t>trepidatione</a:t>
            </a:r>
            <a:r>
              <a:rPr lang="it-IT" i="1" dirty="0">
                <a:latin typeface="Consolas" charset="0"/>
                <a:ea typeface="Consolas" charset="0"/>
                <a:cs typeface="Consolas" charset="0"/>
              </a:rPr>
              <a:t> </a:t>
            </a:r>
            <a:r>
              <a:rPr lang="it-IT" i="1" dirty="0" err="1">
                <a:latin typeface="Consolas" charset="0"/>
                <a:ea typeface="Consolas" charset="0"/>
                <a:cs typeface="Consolas" charset="0"/>
              </a:rPr>
              <a:t>ignes</a:t>
            </a:r>
            <a:r>
              <a:rPr lang="it-IT" i="1" dirty="0">
                <a:latin typeface="Consolas" charset="0"/>
                <a:ea typeface="Consolas" charset="0"/>
                <a:cs typeface="Consolas" charset="0"/>
              </a:rPr>
              <a:t> </a:t>
            </a:r>
            <a:r>
              <a:rPr lang="it-IT" i="1" dirty="0" err="1">
                <a:latin typeface="Consolas" charset="0"/>
                <a:ea typeface="Consolas" charset="0"/>
                <a:cs typeface="Consolas" charset="0"/>
              </a:rPr>
              <a:t>relictos</a:t>
            </a:r>
            <a:r>
              <a:rPr lang="it-IT" i="1" dirty="0">
                <a:latin typeface="Consolas" charset="0"/>
                <a:ea typeface="Consolas" charset="0"/>
                <a:cs typeface="Consolas" charset="0"/>
              </a:rPr>
              <a:t> </a:t>
            </a:r>
            <a:r>
              <a:rPr lang="it-IT" i="1" dirty="0" err="1">
                <a:latin typeface="Consolas" charset="0"/>
                <a:ea typeface="Consolas" charset="0"/>
                <a:cs typeface="Consolas" charset="0"/>
              </a:rPr>
              <a:t>desertasque</a:t>
            </a:r>
            <a:r>
              <a:rPr lang="it-IT" i="1" dirty="0">
                <a:latin typeface="Consolas" charset="0"/>
                <a:ea typeface="Consolas" charset="0"/>
                <a:cs typeface="Consolas" charset="0"/>
              </a:rPr>
              <a:t> </a:t>
            </a:r>
            <a:r>
              <a:rPr lang="it-IT" i="1" dirty="0" err="1">
                <a:latin typeface="Consolas" charset="0"/>
                <a:ea typeface="Consolas" charset="0"/>
                <a:cs typeface="Consolas" charset="0"/>
              </a:rPr>
              <a:t>villas</a:t>
            </a:r>
            <a:r>
              <a:rPr lang="it-IT" i="1" dirty="0">
                <a:latin typeface="Consolas" charset="0"/>
                <a:ea typeface="Consolas" charset="0"/>
                <a:cs typeface="Consolas" charset="0"/>
              </a:rPr>
              <a:t> per </a:t>
            </a:r>
            <a:r>
              <a:rPr lang="it-IT" i="1" dirty="0" err="1">
                <a:latin typeface="Consolas" charset="0"/>
                <a:ea typeface="Consolas" charset="0"/>
                <a:cs typeface="Consolas" charset="0"/>
              </a:rPr>
              <a:t>solitudinem</a:t>
            </a:r>
            <a:r>
              <a:rPr lang="it-IT" i="1" dirty="0">
                <a:latin typeface="Consolas" charset="0"/>
                <a:ea typeface="Consolas" charset="0"/>
                <a:cs typeface="Consolas" charset="0"/>
              </a:rPr>
              <a:t> ardere in </a:t>
            </a:r>
            <a:r>
              <a:rPr lang="it-IT" i="1" dirty="0" err="1">
                <a:latin typeface="Consolas" charset="0"/>
                <a:ea typeface="Consolas" charset="0"/>
                <a:cs typeface="Consolas" charset="0"/>
              </a:rPr>
              <a:t>remedium</a:t>
            </a:r>
            <a:r>
              <a:rPr lang="it-IT" i="1" dirty="0">
                <a:latin typeface="Consolas" charset="0"/>
                <a:ea typeface="Consolas" charset="0"/>
                <a:cs typeface="Consolas" charset="0"/>
              </a:rPr>
              <a:t> </a:t>
            </a:r>
            <a:r>
              <a:rPr lang="it-IT" i="1" dirty="0" err="1">
                <a:latin typeface="Consolas" charset="0"/>
                <a:ea typeface="Consolas" charset="0"/>
                <a:cs typeface="Consolas" charset="0"/>
              </a:rPr>
              <a:t>formidinis</a:t>
            </a:r>
            <a:r>
              <a:rPr lang="it-IT" i="1" dirty="0">
                <a:latin typeface="Consolas" charset="0"/>
                <a:ea typeface="Consolas" charset="0"/>
                <a:cs typeface="Consolas" charset="0"/>
              </a:rPr>
              <a:t> </a:t>
            </a:r>
            <a:r>
              <a:rPr lang="it-IT" i="1" dirty="0" err="1">
                <a:latin typeface="Consolas" charset="0"/>
                <a:ea typeface="Consolas" charset="0"/>
                <a:cs typeface="Consolas" charset="0"/>
              </a:rPr>
              <a:t>dictitabat</a:t>
            </a:r>
            <a:r>
              <a:rPr lang="it-IT" i="1" dirty="0">
                <a:latin typeface="Consolas" charset="0"/>
                <a:ea typeface="Consolas" charset="0"/>
                <a:cs typeface="Consolas" charset="0"/>
              </a:rPr>
              <a:t>. </a:t>
            </a:r>
            <a:r>
              <a:rPr lang="it-IT" i="1" dirty="0" err="1">
                <a:latin typeface="Consolas" charset="0"/>
                <a:ea typeface="Consolas" charset="0"/>
                <a:cs typeface="Consolas" charset="0"/>
              </a:rPr>
              <a:t>tum</a:t>
            </a:r>
            <a:r>
              <a:rPr lang="it-IT" i="1" dirty="0">
                <a:latin typeface="Consolas" charset="0"/>
                <a:ea typeface="Consolas" charset="0"/>
                <a:cs typeface="Consolas" charset="0"/>
              </a:rPr>
              <a:t> se quieti </a:t>
            </a:r>
            <a:r>
              <a:rPr lang="it-IT" i="1" dirty="0" err="1">
                <a:latin typeface="Consolas" charset="0"/>
                <a:ea typeface="Consolas" charset="0"/>
                <a:cs typeface="Consolas" charset="0"/>
              </a:rPr>
              <a:t>dedit</a:t>
            </a:r>
            <a:r>
              <a:rPr lang="it-IT" i="1" dirty="0">
                <a:latin typeface="Consolas" charset="0"/>
                <a:ea typeface="Consolas" charset="0"/>
                <a:cs typeface="Consolas" charset="0"/>
              </a:rPr>
              <a:t> et </a:t>
            </a:r>
            <a:r>
              <a:rPr lang="it-IT" i="1" dirty="0" err="1">
                <a:latin typeface="Consolas" charset="0"/>
                <a:ea typeface="Consolas" charset="0"/>
                <a:cs typeface="Consolas" charset="0"/>
              </a:rPr>
              <a:t>quievit</a:t>
            </a:r>
            <a:r>
              <a:rPr lang="it-IT" i="1" dirty="0">
                <a:latin typeface="Consolas" charset="0"/>
                <a:ea typeface="Consolas" charset="0"/>
                <a:cs typeface="Consolas" charset="0"/>
              </a:rPr>
              <a:t> verissimo </a:t>
            </a:r>
            <a:r>
              <a:rPr lang="it-IT" i="1" dirty="0" err="1">
                <a:latin typeface="Consolas" charset="0"/>
                <a:ea typeface="Consolas" charset="0"/>
                <a:cs typeface="Consolas" charset="0"/>
              </a:rPr>
              <a:t>quidem</a:t>
            </a:r>
            <a:r>
              <a:rPr lang="it-IT" i="1" dirty="0">
                <a:latin typeface="Consolas" charset="0"/>
                <a:ea typeface="Consolas" charset="0"/>
                <a:cs typeface="Consolas" charset="0"/>
              </a:rPr>
              <a:t> </a:t>
            </a:r>
            <a:r>
              <a:rPr lang="it-IT" i="1" dirty="0" err="1">
                <a:latin typeface="Consolas" charset="0"/>
                <a:ea typeface="Consolas" charset="0"/>
                <a:cs typeface="Consolas" charset="0"/>
              </a:rPr>
              <a:t>somno</a:t>
            </a:r>
            <a:r>
              <a:rPr lang="it-IT" i="1" dirty="0">
                <a:latin typeface="Consolas" charset="0"/>
                <a:ea typeface="Consolas" charset="0"/>
                <a:cs typeface="Consolas" charset="0"/>
              </a:rPr>
              <a:t>. </a:t>
            </a:r>
            <a:r>
              <a:rPr lang="it-IT" i="1" dirty="0" err="1">
                <a:latin typeface="Consolas" charset="0"/>
                <a:ea typeface="Consolas" charset="0"/>
                <a:cs typeface="Consolas" charset="0"/>
              </a:rPr>
              <a:t>nam</a:t>
            </a:r>
            <a:r>
              <a:rPr lang="it-IT" i="1" dirty="0">
                <a:latin typeface="Consolas" charset="0"/>
                <a:ea typeface="Consolas" charset="0"/>
                <a:cs typeface="Consolas" charset="0"/>
              </a:rPr>
              <a:t> </a:t>
            </a:r>
            <a:r>
              <a:rPr lang="it-IT" i="1" dirty="0" err="1">
                <a:latin typeface="Consolas" charset="0"/>
                <a:ea typeface="Consolas" charset="0"/>
                <a:cs typeface="Consolas" charset="0"/>
              </a:rPr>
              <a:t>meatus</a:t>
            </a:r>
            <a:r>
              <a:rPr lang="it-IT" i="1" dirty="0">
                <a:latin typeface="Consolas" charset="0"/>
                <a:ea typeface="Consolas" charset="0"/>
                <a:cs typeface="Consolas" charset="0"/>
              </a:rPr>
              <a:t> </a:t>
            </a:r>
            <a:r>
              <a:rPr lang="it-IT" i="1" dirty="0" err="1">
                <a:latin typeface="Consolas" charset="0"/>
                <a:ea typeface="Consolas" charset="0"/>
                <a:cs typeface="Consolas" charset="0"/>
              </a:rPr>
              <a:t>animae</a:t>
            </a:r>
            <a:r>
              <a:rPr lang="it-IT" i="1" dirty="0">
                <a:latin typeface="Consolas" charset="0"/>
                <a:ea typeface="Consolas" charset="0"/>
                <a:cs typeface="Consolas" charset="0"/>
              </a:rPr>
              <a:t>, qui </a:t>
            </a:r>
            <a:r>
              <a:rPr lang="it-IT" i="1" dirty="0" err="1">
                <a:latin typeface="Consolas" charset="0"/>
                <a:ea typeface="Consolas" charset="0"/>
                <a:cs typeface="Consolas" charset="0"/>
              </a:rPr>
              <a:t>illi</a:t>
            </a:r>
            <a:r>
              <a:rPr lang="it-IT" i="1" dirty="0">
                <a:latin typeface="Consolas" charset="0"/>
                <a:ea typeface="Consolas" charset="0"/>
                <a:cs typeface="Consolas" charset="0"/>
              </a:rPr>
              <a:t> </a:t>
            </a:r>
            <a:r>
              <a:rPr lang="it-IT" i="1" dirty="0" err="1">
                <a:latin typeface="Consolas" charset="0"/>
                <a:ea typeface="Consolas" charset="0"/>
                <a:cs typeface="Consolas" charset="0"/>
              </a:rPr>
              <a:t>propter</a:t>
            </a:r>
            <a:r>
              <a:rPr lang="it-IT" i="1" dirty="0">
                <a:latin typeface="Consolas" charset="0"/>
                <a:ea typeface="Consolas" charset="0"/>
                <a:cs typeface="Consolas" charset="0"/>
              </a:rPr>
              <a:t> </a:t>
            </a:r>
            <a:r>
              <a:rPr lang="it-IT" i="1" dirty="0" err="1">
                <a:latin typeface="Consolas" charset="0"/>
                <a:ea typeface="Consolas" charset="0"/>
                <a:cs typeface="Consolas" charset="0"/>
              </a:rPr>
              <a:t>amplitudinem</a:t>
            </a:r>
            <a:r>
              <a:rPr lang="it-IT" i="1" dirty="0">
                <a:latin typeface="Consolas" charset="0"/>
                <a:ea typeface="Consolas" charset="0"/>
                <a:cs typeface="Consolas" charset="0"/>
              </a:rPr>
              <a:t> </a:t>
            </a:r>
            <a:r>
              <a:rPr lang="it-IT" i="1" dirty="0" err="1">
                <a:latin typeface="Consolas" charset="0"/>
                <a:ea typeface="Consolas" charset="0"/>
                <a:cs typeface="Consolas" charset="0"/>
              </a:rPr>
              <a:t>corporis</a:t>
            </a:r>
            <a:r>
              <a:rPr lang="it-IT" i="1" dirty="0">
                <a:latin typeface="Consolas" charset="0"/>
                <a:ea typeface="Consolas" charset="0"/>
                <a:cs typeface="Consolas" charset="0"/>
              </a:rPr>
              <a:t> </a:t>
            </a:r>
            <a:r>
              <a:rPr lang="it-IT" i="1" dirty="0" err="1">
                <a:latin typeface="Consolas" charset="0"/>
                <a:ea typeface="Consolas" charset="0"/>
                <a:cs typeface="Consolas" charset="0"/>
              </a:rPr>
              <a:t>gravior</a:t>
            </a:r>
            <a:r>
              <a:rPr lang="it-IT" i="1" dirty="0">
                <a:latin typeface="Consolas" charset="0"/>
                <a:ea typeface="Consolas" charset="0"/>
                <a:cs typeface="Consolas" charset="0"/>
              </a:rPr>
              <a:t> et </a:t>
            </a:r>
            <a:r>
              <a:rPr lang="it-IT" i="1" dirty="0" err="1">
                <a:latin typeface="Consolas" charset="0"/>
                <a:ea typeface="Consolas" charset="0"/>
                <a:cs typeface="Consolas" charset="0"/>
              </a:rPr>
              <a:t>sonantior</a:t>
            </a:r>
            <a:r>
              <a:rPr lang="it-IT" i="1" dirty="0">
                <a:latin typeface="Consolas" charset="0"/>
                <a:ea typeface="Consolas" charset="0"/>
                <a:cs typeface="Consolas" charset="0"/>
              </a:rPr>
              <a:t> </a:t>
            </a:r>
            <a:r>
              <a:rPr lang="it-IT" i="1" dirty="0" err="1">
                <a:latin typeface="Consolas" charset="0"/>
                <a:ea typeface="Consolas" charset="0"/>
                <a:cs typeface="Consolas" charset="0"/>
              </a:rPr>
              <a:t>erat</a:t>
            </a:r>
            <a:r>
              <a:rPr lang="it-IT" i="1" dirty="0">
                <a:latin typeface="Consolas" charset="0"/>
                <a:ea typeface="Consolas" charset="0"/>
                <a:cs typeface="Consolas" charset="0"/>
              </a:rPr>
              <a:t>, ab </a:t>
            </a:r>
            <a:r>
              <a:rPr lang="it-IT" i="1" dirty="0" err="1">
                <a:latin typeface="Consolas" charset="0"/>
                <a:ea typeface="Consolas" charset="0"/>
                <a:cs typeface="Consolas" charset="0"/>
              </a:rPr>
              <a:t>iis</a:t>
            </a:r>
            <a:r>
              <a:rPr lang="it-IT" i="1" dirty="0">
                <a:latin typeface="Consolas" charset="0"/>
                <a:ea typeface="Consolas" charset="0"/>
                <a:cs typeface="Consolas" charset="0"/>
              </a:rPr>
              <a:t>, qui limini </a:t>
            </a:r>
            <a:r>
              <a:rPr lang="it-IT" i="1" dirty="0" err="1">
                <a:latin typeface="Consolas" charset="0"/>
                <a:ea typeface="Consolas" charset="0"/>
                <a:cs typeface="Consolas" charset="0"/>
              </a:rPr>
              <a:t>obversabantur</a:t>
            </a:r>
            <a:r>
              <a:rPr lang="it-IT" i="1" dirty="0">
                <a:latin typeface="Consolas" charset="0"/>
                <a:ea typeface="Consolas" charset="0"/>
                <a:cs typeface="Consolas" charset="0"/>
              </a:rPr>
              <a:t>, </a:t>
            </a:r>
            <a:r>
              <a:rPr lang="it-IT" i="1" dirty="0" err="1">
                <a:latin typeface="Consolas" charset="0"/>
                <a:ea typeface="Consolas" charset="0"/>
                <a:cs typeface="Consolas" charset="0"/>
              </a:rPr>
              <a:t>audiebatur</a:t>
            </a:r>
            <a:r>
              <a:rPr lang="it-IT" i="1" dirty="0">
                <a:latin typeface="Consolas" charset="0"/>
                <a:ea typeface="Consolas" charset="0"/>
                <a:cs typeface="Consolas" charset="0"/>
              </a:rPr>
              <a:t>. </a:t>
            </a:r>
            <a:br>
              <a:rPr lang="it-IT" i="1" dirty="0">
                <a:latin typeface="Consolas" charset="0"/>
                <a:ea typeface="Consolas" charset="0"/>
                <a:cs typeface="Consolas" charset="0"/>
              </a:rPr>
            </a:br>
            <a:br>
              <a:rPr lang="it-IT" i="1" dirty="0">
                <a:latin typeface="Consolas" charset="0"/>
                <a:ea typeface="Consolas" charset="0"/>
                <a:cs typeface="Consolas" charset="0"/>
              </a:rPr>
            </a:br>
            <a:endParaRPr lang="it-IT" i="1" dirty="0">
              <a:latin typeface="Consolas" charset="0"/>
              <a:ea typeface="Consolas" charset="0"/>
              <a:cs typeface="Consolas" charset="0"/>
            </a:endParaRPr>
          </a:p>
        </p:txBody>
      </p:sp>
      <p:sp>
        <p:nvSpPr>
          <p:cNvPr id="4" name="CasellaDiTesto 3"/>
          <p:cNvSpPr txBox="1"/>
          <p:nvPr/>
        </p:nvSpPr>
        <p:spPr>
          <a:xfrm>
            <a:off x="5803900" y="736601"/>
            <a:ext cx="6223000" cy="6555641"/>
          </a:xfrm>
          <a:prstGeom prst="rect">
            <a:avLst/>
          </a:prstGeom>
          <a:noFill/>
        </p:spPr>
        <p:txBody>
          <a:bodyPr wrap="square" rtlCol="0">
            <a:spAutoFit/>
          </a:bodyPr>
          <a:lstStyle/>
          <a:p>
            <a:r>
              <a:rPr lang="it-IT" sz="2000" i="1" dirty="0">
                <a:latin typeface="Calisto MT" charset="0"/>
                <a:ea typeface="Calisto MT" charset="0"/>
                <a:cs typeface="Calisto MT" charset="0"/>
              </a:rPr>
              <a:t>Quivi </a:t>
            </a:r>
            <a:r>
              <a:rPr lang="it-IT" sz="2000" i="1" dirty="0" err="1">
                <a:latin typeface="Calisto MT" charset="0"/>
                <a:ea typeface="Calisto MT" charset="0"/>
                <a:cs typeface="Calisto MT" charset="0"/>
              </a:rPr>
              <a:t>Pomponiano</a:t>
            </a:r>
            <a:r>
              <a:rPr lang="it-IT" sz="2000" i="1" dirty="0">
                <a:latin typeface="Calisto MT" charset="0"/>
                <a:ea typeface="Calisto MT" charset="0"/>
                <a:cs typeface="Calisto MT" charset="0"/>
              </a:rPr>
              <a:t>, sebbene il pericolo non fosse imminente, ma considerando che tale potesse presto divenire, aveva trasferito su navi le sue cose, pronto a fuggire non appena il vento si fosse calmato. Ma questo era, invece, favorevole a mio zio che veniva in direzione opposta, abbraccia l'amico impaurito, lo incoraggia, lo conforta e, per calmarne le paure con la propria sicurezza, chiede di essere portato al bagno, si lava, cena allegramente o, assai più probabilmente, fingendo allegria. Frattanto dal monte Vesuvio, in molte parti risplendevano larghissime fiamme e vasti incendi, il cui risplendere e la cui luce erano resi più vividi dalla oscurità della notte. Per calmare le paure, mio zio diceva che si trattava di case abbandonate che bruciavano, lasciate abbandonate dai contadini in fuga. Poi se ne andò a dormire e dormì di un autentico sonno, se il suo rumoroso russare, reso più fragoroso dalla corporatura massiccia, veniva udito da quanti origliavano oltre la soglia. Nel frattempo, il livello del cortile </a:t>
            </a:r>
            <a:r>
              <a:rPr lang="it-IT" sz="2000" i="1" dirty="0" err="1">
                <a:latin typeface="Calisto MT" charset="0"/>
                <a:ea typeface="Calisto MT" charset="0"/>
                <a:cs typeface="Calisto MT" charset="0"/>
              </a:rPr>
              <a:t>s</a:t>
            </a:r>
            <a:r>
              <a:rPr lang="it-IT" sz="2000" i="1" dirty="0">
                <a:latin typeface="Calisto MT" charset="0"/>
                <a:ea typeface="Calisto MT" charset="0"/>
                <a:cs typeface="Calisto MT" charset="0"/>
              </a:rPr>
              <a:t> 'era cosi tanto innalzato per la caduta di cenere e pomici che non sarebbe più potuto uscire dalla stanza se avesse più oltre atteso. </a:t>
            </a:r>
            <a:br>
              <a:rPr lang="it-IT" sz="2000" i="1" dirty="0">
                <a:latin typeface="Calisto MT" charset="0"/>
                <a:ea typeface="Calisto MT" charset="0"/>
                <a:cs typeface="Calisto MT" charset="0"/>
              </a:rPr>
            </a:br>
            <a:endParaRPr lang="it-IT" sz="2000" i="1" dirty="0">
              <a:latin typeface="Calisto MT" charset="0"/>
              <a:ea typeface="Calisto MT" charset="0"/>
              <a:cs typeface="Calisto MT" charset="0"/>
            </a:endParaRPr>
          </a:p>
        </p:txBody>
      </p:sp>
    </p:spTree>
    <p:extLst>
      <p:ext uri="{BB962C8B-B14F-4D97-AF65-F5344CB8AC3E}">
        <p14:creationId xmlns:p14="http://schemas.microsoft.com/office/powerpoint/2010/main" val="226156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34236" y="0"/>
            <a:ext cx="7839964" cy="673100"/>
          </a:xfrm>
        </p:spPr>
        <p:txBody>
          <a:bodyPr>
            <a:noAutofit/>
          </a:bodyPr>
          <a:lstStyle/>
          <a:p>
            <a:r>
              <a:rPr lang="it-IT" sz="3600" i="1" dirty="0">
                <a:solidFill>
                  <a:schemeClr val="accent6"/>
                </a:solidFill>
              </a:rPr>
              <a:t>QUINTO PARAGRAFO</a:t>
            </a:r>
          </a:p>
        </p:txBody>
      </p:sp>
      <p:sp>
        <p:nvSpPr>
          <p:cNvPr id="3" name="Segnaposto contenuto 2"/>
          <p:cNvSpPr>
            <a:spLocks noGrp="1"/>
          </p:cNvSpPr>
          <p:nvPr>
            <p:ph idx="1"/>
          </p:nvPr>
        </p:nvSpPr>
        <p:spPr>
          <a:xfrm>
            <a:off x="72136" y="1037844"/>
            <a:ext cx="6785864" cy="5502656"/>
          </a:xfrm>
        </p:spPr>
        <p:txBody>
          <a:bodyPr>
            <a:normAutofit fontScale="55000" lnSpcReduction="20000"/>
          </a:bodyPr>
          <a:lstStyle/>
          <a:p>
            <a:br>
              <a:rPr lang="it-IT" dirty="0"/>
            </a:br>
            <a:r>
              <a:rPr lang="it-IT" sz="3300" i="1" dirty="0" err="1">
                <a:latin typeface="Consolas" charset="0"/>
                <a:ea typeface="Consolas" charset="0"/>
                <a:cs typeface="Consolas" charset="0"/>
              </a:rPr>
              <a:t>sed</a:t>
            </a:r>
            <a:r>
              <a:rPr lang="it-IT" sz="3300" i="1" dirty="0">
                <a:latin typeface="Consolas" charset="0"/>
                <a:ea typeface="Consolas" charset="0"/>
                <a:cs typeface="Consolas" charset="0"/>
              </a:rPr>
              <a:t> area, ex qua </a:t>
            </a:r>
            <a:r>
              <a:rPr lang="it-IT" sz="3300" i="1" dirty="0" err="1">
                <a:latin typeface="Consolas" charset="0"/>
                <a:ea typeface="Consolas" charset="0"/>
                <a:cs typeface="Consolas" charset="0"/>
              </a:rPr>
              <a:t>diaeta</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adibatur</a:t>
            </a:r>
            <a:r>
              <a:rPr lang="it-IT" sz="3300" i="1" dirty="0">
                <a:latin typeface="Consolas" charset="0"/>
                <a:ea typeface="Consolas" charset="0"/>
                <a:cs typeface="Consolas" charset="0"/>
              </a:rPr>
              <a:t>, ita </a:t>
            </a:r>
            <a:r>
              <a:rPr lang="it-IT" sz="3300" i="1" dirty="0" err="1">
                <a:latin typeface="Consolas" charset="0"/>
                <a:ea typeface="Consolas" charset="0"/>
                <a:cs typeface="Consolas" charset="0"/>
              </a:rPr>
              <a:t>iam</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cinere</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mixtisque</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pumicibus</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oppleta</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surrexerat</a:t>
            </a:r>
            <a:r>
              <a:rPr lang="it-IT" sz="3300" i="1" dirty="0">
                <a:latin typeface="Consolas" charset="0"/>
                <a:ea typeface="Consolas" charset="0"/>
                <a:cs typeface="Consolas" charset="0"/>
              </a:rPr>
              <a:t>, ut, si </a:t>
            </a:r>
            <a:r>
              <a:rPr lang="it-IT" sz="3300" i="1" dirty="0" err="1">
                <a:latin typeface="Consolas" charset="0"/>
                <a:ea typeface="Consolas" charset="0"/>
                <a:cs typeface="Consolas" charset="0"/>
              </a:rPr>
              <a:t>longior</a:t>
            </a:r>
            <a:r>
              <a:rPr lang="it-IT" sz="3300" i="1" dirty="0">
                <a:latin typeface="Consolas" charset="0"/>
                <a:ea typeface="Consolas" charset="0"/>
                <a:cs typeface="Consolas" charset="0"/>
              </a:rPr>
              <a:t> in cubiculo mora, </a:t>
            </a:r>
            <a:r>
              <a:rPr lang="it-IT" sz="3300" i="1" dirty="0" err="1">
                <a:latin typeface="Consolas" charset="0"/>
                <a:ea typeface="Consolas" charset="0"/>
                <a:cs typeface="Consolas" charset="0"/>
              </a:rPr>
              <a:t>exitus</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negaretur</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excitatus</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procedit</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seque</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Pomponiano</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ceterisque</a:t>
            </a:r>
            <a:r>
              <a:rPr lang="it-IT" sz="3300" i="1" dirty="0">
                <a:latin typeface="Consolas" charset="0"/>
                <a:ea typeface="Consolas" charset="0"/>
                <a:cs typeface="Consolas" charset="0"/>
              </a:rPr>
              <a:t>, qui </a:t>
            </a:r>
            <a:r>
              <a:rPr lang="it-IT" sz="3300" i="1" dirty="0" err="1">
                <a:latin typeface="Consolas" charset="0"/>
                <a:ea typeface="Consolas" charset="0"/>
                <a:cs typeface="Consolas" charset="0"/>
              </a:rPr>
              <a:t>pervigilaverant</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reddit</a:t>
            </a:r>
            <a:r>
              <a:rPr lang="it-IT" sz="3300" i="1" dirty="0">
                <a:latin typeface="Consolas" charset="0"/>
                <a:ea typeface="Consolas" charset="0"/>
                <a:cs typeface="Consolas" charset="0"/>
              </a:rPr>
              <a:t>. in </a:t>
            </a:r>
            <a:r>
              <a:rPr lang="it-IT" sz="3300" i="1" dirty="0" err="1">
                <a:latin typeface="Consolas" charset="0"/>
                <a:ea typeface="Consolas" charset="0"/>
                <a:cs typeface="Consolas" charset="0"/>
              </a:rPr>
              <a:t>commune</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consultant</a:t>
            </a:r>
            <a:r>
              <a:rPr lang="it-IT" sz="3300" i="1" dirty="0">
                <a:latin typeface="Consolas" charset="0"/>
                <a:ea typeface="Consolas" charset="0"/>
                <a:cs typeface="Consolas" charset="0"/>
              </a:rPr>
              <a:t>, intra </a:t>
            </a:r>
            <a:r>
              <a:rPr lang="it-IT" sz="3300" i="1" dirty="0" err="1">
                <a:latin typeface="Consolas" charset="0"/>
                <a:ea typeface="Consolas" charset="0"/>
                <a:cs typeface="Consolas" charset="0"/>
              </a:rPr>
              <a:t>tecta</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subsistant</a:t>
            </a:r>
            <a:r>
              <a:rPr lang="it-IT" sz="3300" i="1" dirty="0">
                <a:latin typeface="Consolas" charset="0"/>
                <a:ea typeface="Consolas" charset="0"/>
                <a:cs typeface="Consolas" charset="0"/>
              </a:rPr>
              <a:t> an in aperto </a:t>
            </a:r>
            <a:r>
              <a:rPr lang="it-IT" sz="3300" i="1" dirty="0" err="1">
                <a:latin typeface="Consolas" charset="0"/>
                <a:ea typeface="Consolas" charset="0"/>
                <a:cs typeface="Consolas" charset="0"/>
              </a:rPr>
              <a:t>vagentur</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nam</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crebis</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vastisque</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tremoribus</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tecta</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nutabant</a:t>
            </a:r>
            <a:r>
              <a:rPr lang="it-IT" sz="3300" i="1" dirty="0">
                <a:latin typeface="Consolas" charset="0"/>
                <a:ea typeface="Consolas" charset="0"/>
                <a:cs typeface="Consolas" charset="0"/>
              </a:rPr>
              <a:t> et quasi </a:t>
            </a:r>
            <a:r>
              <a:rPr lang="it-IT" sz="3300" i="1" dirty="0" err="1">
                <a:latin typeface="Consolas" charset="0"/>
                <a:ea typeface="Consolas" charset="0"/>
                <a:cs typeface="Consolas" charset="0"/>
              </a:rPr>
              <a:t>emota</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sedibus</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suis</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nunc</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huc</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nunc</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illuc</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abire</a:t>
            </a:r>
            <a:r>
              <a:rPr lang="it-IT" sz="3300" i="1" dirty="0">
                <a:latin typeface="Consolas" charset="0"/>
                <a:ea typeface="Consolas" charset="0"/>
                <a:cs typeface="Consolas" charset="0"/>
              </a:rPr>
              <a:t> aut </a:t>
            </a:r>
            <a:r>
              <a:rPr lang="it-IT" sz="3300" i="1" dirty="0" err="1">
                <a:latin typeface="Consolas" charset="0"/>
                <a:ea typeface="Consolas" charset="0"/>
                <a:cs typeface="Consolas" charset="0"/>
              </a:rPr>
              <a:t>referri</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videbantur</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subdio</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rursus</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quamquam</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levium</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exesorumque</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pumicum</a:t>
            </a:r>
            <a:r>
              <a:rPr lang="it-IT" sz="3300" i="1" dirty="0">
                <a:latin typeface="Consolas" charset="0"/>
                <a:ea typeface="Consolas" charset="0"/>
                <a:cs typeface="Consolas" charset="0"/>
              </a:rPr>
              <a:t> casus </a:t>
            </a:r>
            <a:r>
              <a:rPr lang="it-IT" sz="3300" i="1" dirty="0" err="1">
                <a:latin typeface="Consolas" charset="0"/>
                <a:ea typeface="Consolas" charset="0"/>
                <a:cs typeface="Consolas" charset="0"/>
              </a:rPr>
              <a:t>metuebatur</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quod</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tamen</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periculorum</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collatio</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elegit</a:t>
            </a:r>
            <a:r>
              <a:rPr lang="it-IT" sz="3300" i="1" dirty="0">
                <a:latin typeface="Consolas" charset="0"/>
                <a:ea typeface="Consolas" charset="0"/>
                <a:cs typeface="Consolas" charset="0"/>
              </a:rPr>
              <a:t>. et </a:t>
            </a:r>
            <a:r>
              <a:rPr lang="it-IT" sz="3300" i="1" dirty="0" err="1">
                <a:latin typeface="Consolas" charset="0"/>
                <a:ea typeface="Consolas" charset="0"/>
                <a:cs typeface="Consolas" charset="0"/>
              </a:rPr>
              <a:t>apud</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illum</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quidem</a:t>
            </a:r>
            <a:r>
              <a:rPr lang="it-IT" sz="3300" i="1" dirty="0">
                <a:latin typeface="Consolas" charset="0"/>
                <a:ea typeface="Consolas" charset="0"/>
                <a:cs typeface="Consolas" charset="0"/>
              </a:rPr>
              <a:t> ratio </a:t>
            </a:r>
            <a:r>
              <a:rPr lang="it-IT" sz="3300" i="1" dirty="0" err="1">
                <a:latin typeface="Consolas" charset="0"/>
                <a:ea typeface="Consolas" charset="0"/>
                <a:cs typeface="Consolas" charset="0"/>
              </a:rPr>
              <a:t>rationem</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apud</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alios</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timorem</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timor</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vicit</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cervicalia</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capitibus</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imposita</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linteis</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constringunt</a:t>
            </a:r>
            <a:r>
              <a:rPr lang="it-IT" sz="3300" i="1" dirty="0">
                <a:latin typeface="Consolas" charset="0"/>
                <a:ea typeface="Consolas" charset="0"/>
                <a:cs typeface="Consolas" charset="0"/>
              </a:rPr>
              <a:t>; id </a:t>
            </a:r>
            <a:r>
              <a:rPr lang="it-IT" sz="3300" i="1" dirty="0" err="1">
                <a:latin typeface="Consolas" charset="0"/>
                <a:ea typeface="Consolas" charset="0"/>
                <a:cs typeface="Consolas" charset="0"/>
              </a:rPr>
              <a:t>monimentum</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adversus</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incidentia</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fuit</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Iam</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dies</a:t>
            </a:r>
            <a:r>
              <a:rPr lang="it-IT" sz="3300" i="1" dirty="0">
                <a:latin typeface="Consolas" charset="0"/>
                <a:ea typeface="Consolas" charset="0"/>
                <a:cs typeface="Consolas" charset="0"/>
              </a:rPr>
              <a:t> alibi, </a:t>
            </a:r>
            <a:r>
              <a:rPr lang="it-IT" sz="3300" i="1" dirty="0" err="1">
                <a:latin typeface="Consolas" charset="0"/>
                <a:ea typeface="Consolas" charset="0"/>
                <a:cs typeface="Consolas" charset="0"/>
              </a:rPr>
              <a:t>illic</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nox</a:t>
            </a:r>
            <a:r>
              <a:rPr lang="it-IT" sz="3300" i="1" dirty="0">
                <a:latin typeface="Consolas" charset="0"/>
                <a:ea typeface="Consolas" charset="0"/>
                <a:cs typeface="Consolas" charset="0"/>
              </a:rPr>
              <a:t> omnibus </a:t>
            </a:r>
            <a:r>
              <a:rPr lang="it-IT" sz="3300" i="1" dirty="0" err="1">
                <a:latin typeface="Consolas" charset="0"/>
                <a:ea typeface="Consolas" charset="0"/>
                <a:cs typeface="Consolas" charset="0"/>
              </a:rPr>
              <a:t>noctibus</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nigrior</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densiorque</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quam</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tamen</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faces</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multae</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variaque</a:t>
            </a:r>
            <a:r>
              <a:rPr lang="it-IT" sz="3300" i="1" dirty="0">
                <a:latin typeface="Consolas" charset="0"/>
                <a:ea typeface="Consolas" charset="0"/>
                <a:cs typeface="Consolas" charset="0"/>
              </a:rPr>
              <a:t> lumina </a:t>
            </a:r>
            <a:r>
              <a:rPr lang="it-IT" sz="3300" i="1" dirty="0" err="1">
                <a:latin typeface="Consolas" charset="0"/>
                <a:ea typeface="Consolas" charset="0"/>
                <a:cs typeface="Consolas" charset="0"/>
              </a:rPr>
              <a:t>solabantur</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placuit</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egredi</a:t>
            </a:r>
            <a:r>
              <a:rPr lang="it-IT" sz="3300" i="1" dirty="0">
                <a:latin typeface="Consolas" charset="0"/>
                <a:ea typeface="Consolas" charset="0"/>
                <a:cs typeface="Consolas" charset="0"/>
              </a:rPr>
              <a:t> in </a:t>
            </a:r>
            <a:r>
              <a:rPr lang="it-IT" sz="3300" i="1" dirty="0" err="1">
                <a:latin typeface="Consolas" charset="0"/>
                <a:ea typeface="Consolas" charset="0"/>
                <a:cs typeface="Consolas" charset="0"/>
              </a:rPr>
              <a:t>litus</a:t>
            </a:r>
            <a:r>
              <a:rPr lang="it-IT" sz="3300" i="1" dirty="0">
                <a:latin typeface="Consolas" charset="0"/>
                <a:ea typeface="Consolas" charset="0"/>
                <a:cs typeface="Consolas" charset="0"/>
              </a:rPr>
              <a:t> et ex </a:t>
            </a:r>
            <a:r>
              <a:rPr lang="it-IT" sz="3300" i="1" dirty="0" err="1">
                <a:latin typeface="Consolas" charset="0"/>
                <a:ea typeface="Consolas" charset="0"/>
                <a:cs typeface="Consolas" charset="0"/>
              </a:rPr>
              <a:t>proximo</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adspicere</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ecquid</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iam</a:t>
            </a:r>
            <a:r>
              <a:rPr lang="it-IT" sz="3300" i="1" dirty="0">
                <a:latin typeface="Consolas" charset="0"/>
                <a:ea typeface="Consolas" charset="0"/>
                <a:cs typeface="Consolas" charset="0"/>
              </a:rPr>
              <a:t> mare </a:t>
            </a:r>
            <a:r>
              <a:rPr lang="it-IT" sz="3300" i="1" dirty="0" err="1">
                <a:latin typeface="Consolas" charset="0"/>
                <a:ea typeface="Consolas" charset="0"/>
                <a:cs typeface="Consolas" charset="0"/>
              </a:rPr>
              <a:t>admitteret</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quod</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adhuc</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vastum</a:t>
            </a:r>
            <a:r>
              <a:rPr lang="it-IT" sz="3300" i="1" dirty="0">
                <a:latin typeface="Consolas" charset="0"/>
                <a:ea typeface="Consolas" charset="0"/>
                <a:cs typeface="Consolas" charset="0"/>
              </a:rPr>
              <a:t> et </a:t>
            </a:r>
            <a:r>
              <a:rPr lang="it-IT" sz="3300" i="1" dirty="0" err="1">
                <a:latin typeface="Consolas" charset="0"/>
                <a:ea typeface="Consolas" charset="0"/>
                <a:cs typeface="Consolas" charset="0"/>
              </a:rPr>
              <a:t>adversum</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permanebat</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ibi</a:t>
            </a:r>
            <a:r>
              <a:rPr lang="it-IT" sz="3300" i="1" dirty="0">
                <a:latin typeface="Consolas" charset="0"/>
                <a:ea typeface="Consolas" charset="0"/>
                <a:cs typeface="Consolas" charset="0"/>
              </a:rPr>
              <a:t> super </a:t>
            </a:r>
            <a:r>
              <a:rPr lang="it-IT" sz="3300" i="1" dirty="0" err="1">
                <a:latin typeface="Consolas" charset="0"/>
                <a:ea typeface="Consolas" charset="0"/>
                <a:cs typeface="Consolas" charset="0"/>
              </a:rPr>
              <a:t>abiectum</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linteum</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recubans</a:t>
            </a:r>
            <a:r>
              <a:rPr lang="it-IT" sz="3300" i="1" dirty="0">
                <a:latin typeface="Consolas" charset="0"/>
                <a:ea typeface="Consolas" charset="0"/>
                <a:cs typeface="Consolas" charset="0"/>
              </a:rPr>
              <a:t> semel </a:t>
            </a:r>
            <a:r>
              <a:rPr lang="it-IT" sz="3300" i="1" dirty="0" err="1">
                <a:latin typeface="Consolas" charset="0"/>
                <a:ea typeface="Consolas" charset="0"/>
                <a:cs typeface="Consolas" charset="0"/>
              </a:rPr>
              <a:t>atque</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iterum</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frigidam</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poposcit</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hausitque</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deinde</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flammae</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flammarumque</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praenuntius</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odor</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sulpuris</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alios</a:t>
            </a:r>
            <a:r>
              <a:rPr lang="it-IT" sz="3300" i="1" dirty="0">
                <a:latin typeface="Consolas" charset="0"/>
                <a:ea typeface="Consolas" charset="0"/>
                <a:cs typeface="Consolas" charset="0"/>
              </a:rPr>
              <a:t> in </a:t>
            </a:r>
            <a:r>
              <a:rPr lang="it-IT" sz="3300" i="1" dirty="0" err="1">
                <a:latin typeface="Consolas" charset="0"/>
                <a:ea typeface="Consolas" charset="0"/>
                <a:cs typeface="Consolas" charset="0"/>
              </a:rPr>
              <a:t>fugam</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vertunt</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excitant</a:t>
            </a:r>
            <a:r>
              <a:rPr lang="it-IT" sz="3300" i="1" dirty="0">
                <a:latin typeface="Consolas" charset="0"/>
                <a:ea typeface="Consolas" charset="0"/>
                <a:cs typeface="Consolas" charset="0"/>
              </a:rPr>
              <a:t> </a:t>
            </a:r>
            <a:r>
              <a:rPr lang="it-IT" sz="3300" i="1" dirty="0" err="1">
                <a:latin typeface="Consolas" charset="0"/>
                <a:ea typeface="Consolas" charset="0"/>
                <a:cs typeface="Consolas" charset="0"/>
              </a:rPr>
              <a:t>Illum</a:t>
            </a:r>
            <a:r>
              <a:rPr lang="it-IT" sz="3300" i="1" dirty="0">
                <a:latin typeface="Consolas" charset="0"/>
                <a:ea typeface="Consolas" charset="0"/>
                <a:cs typeface="Consolas" charset="0"/>
              </a:rPr>
              <a:t>.</a:t>
            </a:r>
          </a:p>
        </p:txBody>
      </p:sp>
      <p:sp>
        <p:nvSpPr>
          <p:cNvPr id="4" name="CasellaDiTesto 3"/>
          <p:cNvSpPr txBox="1"/>
          <p:nvPr/>
        </p:nvSpPr>
        <p:spPr>
          <a:xfrm>
            <a:off x="6667500" y="673100"/>
            <a:ext cx="5384800" cy="6184900"/>
          </a:xfrm>
          <a:prstGeom prst="rect">
            <a:avLst/>
          </a:prstGeom>
          <a:noFill/>
        </p:spPr>
        <p:txBody>
          <a:bodyPr wrap="square" rtlCol="0">
            <a:spAutoFit/>
          </a:bodyPr>
          <a:lstStyle/>
          <a:p>
            <a:r>
              <a:rPr lang="it-IT" i="1" dirty="0">
                <a:latin typeface="Calisto MT" charset="0"/>
                <a:ea typeface="Calisto MT" charset="0"/>
                <a:cs typeface="Calisto MT" charset="0"/>
              </a:rPr>
              <a:t>Ma, nel cortile, attraverso il quale si andava a quell'appartamento, si era tanto accumulata la cenere mista a pietre, che per poco che egli si fosse fermato nella stanza non avrebbe potuto più uscirne. Svegliato egli ne esce e ritorna da </a:t>
            </a:r>
            <a:r>
              <a:rPr lang="it-IT" i="1" dirty="0" err="1">
                <a:latin typeface="Calisto MT" charset="0"/>
                <a:ea typeface="Calisto MT" charset="0"/>
                <a:cs typeface="Calisto MT" charset="0"/>
              </a:rPr>
              <a:t>Pomponiano</a:t>
            </a:r>
            <a:r>
              <a:rPr lang="it-IT" i="1" dirty="0">
                <a:latin typeface="Calisto MT" charset="0"/>
                <a:ea typeface="Calisto MT" charset="0"/>
                <a:cs typeface="Calisto MT" charset="0"/>
              </a:rPr>
              <a:t> e dagli altri che non avevano chiuso occhio. Si consultarono tra di loro se dovessero restare in casa o uscire all'aperto, dal momento che la casa era colpita da frequenti e lunghe scosse, e come colpita nelle fondazioni, mostrava or qua or là di cadere. Ma, ad uscire allo scoperto si temeva nuovamente il cadere delle pietre, sebbene leggere e prive di forza. Valutati i pericoli fu scelto quest'ultimo partito, prevalendo in lui una più matura riflessione; negli altri un più forte timore. Messi dei cuscini sul capo li legano bene con lenzuoli; questo faceva da riparo a ciò che cadeva dall'alto. Già altrove faceva giorno, ma là era notte, più scura e fitta di ogni altra notte; ancor che molte fiamme e varie luci la rompessero. Egli volle uscire sul lido e guardare da vicino se fosse il caso di mettersi in mare; ma questo era, tuttavia, tempestoso ed impraticabile. Quivi, buttatosi su un lenzuolo disteso, domanda dell'acqua e beve per due volte. Intanto le fiamme e un odore sulfureo annunziatore delle fiamme fanno sì che gli altri fuggano ed egli si riscuote</a:t>
            </a:r>
          </a:p>
        </p:txBody>
      </p:sp>
    </p:spTree>
    <p:extLst>
      <p:ext uri="{BB962C8B-B14F-4D97-AF65-F5344CB8AC3E}">
        <p14:creationId xmlns:p14="http://schemas.microsoft.com/office/powerpoint/2010/main" val="209177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02536" y="177292"/>
            <a:ext cx="7763764" cy="800608"/>
          </a:xfrm>
        </p:spPr>
        <p:txBody>
          <a:bodyPr>
            <a:noAutofit/>
          </a:bodyPr>
          <a:lstStyle/>
          <a:p>
            <a:r>
              <a:rPr lang="it-IT" sz="3600" i="1" dirty="0">
                <a:solidFill>
                  <a:schemeClr val="accent6"/>
                </a:solidFill>
              </a:rPr>
              <a:t>SESTO PARAGRAFO</a:t>
            </a:r>
          </a:p>
        </p:txBody>
      </p:sp>
      <p:sp>
        <p:nvSpPr>
          <p:cNvPr id="3" name="Segnaposto contenuto 2"/>
          <p:cNvSpPr>
            <a:spLocks noGrp="1"/>
          </p:cNvSpPr>
          <p:nvPr>
            <p:ph idx="1"/>
          </p:nvPr>
        </p:nvSpPr>
        <p:spPr>
          <a:xfrm>
            <a:off x="300736" y="1304544"/>
            <a:ext cx="5477764" cy="5210556"/>
          </a:xfrm>
        </p:spPr>
        <p:txBody>
          <a:bodyPr>
            <a:normAutofit lnSpcReduction="10000"/>
          </a:bodyPr>
          <a:lstStyle/>
          <a:p>
            <a:r>
              <a:rPr lang="it-IT" dirty="0"/>
              <a:t> </a:t>
            </a:r>
            <a:r>
              <a:rPr lang="it-IT" i="1" dirty="0" err="1">
                <a:latin typeface="Consolas" charset="0"/>
                <a:ea typeface="Consolas" charset="0"/>
                <a:cs typeface="Consolas" charset="0"/>
              </a:rPr>
              <a:t>Innitens</a:t>
            </a:r>
            <a:r>
              <a:rPr lang="it-IT" i="1" dirty="0">
                <a:latin typeface="Consolas" charset="0"/>
                <a:ea typeface="Consolas" charset="0"/>
                <a:cs typeface="Consolas" charset="0"/>
              </a:rPr>
              <a:t> </a:t>
            </a:r>
            <a:r>
              <a:rPr lang="it-IT" i="1" dirty="0" err="1">
                <a:latin typeface="Consolas" charset="0"/>
                <a:ea typeface="Consolas" charset="0"/>
                <a:cs typeface="Consolas" charset="0"/>
              </a:rPr>
              <a:t>servolis</a:t>
            </a:r>
            <a:r>
              <a:rPr lang="it-IT" i="1" dirty="0">
                <a:latin typeface="Consolas" charset="0"/>
                <a:ea typeface="Consolas" charset="0"/>
                <a:cs typeface="Consolas" charset="0"/>
              </a:rPr>
              <a:t> </a:t>
            </a:r>
            <a:r>
              <a:rPr lang="it-IT" i="1" dirty="0" err="1">
                <a:latin typeface="Consolas" charset="0"/>
                <a:ea typeface="Consolas" charset="0"/>
                <a:cs typeface="Consolas" charset="0"/>
              </a:rPr>
              <a:t>duobus</a:t>
            </a:r>
            <a:r>
              <a:rPr lang="it-IT" i="1" dirty="0">
                <a:latin typeface="Consolas" charset="0"/>
                <a:ea typeface="Consolas" charset="0"/>
                <a:cs typeface="Consolas" charset="0"/>
              </a:rPr>
              <a:t> </a:t>
            </a:r>
            <a:r>
              <a:rPr lang="it-IT" i="1" dirty="0" err="1">
                <a:latin typeface="Consolas" charset="0"/>
                <a:ea typeface="Consolas" charset="0"/>
                <a:cs typeface="Consolas" charset="0"/>
              </a:rPr>
              <a:t>adsurrexit</a:t>
            </a:r>
            <a:r>
              <a:rPr lang="it-IT" i="1" dirty="0">
                <a:latin typeface="Consolas" charset="0"/>
                <a:ea typeface="Consolas" charset="0"/>
                <a:cs typeface="Consolas" charset="0"/>
              </a:rPr>
              <a:t> et </a:t>
            </a:r>
            <a:r>
              <a:rPr lang="it-IT" i="1" dirty="0" err="1">
                <a:latin typeface="Consolas" charset="0"/>
                <a:ea typeface="Consolas" charset="0"/>
                <a:cs typeface="Consolas" charset="0"/>
              </a:rPr>
              <a:t>statim</a:t>
            </a:r>
            <a:r>
              <a:rPr lang="it-IT" i="1" dirty="0">
                <a:latin typeface="Consolas" charset="0"/>
                <a:ea typeface="Consolas" charset="0"/>
                <a:cs typeface="Consolas" charset="0"/>
              </a:rPr>
              <a:t> </a:t>
            </a:r>
            <a:r>
              <a:rPr lang="it-IT" i="1" dirty="0" err="1">
                <a:latin typeface="Consolas" charset="0"/>
                <a:ea typeface="Consolas" charset="0"/>
                <a:cs typeface="Consolas" charset="0"/>
              </a:rPr>
              <a:t>concidit</a:t>
            </a:r>
            <a:r>
              <a:rPr lang="it-IT" i="1" dirty="0">
                <a:latin typeface="Consolas" charset="0"/>
                <a:ea typeface="Consolas" charset="0"/>
                <a:cs typeface="Consolas" charset="0"/>
              </a:rPr>
              <a:t>, ut ego </a:t>
            </a:r>
            <a:r>
              <a:rPr lang="it-IT" i="1" dirty="0" err="1">
                <a:latin typeface="Consolas" charset="0"/>
                <a:ea typeface="Consolas" charset="0"/>
                <a:cs typeface="Consolas" charset="0"/>
              </a:rPr>
              <a:t>colligo</a:t>
            </a:r>
            <a:r>
              <a:rPr lang="it-IT" i="1" dirty="0">
                <a:latin typeface="Consolas" charset="0"/>
                <a:ea typeface="Consolas" charset="0"/>
                <a:cs typeface="Consolas" charset="0"/>
              </a:rPr>
              <a:t>, </a:t>
            </a:r>
            <a:r>
              <a:rPr lang="it-IT" i="1" dirty="0" err="1">
                <a:latin typeface="Consolas" charset="0"/>
                <a:ea typeface="Consolas" charset="0"/>
                <a:cs typeface="Consolas" charset="0"/>
              </a:rPr>
              <a:t>crassiore</a:t>
            </a:r>
            <a:r>
              <a:rPr lang="it-IT" i="1" dirty="0">
                <a:latin typeface="Consolas" charset="0"/>
                <a:ea typeface="Consolas" charset="0"/>
                <a:cs typeface="Consolas" charset="0"/>
              </a:rPr>
              <a:t> caligine </a:t>
            </a:r>
            <a:r>
              <a:rPr lang="it-IT" i="1" dirty="0" err="1">
                <a:latin typeface="Consolas" charset="0"/>
                <a:ea typeface="Consolas" charset="0"/>
                <a:cs typeface="Consolas" charset="0"/>
              </a:rPr>
              <a:t>spiritu</a:t>
            </a:r>
            <a:r>
              <a:rPr lang="it-IT" i="1" dirty="0">
                <a:latin typeface="Consolas" charset="0"/>
                <a:ea typeface="Consolas" charset="0"/>
                <a:cs typeface="Consolas" charset="0"/>
              </a:rPr>
              <a:t> </a:t>
            </a:r>
            <a:r>
              <a:rPr lang="it-IT" i="1" dirty="0" err="1">
                <a:latin typeface="Consolas" charset="0"/>
                <a:ea typeface="Consolas" charset="0"/>
                <a:cs typeface="Consolas" charset="0"/>
              </a:rPr>
              <a:t>obstructo</a:t>
            </a:r>
            <a:r>
              <a:rPr lang="it-IT" i="1" dirty="0">
                <a:latin typeface="Consolas" charset="0"/>
                <a:ea typeface="Consolas" charset="0"/>
                <a:cs typeface="Consolas" charset="0"/>
              </a:rPr>
              <a:t> </a:t>
            </a:r>
            <a:r>
              <a:rPr lang="it-IT" i="1" dirty="0" err="1">
                <a:latin typeface="Consolas" charset="0"/>
                <a:ea typeface="Consolas" charset="0"/>
                <a:cs typeface="Consolas" charset="0"/>
              </a:rPr>
              <a:t>clausoque</a:t>
            </a:r>
            <a:r>
              <a:rPr lang="it-IT" i="1" dirty="0">
                <a:latin typeface="Consolas" charset="0"/>
                <a:ea typeface="Consolas" charset="0"/>
                <a:cs typeface="Consolas" charset="0"/>
              </a:rPr>
              <a:t> </a:t>
            </a:r>
            <a:r>
              <a:rPr lang="it-IT" i="1" dirty="0" err="1">
                <a:latin typeface="Consolas" charset="0"/>
                <a:ea typeface="Consolas" charset="0"/>
                <a:cs typeface="Consolas" charset="0"/>
              </a:rPr>
              <a:t>stomacho</a:t>
            </a:r>
            <a:r>
              <a:rPr lang="it-IT" i="1" dirty="0">
                <a:latin typeface="Consolas" charset="0"/>
                <a:ea typeface="Consolas" charset="0"/>
                <a:cs typeface="Consolas" charset="0"/>
              </a:rPr>
              <a:t>, qui </a:t>
            </a:r>
            <a:r>
              <a:rPr lang="it-IT" i="1" dirty="0" err="1">
                <a:latin typeface="Consolas" charset="0"/>
                <a:ea typeface="Consolas" charset="0"/>
                <a:cs typeface="Consolas" charset="0"/>
              </a:rPr>
              <a:t>illi</a:t>
            </a:r>
            <a:r>
              <a:rPr lang="it-IT" i="1" dirty="0">
                <a:latin typeface="Consolas" charset="0"/>
                <a:ea typeface="Consolas" charset="0"/>
                <a:cs typeface="Consolas" charset="0"/>
              </a:rPr>
              <a:t> natura </a:t>
            </a:r>
            <a:r>
              <a:rPr lang="it-IT" i="1" dirty="0" err="1">
                <a:latin typeface="Consolas" charset="0"/>
                <a:ea typeface="Consolas" charset="0"/>
                <a:cs typeface="Consolas" charset="0"/>
              </a:rPr>
              <a:t>invalidus</a:t>
            </a:r>
            <a:r>
              <a:rPr lang="it-IT" i="1" dirty="0">
                <a:latin typeface="Consolas" charset="0"/>
                <a:ea typeface="Consolas" charset="0"/>
                <a:cs typeface="Consolas" charset="0"/>
              </a:rPr>
              <a:t> et </a:t>
            </a:r>
            <a:r>
              <a:rPr lang="it-IT" i="1" dirty="0" err="1">
                <a:latin typeface="Consolas" charset="0"/>
                <a:ea typeface="Consolas" charset="0"/>
                <a:cs typeface="Consolas" charset="0"/>
              </a:rPr>
              <a:t>angustus</a:t>
            </a:r>
            <a:r>
              <a:rPr lang="it-IT" i="1" dirty="0">
                <a:latin typeface="Consolas" charset="0"/>
                <a:ea typeface="Consolas" charset="0"/>
                <a:cs typeface="Consolas" charset="0"/>
              </a:rPr>
              <a:t> et </a:t>
            </a:r>
            <a:r>
              <a:rPr lang="it-IT" i="1" dirty="0" err="1">
                <a:latin typeface="Consolas" charset="0"/>
                <a:ea typeface="Consolas" charset="0"/>
                <a:cs typeface="Consolas" charset="0"/>
              </a:rPr>
              <a:t>frequenter</a:t>
            </a:r>
            <a:r>
              <a:rPr lang="it-IT" i="1" dirty="0">
                <a:latin typeface="Consolas" charset="0"/>
                <a:ea typeface="Consolas" charset="0"/>
                <a:cs typeface="Consolas" charset="0"/>
              </a:rPr>
              <a:t> </a:t>
            </a:r>
            <a:r>
              <a:rPr lang="it-IT" i="1" dirty="0" err="1">
                <a:latin typeface="Consolas" charset="0"/>
                <a:ea typeface="Consolas" charset="0"/>
                <a:cs typeface="Consolas" charset="0"/>
              </a:rPr>
              <a:t>interaestuans</a:t>
            </a:r>
            <a:r>
              <a:rPr lang="it-IT" i="1" dirty="0">
                <a:latin typeface="Consolas" charset="0"/>
                <a:ea typeface="Consolas" charset="0"/>
                <a:cs typeface="Consolas" charset="0"/>
              </a:rPr>
              <a:t> </a:t>
            </a:r>
            <a:r>
              <a:rPr lang="it-IT" i="1" dirty="0" err="1">
                <a:latin typeface="Consolas" charset="0"/>
                <a:ea typeface="Consolas" charset="0"/>
                <a:cs typeface="Consolas" charset="0"/>
              </a:rPr>
              <a:t>erat</a:t>
            </a:r>
            <a:r>
              <a:rPr lang="it-IT" i="1" dirty="0">
                <a:latin typeface="Consolas" charset="0"/>
                <a:ea typeface="Consolas" charset="0"/>
                <a:cs typeface="Consolas" charset="0"/>
              </a:rPr>
              <a:t>. </a:t>
            </a:r>
            <a:r>
              <a:rPr lang="it-IT" i="1" dirty="0" err="1">
                <a:latin typeface="Consolas" charset="0"/>
                <a:ea typeface="Consolas" charset="0"/>
                <a:cs typeface="Consolas" charset="0"/>
              </a:rPr>
              <a:t>ubi</a:t>
            </a:r>
            <a:r>
              <a:rPr lang="it-IT" i="1" dirty="0">
                <a:latin typeface="Consolas" charset="0"/>
                <a:ea typeface="Consolas" charset="0"/>
                <a:cs typeface="Consolas" charset="0"/>
              </a:rPr>
              <a:t> </a:t>
            </a:r>
            <a:r>
              <a:rPr lang="it-IT" i="1" dirty="0" err="1">
                <a:latin typeface="Consolas" charset="0"/>
                <a:ea typeface="Consolas" charset="0"/>
                <a:cs typeface="Consolas" charset="0"/>
              </a:rPr>
              <a:t>dies</a:t>
            </a:r>
            <a:r>
              <a:rPr lang="it-IT" i="1" dirty="0">
                <a:latin typeface="Consolas" charset="0"/>
                <a:ea typeface="Consolas" charset="0"/>
                <a:cs typeface="Consolas" charset="0"/>
              </a:rPr>
              <a:t> </a:t>
            </a:r>
            <a:r>
              <a:rPr lang="it-IT" i="1" dirty="0" err="1">
                <a:latin typeface="Consolas" charset="0"/>
                <a:ea typeface="Consolas" charset="0"/>
                <a:cs typeface="Consolas" charset="0"/>
              </a:rPr>
              <a:t>redditus</a:t>
            </a:r>
            <a:r>
              <a:rPr lang="it-IT" i="1" dirty="0">
                <a:latin typeface="Consolas" charset="0"/>
                <a:ea typeface="Consolas" charset="0"/>
                <a:cs typeface="Consolas" charset="0"/>
              </a:rPr>
              <a:t> (</a:t>
            </a:r>
            <a:r>
              <a:rPr lang="it-IT" i="1" dirty="0" err="1">
                <a:latin typeface="Consolas" charset="0"/>
                <a:ea typeface="Consolas" charset="0"/>
                <a:cs typeface="Consolas" charset="0"/>
              </a:rPr>
              <a:t>is</a:t>
            </a:r>
            <a:r>
              <a:rPr lang="it-IT" i="1" dirty="0">
                <a:latin typeface="Consolas" charset="0"/>
                <a:ea typeface="Consolas" charset="0"/>
                <a:cs typeface="Consolas" charset="0"/>
              </a:rPr>
              <a:t> ab </a:t>
            </a:r>
            <a:r>
              <a:rPr lang="it-IT" i="1" dirty="0" err="1">
                <a:latin typeface="Consolas" charset="0"/>
                <a:ea typeface="Consolas" charset="0"/>
                <a:cs typeface="Consolas" charset="0"/>
              </a:rPr>
              <a:t>eo</a:t>
            </a:r>
            <a:r>
              <a:rPr lang="it-IT" i="1" dirty="0">
                <a:latin typeface="Consolas" charset="0"/>
                <a:ea typeface="Consolas" charset="0"/>
                <a:cs typeface="Consolas" charset="0"/>
              </a:rPr>
              <a:t>, </a:t>
            </a:r>
            <a:r>
              <a:rPr lang="it-IT" i="1" dirty="0" err="1">
                <a:latin typeface="Consolas" charset="0"/>
                <a:ea typeface="Consolas" charset="0"/>
                <a:cs typeface="Consolas" charset="0"/>
              </a:rPr>
              <a:t>quem</a:t>
            </a:r>
            <a:r>
              <a:rPr lang="it-IT" i="1" dirty="0">
                <a:latin typeface="Consolas" charset="0"/>
                <a:ea typeface="Consolas" charset="0"/>
                <a:cs typeface="Consolas" charset="0"/>
              </a:rPr>
              <a:t> novissime </a:t>
            </a:r>
            <a:r>
              <a:rPr lang="it-IT" i="1" dirty="0" err="1">
                <a:latin typeface="Consolas" charset="0"/>
                <a:ea typeface="Consolas" charset="0"/>
                <a:cs typeface="Consolas" charset="0"/>
              </a:rPr>
              <a:t>viderat</a:t>
            </a:r>
            <a:r>
              <a:rPr lang="it-IT" i="1" dirty="0">
                <a:latin typeface="Consolas" charset="0"/>
                <a:ea typeface="Consolas" charset="0"/>
                <a:cs typeface="Consolas" charset="0"/>
              </a:rPr>
              <a:t>, </a:t>
            </a:r>
            <a:r>
              <a:rPr lang="it-IT" i="1" dirty="0" err="1">
                <a:latin typeface="Consolas" charset="0"/>
                <a:ea typeface="Consolas" charset="0"/>
                <a:cs typeface="Consolas" charset="0"/>
              </a:rPr>
              <a:t>tertius</a:t>
            </a:r>
            <a:r>
              <a:rPr lang="it-IT" i="1" dirty="0">
                <a:latin typeface="Consolas" charset="0"/>
                <a:ea typeface="Consolas" charset="0"/>
                <a:cs typeface="Consolas" charset="0"/>
              </a:rPr>
              <a:t>), corpus </a:t>
            </a:r>
            <a:r>
              <a:rPr lang="it-IT" i="1" dirty="0" err="1">
                <a:latin typeface="Consolas" charset="0"/>
                <a:ea typeface="Consolas" charset="0"/>
                <a:cs typeface="Consolas" charset="0"/>
              </a:rPr>
              <a:t>inventum</a:t>
            </a:r>
            <a:r>
              <a:rPr lang="it-IT" i="1" dirty="0">
                <a:latin typeface="Consolas" charset="0"/>
                <a:ea typeface="Consolas" charset="0"/>
                <a:cs typeface="Consolas" charset="0"/>
              </a:rPr>
              <a:t> </a:t>
            </a:r>
            <a:r>
              <a:rPr lang="it-IT" i="1" dirty="0" err="1">
                <a:latin typeface="Consolas" charset="0"/>
                <a:ea typeface="Consolas" charset="0"/>
                <a:cs typeface="Consolas" charset="0"/>
              </a:rPr>
              <a:t>integrum</a:t>
            </a:r>
            <a:r>
              <a:rPr lang="it-IT" i="1" dirty="0">
                <a:latin typeface="Consolas" charset="0"/>
                <a:ea typeface="Consolas" charset="0"/>
                <a:cs typeface="Consolas" charset="0"/>
              </a:rPr>
              <a:t>, </a:t>
            </a:r>
            <a:r>
              <a:rPr lang="it-IT" i="1" dirty="0" err="1">
                <a:latin typeface="Consolas" charset="0"/>
                <a:ea typeface="Consolas" charset="0"/>
                <a:cs typeface="Consolas" charset="0"/>
              </a:rPr>
              <a:t>inlaesum</a:t>
            </a:r>
            <a:r>
              <a:rPr lang="it-IT" i="1" dirty="0">
                <a:latin typeface="Consolas" charset="0"/>
                <a:ea typeface="Consolas" charset="0"/>
                <a:cs typeface="Consolas" charset="0"/>
              </a:rPr>
              <a:t> </a:t>
            </a:r>
            <a:r>
              <a:rPr lang="it-IT" i="1" dirty="0" err="1">
                <a:latin typeface="Consolas" charset="0"/>
                <a:ea typeface="Consolas" charset="0"/>
                <a:cs typeface="Consolas" charset="0"/>
              </a:rPr>
              <a:t>opertumque</a:t>
            </a:r>
            <a:r>
              <a:rPr lang="it-IT" i="1" dirty="0">
                <a:latin typeface="Consolas" charset="0"/>
                <a:ea typeface="Consolas" charset="0"/>
                <a:cs typeface="Consolas" charset="0"/>
              </a:rPr>
              <a:t>, ut </a:t>
            </a:r>
            <a:r>
              <a:rPr lang="it-IT" i="1" dirty="0" err="1">
                <a:latin typeface="Consolas" charset="0"/>
                <a:ea typeface="Consolas" charset="0"/>
                <a:cs typeface="Consolas" charset="0"/>
              </a:rPr>
              <a:t>fuerat</a:t>
            </a:r>
            <a:r>
              <a:rPr lang="it-IT" i="1" dirty="0">
                <a:latin typeface="Consolas" charset="0"/>
                <a:ea typeface="Consolas" charset="0"/>
                <a:cs typeface="Consolas" charset="0"/>
              </a:rPr>
              <a:t> </a:t>
            </a:r>
            <a:r>
              <a:rPr lang="it-IT" i="1" dirty="0" err="1">
                <a:latin typeface="Consolas" charset="0"/>
                <a:ea typeface="Consolas" charset="0"/>
                <a:cs typeface="Consolas" charset="0"/>
              </a:rPr>
              <a:t>indutus</a:t>
            </a:r>
            <a:r>
              <a:rPr lang="it-IT" i="1" dirty="0">
                <a:latin typeface="Consolas" charset="0"/>
                <a:ea typeface="Consolas" charset="0"/>
                <a:cs typeface="Consolas" charset="0"/>
              </a:rPr>
              <a:t>: habitus </a:t>
            </a:r>
            <a:r>
              <a:rPr lang="it-IT" i="1" dirty="0" err="1">
                <a:latin typeface="Consolas" charset="0"/>
                <a:ea typeface="Consolas" charset="0"/>
                <a:cs typeface="Consolas" charset="0"/>
              </a:rPr>
              <a:t>corporis</a:t>
            </a:r>
            <a:r>
              <a:rPr lang="it-IT" i="1" dirty="0">
                <a:latin typeface="Consolas" charset="0"/>
                <a:ea typeface="Consolas" charset="0"/>
                <a:cs typeface="Consolas" charset="0"/>
              </a:rPr>
              <a:t> quiescenti </a:t>
            </a:r>
            <a:r>
              <a:rPr lang="it-IT" i="1" dirty="0" err="1">
                <a:latin typeface="Consolas" charset="0"/>
                <a:ea typeface="Consolas" charset="0"/>
                <a:cs typeface="Consolas" charset="0"/>
              </a:rPr>
              <a:t>quam</a:t>
            </a:r>
            <a:r>
              <a:rPr lang="it-IT" i="1" dirty="0">
                <a:latin typeface="Consolas" charset="0"/>
                <a:ea typeface="Consolas" charset="0"/>
                <a:cs typeface="Consolas" charset="0"/>
              </a:rPr>
              <a:t> </a:t>
            </a:r>
            <a:r>
              <a:rPr lang="it-IT" i="1" dirty="0" err="1">
                <a:latin typeface="Consolas" charset="0"/>
                <a:ea typeface="Consolas" charset="0"/>
                <a:cs typeface="Consolas" charset="0"/>
              </a:rPr>
              <a:t>defuncto</a:t>
            </a:r>
            <a:r>
              <a:rPr lang="it-IT" i="1" dirty="0">
                <a:latin typeface="Consolas" charset="0"/>
                <a:ea typeface="Consolas" charset="0"/>
                <a:cs typeface="Consolas" charset="0"/>
              </a:rPr>
              <a:t> </a:t>
            </a:r>
            <a:r>
              <a:rPr lang="it-IT" i="1" dirty="0" err="1">
                <a:latin typeface="Consolas" charset="0"/>
                <a:ea typeface="Consolas" charset="0"/>
                <a:cs typeface="Consolas" charset="0"/>
              </a:rPr>
              <a:t>similior</a:t>
            </a:r>
            <a:r>
              <a:rPr lang="it-IT" i="1" dirty="0">
                <a:latin typeface="Consolas" charset="0"/>
                <a:ea typeface="Consolas" charset="0"/>
                <a:cs typeface="Consolas" charset="0"/>
              </a:rPr>
              <a:t>. Interim </a:t>
            </a:r>
            <a:r>
              <a:rPr lang="it-IT" i="1" dirty="0" err="1">
                <a:latin typeface="Consolas" charset="0"/>
                <a:ea typeface="Consolas" charset="0"/>
                <a:cs typeface="Consolas" charset="0"/>
              </a:rPr>
              <a:t>Miseni</a:t>
            </a:r>
            <a:r>
              <a:rPr lang="it-IT" i="1" dirty="0">
                <a:latin typeface="Consolas" charset="0"/>
                <a:ea typeface="Consolas" charset="0"/>
                <a:cs typeface="Consolas" charset="0"/>
              </a:rPr>
              <a:t> ego et mater - </a:t>
            </a:r>
            <a:r>
              <a:rPr lang="it-IT" i="1" dirty="0" err="1">
                <a:latin typeface="Consolas" charset="0"/>
                <a:ea typeface="Consolas" charset="0"/>
                <a:cs typeface="Consolas" charset="0"/>
              </a:rPr>
              <a:t>sed</a:t>
            </a:r>
            <a:r>
              <a:rPr lang="it-IT" i="1" dirty="0">
                <a:latin typeface="Consolas" charset="0"/>
                <a:ea typeface="Consolas" charset="0"/>
                <a:cs typeface="Consolas" charset="0"/>
              </a:rPr>
              <a:t> </a:t>
            </a:r>
            <a:r>
              <a:rPr lang="it-IT" i="1" dirty="0" err="1">
                <a:latin typeface="Consolas" charset="0"/>
                <a:ea typeface="Consolas" charset="0"/>
                <a:cs typeface="Consolas" charset="0"/>
              </a:rPr>
              <a:t>nihil</a:t>
            </a:r>
            <a:r>
              <a:rPr lang="it-IT" i="1" dirty="0">
                <a:latin typeface="Consolas" charset="0"/>
                <a:ea typeface="Consolas" charset="0"/>
                <a:cs typeface="Consolas" charset="0"/>
              </a:rPr>
              <a:t> ad </a:t>
            </a:r>
            <a:r>
              <a:rPr lang="it-IT" i="1" dirty="0" err="1">
                <a:latin typeface="Consolas" charset="0"/>
                <a:ea typeface="Consolas" charset="0"/>
                <a:cs typeface="Consolas" charset="0"/>
              </a:rPr>
              <a:t>historiam</a:t>
            </a:r>
            <a:r>
              <a:rPr lang="it-IT" i="1" dirty="0">
                <a:latin typeface="Consolas" charset="0"/>
                <a:ea typeface="Consolas" charset="0"/>
                <a:cs typeface="Consolas" charset="0"/>
              </a:rPr>
              <a:t>, </a:t>
            </a:r>
            <a:r>
              <a:rPr lang="it-IT" i="1" dirty="0" err="1">
                <a:latin typeface="Consolas" charset="0"/>
                <a:ea typeface="Consolas" charset="0"/>
                <a:cs typeface="Consolas" charset="0"/>
              </a:rPr>
              <a:t>nec</a:t>
            </a:r>
            <a:r>
              <a:rPr lang="it-IT" i="1" dirty="0">
                <a:latin typeface="Consolas" charset="0"/>
                <a:ea typeface="Consolas" charset="0"/>
                <a:cs typeface="Consolas" charset="0"/>
              </a:rPr>
              <a:t> tu </a:t>
            </a:r>
            <a:r>
              <a:rPr lang="it-IT" i="1" dirty="0" err="1">
                <a:latin typeface="Consolas" charset="0"/>
                <a:ea typeface="Consolas" charset="0"/>
                <a:cs typeface="Consolas" charset="0"/>
              </a:rPr>
              <a:t>aliud</a:t>
            </a:r>
            <a:r>
              <a:rPr lang="it-IT" i="1" dirty="0">
                <a:latin typeface="Consolas" charset="0"/>
                <a:ea typeface="Consolas" charset="0"/>
                <a:cs typeface="Consolas" charset="0"/>
              </a:rPr>
              <a:t> </a:t>
            </a:r>
            <a:r>
              <a:rPr lang="it-IT" i="1" dirty="0" err="1">
                <a:latin typeface="Consolas" charset="0"/>
                <a:ea typeface="Consolas" charset="0"/>
                <a:cs typeface="Consolas" charset="0"/>
              </a:rPr>
              <a:t>quam</a:t>
            </a:r>
            <a:r>
              <a:rPr lang="it-IT" i="1" dirty="0">
                <a:latin typeface="Consolas" charset="0"/>
                <a:ea typeface="Consolas" charset="0"/>
                <a:cs typeface="Consolas" charset="0"/>
              </a:rPr>
              <a:t> de </a:t>
            </a:r>
            <a:r>
              <a:rPr lang="it-IT" i="1" dirty="0" err="1">
                <a:latin typeface="Consolas" charset="0"/>
                <a:ea typeface="Consolas" charset="0"/>
                <a:cs typeface="Consolas" charset="0"/>
              </a:rPr>
              <a:t>exitu</a:t>
            </a:r>
            <a:r>
              <a:rPr lang="it-IT" i="1" dirty="0">
                <a:latin typeface="Consolas" charset="0"/>
                <a:ea typeface="Consolas" charset="0"/>
                <a:cs typeface="Consolas" charset="0"/>
              </a:rPr>
              <a:t> </a:t>
            </a:r>
            <a:r>
              <a:rPr lang="it-IT" i="1" dirty="0" err="1">
                <a:latin typeface="Consolas" charset="0"/>
                <a:ea typeface="Consolas" charset="0"/>
                <a:cs typeface="Consolas" charset="0"/>
              </a:rPr>
              <a:t>eius</a:t>
            </a:r>
            <a:r>
              <a:rPr lang="it-IT" i="1" dirty="0">
                <a:latin typeface="Consolas" charset="0"/>
                <a:ea typeface="Consolas" charset="0"/>
                <a:cs typeface="Consolas" charset="0"/>
              </a:rPr>
              <a:t> scire </a:t>
            </a:r>
            <a:r>
              <a:rPr lang="it-IT" i="1" dirty="0" err="1">
                <a:latin typeface="Consolas" charset="0"/>
                <a:ea typeface="Consolas" charset="0"/>
                <a:cs typeface="Consolas" charset="0"/>
              </a:rPr>
              <a:t>voluisti</a:t>
            </a:r>
            <a:r>
              <a:rPr lang="it-IT" i="1" dirty="0">
                <a:latin typeface="Consolas" charset="0"/>
                <a:ea typeface="Consolas" charset="0"/>
                <a:cs typeface="Consolas" charset="0"/>
              </a:rPr>
              <a:t>. </a:t>
            </a:r>
            <a:r>
              <a:rPr lang="it-IT" i="1" dirty="0" err="1">
                <a:latin typeface="Consolas" charset="0"/>
                <a:ea typeface="Consolas" charset="0"/>
                <a:cs typeface="Consolas" charset="0"/>
              </a:rPr>
              <a:t>finem</a:t>
            </a:r>
            <a:r>
              <a:rPr lang="it-IT" i="1" dirty="0">
                <a:latin typeface="Consolas" charset="0"/>
                <a:ea typeface="Consolas" charset="0"/>
                <a:cs typeface="Consolas" charset="0"/>
              </a:rPr>
              <a:t> ergo </a:t>
            </a:r>
            <a:r>
              <a:rPr lang="it-IT" i="1" dirty="0" err="1">
                <a:latin typeface="Consolas" charset="0"/>
                <a:ea typeface="Consolas" charset="0"/>
                <a:cs typeface="Consolas" charset="0"/>
              </a:rPr>
              <a:t>faciam</a:t>
            </a:r>
            <a:r>
              <a:rPr lang="it-IT" i="1" dirty="0">
                <a:latin typeface="Consolas" charset="0"/>
                <a:ea typeface="Consolas" charset="0"/>
                <a:cs typeface="Consolas" charset="0"/>
              </a:rPr>
              <a:t>. unum </a:t>
            </a:r>
            <a:r>
              <a:rPr lang="it-IT" i="1" dirty="0" err="1">
                <a:latin typeface="Consolas" charset="0"/>
                <a:ea typeface="Consolas" charset="0"/>
                <a:cs typeface="Consolas" charset="0"/>
              </a:rPr>
              <a:t>adiciam</a:t>
            </a:r>
            <a:r>
              <a:rPr lang="it-IT" i="1" dirty="0">
                <a:latin typeface="Consolas" charset="0"/>
                <a:ea typeface="Consolas" charset="0"/>
                <a:cs typeface="Consolas" charset="0"/>
              </a:rPr>
              <a:t>: omnia me, </a:t>
            </a:r>
            <a:r>
              <a:rPr lang="it-IT" i="1" dirty="0" err="1">
                <a:latin typeface="Consolas" charset="0"/>
                <a:ea typeface="Consolas" charset="0"/>
                <a:cs typeface="Consolas" charset="0"/>
              </a:rPr>
              <a:t>quibus</a:t>
            </a:r>
            <a:r>
              <a:rPr lang="it-IT" i="1" dirty="0">
                <a:latin typeface="Consolas" charset="0"/>
                <a:ea typeface="Consolas" charset="0"/>
                <a:cs typeface="Consolas" charset="0"/>
              </a:rPr>
              <a:t> </a:t>
            </a:r>
            <a:r>
              <a:rPr lang="it-IT" i="1" dirty="0" err="1">
                <a:latin typeface="Consolas" charset="0"/>
                <a:ea typeface="Consolas" charset="0"/>
                <a:cs typeface="Consolas" charset="0"/>
              </a:rPr>
              <a:t>interfueram</a:t>
            </a:r>
            <a:r>
              <a:rPr lang="it-IT" i="1" dirty="0">
                <a:latin typeface="Consolas" charset="0"/>
                <a:ea typeface="Consolas" charset="0"/>
                <a:cs typeface="Consolas" charset="0"/>
              </a:rPr>
              <a:t>, </a:t>
            </a:r>
            <a:r>
              <a:rPr lang="it-IT" i="1" dirty="0" err="1">
                <a:latin typeface="Consolas" charset="0"/>
                <a:ea typeface="Consolas" charset="0"/>
                <a:cs typeface="Consolas" charset="0"/>
              </a:rPr>
              <a:t>quaeque</a:t>
            </a:r>
            <a:r>
              <a:rPr lang="it-IT" i="1" dirty="0">
                <a:latin typeface="Consolas" charset="0"/>
                <a:ea typeface="Consolas" charset="0"/>
                <a:cs typeface="Consolas" charset="0"/>
              </a:rPr>
              <a:t> </a:t>
            </a:r>
            <a:r>
              <a:rPr lang="it-IT" i="1" dirty="0" err="1">
                <a:latin typeface="Consolas" charset="0"/>
                <a:ea typeface="Consolas" charset="0"/>
                <a:cs typeface="Consolas" charset="0"/>
              </a:rPr>
              <a:t>statim</a:t>
            </a:r>
            <a:r>
              <a:rPr lang="it-IT" i="1" dirty="0">
                <a:latin typeface="Consolas" charset="0"/>
                <a:ea typeface="Consolas" charset="0"/>
                <a:cs typeface="Consolas" charset="0"/>
              </a:rPr>
              <a:t>, </a:t>
            </a:r>
            <a:r>
              <a:rPr lang="it-IT" i="1" dirty="0" err="1">
                <a:latin typeface="Consolas" charset="0"/>
                <a:ea typeface="Consolas" charset="0"/>
                <a:cs typeface="Consolas" charset="0"/>
              </a:rPr>
              <a:t>cum</a:t>
            </a:r>
            <a:r>
              <a:rPr lang="it-IT" i="1" dirty="0">
                <a:latin typeface="Consolas" charset="0"/>
                <a:ea typeface="Consolas" charset="0"/>
                <a:cs typeface="Consolas" charset="0"/>
              </a:rPr>
              <a:t> </a:t>
            </a:r>
            <a:r>
              <a:rPr lang="it-IT" i="1" dirty="0" err="1">
                <a:latin typeface="Consolas" charset="0"/>
                <a:ea typeface="Consolas" charset="0"/>
                <a:cs typeface="Consolas" charset="0"/>
              </a:rPr>
              <a:t>maxime</a:t>
            </a:r>
            <a:r>
              <a:rPr lang="it-IT" i="1" dirty="0">
                <a:latin typeface="Consolas" charset="0"/>
                <a:ea typeface="Consolas" charset="0"/>
                <a:cs typeface="Consolas" charset="0"/>
              </a:rPr>
              <a:t> vera </a:t>
            </a:r>
            <a:r>
              <a:rPr lang="it-IT" i="1" dirty="0" err="1">
                <a:latin typeface="Consolas" charset="0"/>
                <a:ea typeface="Consolas" charset="0"/>
                <a:cs typeface="Consolas" charset="0"/>
              </a:rPr>
              <a:t>memorantur</a:t>
            </a:r>
            <a:r>
              <a:rPr lang="it-IT" i="1" dirty="0">
                <a:latin typeface="Consolas" charset="0"/>
                <a:ea typeface="Consolas" charset="0"/>
                <a:cs typeface="Consolas" charset="0"/>
              </a:rPr>
              <a:t>, </a:t>
            </a:r>
            <a:r>
              <a:rPr lang="it-IT" i="1" dirty="0" err="1">
                <a:latin typeface="Consolas" charset="0"/>
                <a:ea typeface="Consolas" charset="0"/>
                <a:cs typeface="Consolas" charset="0"/>
              </a:rPr>
              <a:t>audieram</a:t>
            </a:r>
            <a:r>
              <a:rPr lang="it-IT" i="1" dirty="0">
                <a:latin typeface="Consolas" charset="0"/>
                <a:ea typeface="Consolas" charset="0"/>
                <a:cs typeface="Consolas" charset="0"/>
              </a:rPr>
              <a:t>, </a:t>
            </a:r>
            <a:r>
              <a:rPr lang="it-IT" i="1" dirty="0" err="1">
                <a:latin typeface="Consolas" charset="0"/>
                <a:ea typeface="Consolas" charset="0"/>
                <a:cs typeface="Consolas" charset="0"/>
              </a:rPr>
              <a:t>persecutum</a:t>
            </a:r>
            <a:r>
              <a:rPr lang="it-IT" i="1" dirty="0">
                <a:latin typeface="Consolas" charset="0"/>
                <a:ea typeface="Consolas" charset="0"/>
                <a:cs typeface="Consolas" charset="0"/>
              </a:rPr>
              <a:t>. tu potissima, </a:t>
            </a:r>
            <a:r>
              <a:rPr lang="it-IT" i="1" dirty="0" err="1">
                <a:latin typeface="Consolas" charset="0"/>
                <a:ea typeface="Consolas" charset="0"/>
                <a:cs typeface="Consolas" charset="0"/>
              </a:rPr>
              <a:t>excerpes</a:t>
            </a:r>
            <a:r>
              <a:rPr lang="it-IT" i="1" dirty="0">
                <a:latin typeface="Consolas" charset="0"/>
                <a:ea typeface="Consolas" charset="0"/>
                <a:cs typeface="Consolas" charset="0"/>
              </a:rPr>
              <a:t>: </a:t>
            </a:r>
            <a:r>
              <a:rPr lang="it-IT" i="1" dirty="0" err="1">
                <a:latin typeface="Consolas" charset="0"/>
                <a:ea typeface="Consolas" charset="0"/>
                <a:cs typeface="Consolas" charset="0"/>
              </a:rPr>
              <a:t>aliud</a:t>
            </a:r>
            <a:r>
              <a:rPr lang="it-IT" i="1" dirty="0">
                <a:latin typeface="Consolas" charset="0"/>
                <a:ea typeface="Consolas" charset="0"/>
                <a:cs typeface="Consolas" charset="0"/>
              </a:rPr>
              <a:t> est </a:t>
            </a:r>
            <a:r>
              <a:rPr lang="it-IT" i="1" dirty="0" err="1">
                <a:latin typeface="Consolas" charset="0"/>
                <a:ea typeface="Consolas" charset="0"/>
                <a:cs typeface="Consolas" charset="0"/>
              </a:rPr>
              <a:t>enim</a:t>
            </a:r>
            <a:r>
              <a:rPr lang="it-IT" i="1" dirty="0">
                <a:latin typeface="Consolas" charset="0"/>
                <a:ea typeface="Consolas" charset="0"/>
                <a:cs typeface="Consolas" charset="0"/>
              </a:rPr>
              <a:t> </a:t>
            </a:r>
            <a:r>
              <a:rPr lang="it-IT" i="1" dirty="0" err="1">
                <a:latin typeface="Consolas" charset="0"/>
                <a:ea typeface="Consolas" charset="0"/>
                <a:cs typeface="Consolas" charset="0"/>
              </a:rPr>
              <a:t>epistulam</a:t>
            </a:r>
            <a:r>
              <a:rPr lang="it-IT" i="1" dirty="0">
                <a:latin typeface="Consolas" charset="0"/>
                <a:ea typeface="Consolas" charset="0"/>
                <a:cs typeface="Consolas" charset="0"/>
              </a:rPr>
              <a:t>, </a:t>
            </a:r>
            <a:r>
              <a:rPr lang="it-IT" i="1" dirty="0" err="1">
                <a:latin typeface="Consolas" charset="0"/>
                <a:ea typeface="Consolas" charset="0"/>
                <a:cs typeface="Consolas" charset="0"/>
              </a:rPr>
              <a:t>aliud</a:t>
            </a:r>
            <a:r>
              <a:rPr lang="it-IT" i="1" dirty="0">
                <a:latin typeface="Consolas" charset="0"/>
                <a:ea typeface="Consolas" charset="0"/>
                <a:cs typeface="Consolas" charset="0"/>
              </a:rPr>
              <a:t> </a:t>
            </a:r>
            <a:r>
              <a:rPr lang="it-IT" i="1" dirty="0" err="1">
                <a:latin typeface="Consolas" charset="0"/>
                <a:ea typeface="Consolas" charset="0"/>
                <a:cs typeface="Consolas" charset="0"/>
              </a:rPr>
              <a:t>historian</a:t>
            </a:r>
            <a:r>
              <a:rPr lang="it-IT" i="1" dirty="0">
                <a:latin typeface="Consolas" charset="0"/>
                <a:ea typeface="Consolas" charset="0"/>
                <a:cs typeface="Consolas" charset="0"/>
              </a:rPr>
              <a:t>, </a:t>
            </a:r>
            <a:r>
              <a:rPr lang="it-IT" i="1" dirty="0" err="1">
                <a:latin typeface="Consolas" charset="0"/>
                <a:ea typeface="Consolas" charset="0"/>
                <a:cs typeface="Consolas" charset="0"/>
              </a:rPr>
              <a:t>aliud</a:t>
            </a:r>
            <a:r>
              <a:rPr lang="it-IT" i="1" dirty="0">
                <a:latin typeface="Consolas" charset="0"/>
                <a:ea typeface="Consolas" charset="0"/>
                <a:cs typeface="Consolas" charset="0"/>
              </a:rPr>
              <a:t> amico, </a:t>
            </a:r>
            <a:r>
              <a:rPr lang="it-IT" i="1" dirty="0" err="1">
                <a:latin typeface="Consolas" charset="0"/>
                <a:ea typeface="Consolas" charset="0"/>
                <a:cs typeface="Consolas" charset="0"/>
              </a:rPr>
              <a:t>aliud</a:t>
            </a:r>
            <a:r>
              <a:rPr lang="it-IT" i="1" dirty="0">
                <a:latin typeface="Consolas" charset="0"/>
                <a:ea typeface="Consolas" charset="0"/>
                <a:cs typeface="Consolas" charset="0"/>
              </a:rPr>
              <a:t> omnibus </a:t>
            </a:r>
            <a:r>
              <a:rPr lang="it-IT" i="1" dirty="0" err="1">
                <a:latin typeface="Consolas" charset="0"/>
                <a:ea typeface="Consolas" charset="0"/>
                <a:cs typeface="Consolas" charset="0"/>
              </a:rPr>
              <a:t>scribere</a:t>
            </a:r>
            <a:r>
              <a:rPr lang="it-IT" i="1" dirty="0">
                <a:latin typeface="Consolas" charset="0"/>
                <a:ea typeface="Consolas" charset="0"/>
                <a:cs typeface="Consolas" charset="0"/>
              </a:rPr>
              <a:t>. vale.</a:t>
            </a:r>
          </a:p>
        </p:txBody>
      </p:sp>
      <p:sp>
        <p:nvSpPr>
          <p:cNvPr id="5" name="CasellaDiTesto 4"/>
          <p:cNvSpPr txBox="1"/>
          <p:nvPr/>
        </p:nvSpPr>
        <p:spPr>
          <a:xfrm>
            <a:off x="6591300" y="1485901"/>
            <a:ext cx="4927600" cy="4801314"/>
          </a:xfrm>
          <a:prstGeom prst="rect">
            <a:avLst/>
          </a:prstGeom>
          <a:noFill/>
        </p:spPr>
        <p:txBody>
          <a:bodyPr wrap="square" rtlCol="0">
            <a:spAutoFit/>
          </a:bodyPr>
          <a:lstStyle/>
          <a:p>
            <a:r>
              <a:rPr lang="it-IT" i="1" dirty="0">
                <a:latin typeface="Calisto MT" charset="0"/>
                <a:ea typeface="Calisto MT" charset="0"/>
                <a:cs typeface="Calisto MT" charset="0"/>
              </a:rPr>
              <a:t>Sostenuto da due servi si leva e spira nel punto stesso; dal momento che il vapore che aumentava gli impedì, cosi come io penso, il respiro e gli serrò lo stomaco, già di sua natura debole, stretto e soggetto ad un frequente bruciore. Come fu giorno (era il terzo da quello della sua morte) il corpo di lui fu ritrovato intero ed illeso, con indosso i medesimi vestiti, ed in atteggiamento più di un uomo che dorme che di un uomo già morto. Io e mia madre eravamo intanto a Miseno. Ma ciò non riguarda questa storia; né tu da me volesti sapere altro che della sua morte. Dunque concluderò. Aggiungerò solo che ho fedelmente esposto tutto ciò che vidi io medesimo o che subito dopo (quando i ricordi sono più veritieri) intesi dagli altri. Tu tirane fuori il meglio, poiché altro è scrivere una lettera; altro (raccontare) una storia; altro parlare ad un amico; altro (parlare) a tutti. Addio.</a:t>
            </a:r>
          </a:p>
        </p:txBody>
      </p:sp>
    </p:spTree>
    <p:extLst>
      <p:ext uri="{BB962C8B-B14F-4D97-AF65-F5344CB8AC3E}">
        <p14:creationId xmlns:p14="http://schemas.microsoft.com/office/powerpoint/2010/main" val="578479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57428" y="241361"/>
            <a:ext cx="8562060" cy="947359"/>
          </a:xfrm>
        </p:spPr>
        <p:txBody>
          <a:bodyPr/>
          <a:lstStyle/>
          <a:p>
            <a:r>
              <a:rPr lang="it-IT"/>
              <a:t>TERMINI LATINI</a:t>
            </a:r>
          </a:p>
        </p:txBody>
      </p:sp>
      <p:sp>
        <p:nvSpPr>
          <p:cNvPr id="3" name="Segnaposto contenuto 2"/>
          <p:cNvSpPr>
            <a:spLocks noGrp="1"/>
          </p:cNvSpPr>
          <p:nvPr>
            <p:ph idx="1"/>
          </p:nvPr>
        </p:nvSpPr>
        <p:spPr>
          <a:xfrm>
            <a:off x="224914" y="1581486"/>
            <a:ext cx="8113868" cy="3727493"/>
          </a:xfrm>
        </p:spPr>
        <p:txBody>
          <a:bodyPr>
            <a:normAutofit fontScale="92500" lnSpcReduction="20000"/>
          </a:bodyPr>
          <a:lstStyle/>
          <a:p>
            <a:r>
              <a:rPr lang="it-IT" sz="2400" b="1" dirty="0" err="1"/>
              <a:t>Conflăgrātĭo</a:t>
            </a:r>
            <a:r>
              <a:rPr lang="it-IT" sz="2400" b="1" dirty="0"/>
              <a:t>  : sostantivo femminile di terza </a:t>
            </a:r>
            <a:r>
              <a:rPr lang="it-IT" sz="2400" b="1" dirty="0" err="1"/>
              <a:t>decl</a:t>
            </a:r>
            <a:r>
              <a:rPr lang="it-IT" sz="2400" b="1" dirty="0"/>
              <a:t>.</a:t>
            </a:r>
          </a:p>
          <a:p>
            <a:r>
              <a:rPr lang="it-IT" sz="2400" dirty="0"/>
              <a:t>E</a:t>
            </a:r>
            <a:r>
              <a:rPr lang="la-Latn" sz="2400" dirty="0"/>
              <a:t>bullitio</a:t>
            </a:r>
            <a:r>
              <a:rPr lang="it-IT" sz="2400" dirty="0"/>
              <a:t> //</a:t>
            </a:r>
            <a:endParaRPr lang="la-Latn" sz="2400" dirty="0"/>
          </a:p>
          <a:p>
            <a:r>
              <a:rPr lang="la-Latn" sz="2400" dirty="0"/>
              <a:t>Eruptio //</a:t>
            </a:r>
            <a:endParaRPr lang="it-IT" sz="2400" dirty="0"/>
          </a:p>
          <a:p>
            <a:r>
              <a:rPr lang="it-IT" sz="2400" b="1" dirty="0" err="1"/>
              <a:t>Terrae</a:t>
            </a:r>
            <a:r>
              <a:rPr lang="it-IT" sz="2400" b="1" dirty="0"/>
              <a:t> </a:t>
            </a:r>
            <a:r>
              <a:rPr lang="it-IT" sz="2400" b="1" dirty="0" err="1"/>
              <a:t>motus</a:t>
            </a:r>
            <a:r>
              <a:rPr lang="it-IT" sz="2400" b="1" dirty="0"/>
              <a:t>/ </a:t>
            </a:r>
            <a:r>
              <a:rPr lang="it-IT" sz="2400" b="1" dirty="0" err="1"/>
              <a:t>terraemotus</a:t>
            </a:r>
            <a:r>
              <a:rPr lang="it-IT" sz="2400" b="1" dirty="0"/>
              <a:t> : </a:t>
            </a:r>
            <a:r>
              <a:rPr lang="it-IT" sz="2400" b="1" dirty="0" err="1"/>
              <a:t>sost</a:t>
            </a:r>
            <a:r>
              <a:rPr lang="it-IT" sz="2400" b="1" dirty="0"/>
              <a:t>. Maschile di seconda </a:t>
            </a:r>
            <a:r>
              <a:rPr lang="it-IT" sz="2400" b="1" dirty="0" err="1"/>
              <a:t>decl</a:t>
            </a:r>
            <a:r>
              <a:rPr lang="it-IT" sz="2400" b="1" dirty="0"/>
              <a:t>.</a:t>
            </a:r>
          </a:p>
          <a:p>
            <a:r>
              <a:rPr lang="it-IT" sz="2400" b="1" dirty="0" err="1"/>
              <a:t>Mons</a:t>
            </a:r>
            <a:r>
              <a:rPr lang="it-IT" sz="2400" b="1" dirty="0"/>
              <a:t> </a:t>
            </a:r>
            <a:r>
              <a:rPr lang="it-IT" sz="2400" b="1" dirty="0" err="1"/>
              <a:t>ignifer</a:t>
            </a:r>
            <a:endParaRPr lang="it-IT" sz="2400" b="1" dirty="0"/>
          </a:p>
          <a:p>
            <a:r>
              <a:rPr lang="it-IT" sz="2400" b="1" dirty="0" err="1"/>
              <a:t>Vulcanus</a:t>
            </a:r>
            <a:r>
              <a:rPr lang="it-IT" sz="2400" b="1" dirty="0"/>
              <a:t> (nella mitologia)//</a:t>
            </a:r>
          </a:p>
          <a:p>
            <a:r>
              <a:rPr lang="it-IT" sz="2400" b="1" dirty="0" err="1"/>
              <a:t>Cinis</a:t>
            </a:r>
            <a:r>
              <a:rPr lang="it-IT" sz="2400" b="1" dirty="0"/>
              <a:t> : sostantivo </a:t>
            </a:r>
            <a:r>
              <a:rPr lang="it-IT" sz="2400" b="1" dirty="0" err="1"/>
              <a:t>femm</a:t>
            </a:r>
            <a:r>
              <a:rPr lang="it-IT" sz="2400" b="1" dirty="0"/>
              <a:t>.  Di terza </a:t>
            </a:r>
            <a:r>
              <a:rPr lang="it-IT" sz="2400" b="1" dirty="0" err="1"/>
              <a:t>decl</a:t>
            </a:r>
            <a:r>
              <a:rPr lang="it-IT" sz="2400" b="1" dirty="0"/>
              <a:t>.</a:t>
            </a:r>
          </a:p>
          <a:p>
            <a:r>
              <a:rPr lang="it-IT" sz="2400" b="1" dirty="0" err="1"/>
              <a:t>Lapillus</a:t>
            </a:r>
            <a:r>
              <a:rPr lang="it-IT" sz="2400" b="1" dirty="0"/>
              <a:t>: </a:t>
            </a:r>
            <a:r>
              <a:rPr lang="it-IT" sz="2400" b="1" dirty="0" err="1"/>
              <a:t>sost</a:t>
            </a:r>
            <a:r>
              <a:rPr lang="it-IT" sz="2400" b="1" dirty="0"/>
              <a:t>. Maschile di seconda </a:t>
            </a:r>
            <a:r>
              <a:rPr lang="it-IT" sz="2400" b="1" dirty="0" err="1"/>
              <a:t>decl</a:t>
            </a:r>
            <a:r>
              <a:rPr lang="it-IT" sz="2400" b="1" dirty="0"/>
              <a:t>.</a:t>
            </a:r>
          </a:p>
          <a:p>
            <a:r>
              <a:rPr lang="it-IT" sz="2400" b="1" dirty="0" err="1"/>
              <a:t>Fūmus</a:t>
            </a:r>
            <a:r>
              <a:rPr lang="it-IT" sz="2400" b="1" dirty="0"/>
              <a:t>: </a:t>
            </a:r>
            <a:r>
              <a:rPr lang="it-IT" sz="2400" b="1" dirty="0" err="1"/>
              <a:t>sost</a:t>
            </a:r>
            <a:r>
              <a:rPr lang="it-IT" sz="2400" b="1" dirty="0"/>
              <a:t>. Maschile di seconda </a:t>
            </a:r>
            <a:r>
              <a:rPr lang="it-IT" sz="2400" b="1" dirty="0" err="1"/>
              <a:t>decl</a:t>
            </a:r>
            <a:r>
              <a:rPr lang="it-IT" sz="2400" b="1" dirty="0"/>
              <a:t>.</a:t>
            </a:r>
          </a:p>
        </p:txBody>
      </p:sp>
    </p:spTree>
    <p:extLst>
      <p:ext uri="{BB962C8B-B14F-4D97-AF65-F5344CB8AC3E}">
        <p14:creationId xmlns:p14="http://schemas.microsoft.com/office/powerpoint/2010/main" val="30209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62 D.C.</a:t>
            </a:r>
          </a:p>
        </p:txBody>
      </p:sp>
      <p:sp>
        <p:nvSpPr>
          <p:cNvPr id="3" name="Segnaposto contenuto 2"/>
          <p:cNvSpPr>
            <a:spLocks noGrp="1"/>
          </p:cNvSpPr>
          <p:nvPr>
            <p:ph idx="1"/>
          </p:nvPr>
        </p:nvSpPr>
        <p:spPr>
          <a:xfrm>
            <a:off x="2231136" y="2638044"/>
            <a:ext cx="8513064" cy="3648456"/>
          </a:xfrm>
        </p:spPr>
        <p:txBody>
          <a:bodyPr>
            <a:normAutofit/>
          </a:bodyPr>
          <a:lstStyle/>
          <a:p>
            <a:pPr>
              <a:buClr>
                <a:schemeClr val="accent5">
                  <a:lumMod val="60000"/>
                  <a:lumOff val="40000"/>
                </a:schemeClr>
              </a:buClr>
            </a:pPr>
            <a:r>
              <a:rPr lang="it-IT" sz="2400" dirty="0"/>
              <a:t>I primi segni di attività vulcanica in epoca imperiale ci furono intorno al 62 d.C. ,secondo la tradizione, proprio mentre l’ imperatore Nerone era impegnato in attività di canto o recitazione, tutta la zona circostante il Vesuvio fu scossa da un violento terremoto.</a:t>
            </a:r>
          </a:p>
          <a:p>
            <a:pPr>
              <a:buClr>
                <a:schemeClr val="accent5">
                  <a:lumMod val="60000"/>
                  <a:lumOff val="40000"/>
                </a:schemeClr>
              </a:buClr>
            </a:pPr>
            <a:r>
              <a:rPr lang="it-IT" sz="2400" dirty="0"/>
              <a:t>All’ epoca dei fatti , alle pendici del vulcano si trovavano numerose abitazioni e, in seguito alle scosse sismiche, Pompei , semidistrutta, fu ricostruita e le attività ripreso normalmente, poiché nessuno associò il terremoto alla presenza del vulcano.</a:t>
            </a:r>
          </a:p>
        </p:txBody>
      </p:sp>
    </p:spTree>
    <p:extLst>
      <p:ext uri="{BB962C8B-B14F-4D97-AF65-F5344CB8AC3E}">
        <p14:creationId xmlns:p14="http://schemas.microsoft.com/office/powerpoint/2010/main" val="9971588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31136" y="342392"/>
            <a:ext cx="7729728" cy="1188720"/>
          </a:xfrm>
        </p:spPr>
        <p:txBody>
          <a:bodyPr/>
          <a:lstStyle/>
          <a:p>
            <a:r>
              <a:rPr lang="it-IT" dirty="0"/>
              <a:t>79 d.C.</a:t>
            </a:r>
          </a:p>
        </p:txBody>
      </p:sp>
      <p:sp>
        <p:nvSpPr>
          <p:cNvPr id="3" name="Segnaposto contenuto 2"/>
          <p:cNvSpPr>
            <a:spLocks noGrp="1"/>
          </p:cNvSpPr>
          <p:nvPr>
            <p:ph idx="1"/>
          </p:nvPr>
        </p:nvSpPr>
        <p:spPr>
          <a:xfrm>
            <a:off x="2231136" y="1531112"/>
            <a:ext cx="8436864" cy="4169156"/>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2400" dirty="0"/>
              <a:t>LA DATA </a:t>
            </a:r>
          </a:p>
          <a:p>
            <a:pPr marL="0" marR="0" lvl="0" indent="0" defTabSz="914400" eaLnBrk="1" fontAlgn="auto" latinLnBrk="0" hangingPunct="1">
              <a:lnSpc>
                <a:spcPct val="100000"/>
              </a:lnSpc>
              <a:spcBef>
                <a:spcPts val="0"/>
              </a:spcBef>
              <a:spcAft>
                <a:spcPts val="0"/>
              </a:spcAft>
              <a:buClrTx/>
              <a:buSzTx/>
              <a:buFontTx/>
              <a:buNone/>
              <a:tabLst/>
              <a:defRPr/>
            </a:pPr>
            <a:r>
              <a:rPr lang="it-IT" sz="2400" dirty="0"/>
              <a:t>La più importante fonte pervenuta riguardo la tragedia dell’ eruzione del 79 è la lettera di Plinio il Giovane al suo amico Tacito , scritta più di trent’anni dopo l’accaduto.</a:t>
            </a:r>
          </a:p>
          <a:p>
            <a:r>
              <a:rPr lang="it-IT" sz="2400" dirty="0"/>
              <a:t>Secondo Plinio, l’ eruzione sarebbe avvenuta il 24 agosto del 79, ma secondo gli storici questa data risulta inattendibile,  poiché ritrovamenti archeologici fanno supporre che essa sia avvenuta in autunno, probabilmente il 24 novembre di quell’anno. Durante recenti scavi, infatti, sono stati ritrovati frutta secca carbonizzata, bracieri usati per il riscaldamento, mosto in fase di invecchiamento trovato ancora sigillato nei contenitori e, soprattutto, il ritrovamento di una moneta che riferisce della quindicesima acclamazione di </a:t>
            </a:r>
            <a:r>
              <a:rPr lang="it-IT" sz="2400" dirty="0">
                <a:solidFill>
                  <a:srgbClr val="FFFF00"/>
                </a:solidFill>
                <a:hlinkClick r:id="rId2"/>
              </a:rPr>
              <a:t>Tito</a:t>
            </a:r>
            <a:r>
              <a:rPr lang="it-IT" sz="2400" dirty="0"/>
              <a:t> a imperatore, avvenuta dopo l’8 settembre del 79 d.C.</a:t>
            </a:r>
            <a:br>
              <a:rPr lang="it-IT" sz="2400" dirty="0"/>
            </a:br>
            <a:endParaRPr lang="it-IT" sz="2400" dirty="0"/>
          </a:p>
        </p:txBody>
      </p:sp>
    </p:spTree>
    <p:extLst>
      <p:ext uri="{BB962C8B-B14F-4D97-AF65-F5344CB8AC3E}">
        <p14:creationId xmlns:p14="http://schemas.microsoft.com/office/powerpoint/2010/main" val="20627312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L’eruzione</a:t>
            </a:r>
          </a:p>
        </p:txBody>
      </p:sp>
      <p:sp>
        <p:nvSpPr>
          <p:cNvPr id="3" name="Segnaposto contenuto 2"/>
          <p:cNvSpPr>
            <a:spLocks noGrp="1"/>
          </p:cNvSpPr>
          <p:nvPr>
            <p:ph idx="1"/>
          </p:nvPr>
        </p:nvSpPr>
        <p:spPr/>
        <p:txBody>
          <a:bodyPr/>
          <a:lstStyle/>
          <a:p>
            <a:r>
              <a:rPr lang="it-IT" sz="2400" dirty="0"/>
              <a:t>L'</a:t>
            </a:r>
            <a:r>
              <a:rPr lang="it-IT" sz="2400" b="1" dirty="0"/>
              <a:t>eruzione del Vesuvio</a:t>
            </a:r>
            <a:r>
              <a:rPr lang="it-IT" sz="2400" dirty="0"/>
              <a:t> è durata oltre 24 ore e, secondo uno studio stratigrafico del 1982, basato sull'analisi degli strati di cenere, si è svolta in due fasi: la prima, quella che seppellì </a:t>
            </a:r>
            <a:r>
              <a:rPr lang="it-IT" sz="2400" b="1" dirty="0"/>
              <a:t>Pompei</a:t>
            </a:r>
            <a:r>
              <a:rPr lang="it-IT" sz="2400" dirty="0"/>
              <a:t>, durò 20 ore. La seconda dopo circa 12 ore: cambiò la direzione dei venti e furono investiti Ercolano e i paesi a nord-ovest del vulcano</a:t>
            </a:r>
            <a:r>
              <a:rPr lang="it-IT" dirty="0"/>
              <a:t>.</a:t>
            </a:r>
          </a:p>
        </p:txBody>
      </p:sp>
    </p:spTree>
    <p:extLst>
      <p:ext uri="{BB962C8B-B14F-4D97-AF65-F5344CB8AC3E}">
        <p14:creationId xmlns:p14="http://schemas.microsoft.com/office/powerpoint/2010/main" val="18354478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876300" y="1139056"/>
            <a:ext cx="3518279" cy="5160143"/>
          </a:xfrm>
          <a:prstGeom prst="rect">
            <a:avLst/>
          </a:prstGeom>
        </p:spPr>
      </p:pic>
      <p:sp>
        <p:nvSpPr>
          <p:cNvPr id="5" name="CasellaDiTesto 4"/>
          <p:cNvSpPr txBox="1"/>
          <p:nvPr/>
        </p:nvSpPr>
        <p:spPr>
          <a:xfrm>
            <a:off x="5880100" y="258246"/>
            <a:ext cx="4991100" cy="2308324"/>
          </a:xfrm>
          <a:prstGeom prst="rect">
            <a:avLst/>
          </a:prstGeom>
          <a:noFill/>
        </p:spPr>
        <p:txBody>
          <a:bodyPr wrap="square" rtlCol="0">
            <a:spAutoFit/>
          </a:bodyPr>
          <a:lstStyle/>
          <a:p>
            <a:r>
              <a:rPr lang="it-IT" sz="2400" dirty="0"/>
              <a:t>Il 24 agosto (o il 24 ottobre, a seconda delle fonti) del 79 d.C. il Vesuvio diede origine a un'</a:t>
            </a:r>
            <a:r>
              <a:rPr lang="it-IT" sz="2400" b="1" dirty="0"/>
              <a:t>eruzione esplosiva</a:t>
            </a:r>
            <a:r>
              <a:rPr lang="it-IT" sz="2400" dirty="0"/>
              <a:t>, seppellendo sotto uno strato di ceneri e detriti incandescenti, alto diversi metri, le città attorno.</a:t>
            </a:r>
          </a:p>
        </p:txBody>
      </p:sp>
      <p:sp>
        <p:nvSpPr>
          <p:cNvPr id="6" name="CasellaDiTesto 5"/>
          <p:cNvSpPr txBox="1"/>
          <p:nvPr/>
        </p:nvSpPr>
        <p:spPr>
          <a:xfrm>
            <a:off x="5880100" y="2744802"/>
            <a:ext cx="5635625" cy="3785652"/>
          </a:xfrm>
          <a:prstGeom prst="rect">
            <a:avLst/>
          </a:prstGeom>
          <a:noFill/>
        </p:spPr>
        <p:txBody>
          <a:bodyPr wrap="square" rtlCol="0">
            <a:spAutoFit/>
          </a:bodyPr>
          <a:lstStyle/>
          <a:p>
            <a:r>
              <a:rPr lang="it-IT" sz="2400" dirty="0"/>
              <a:t>La colonna di ceneri (la </a:t>
            </a:r>
            <a:r>
              <a:rPr lang="it-IT" sz="2400" i="1" dirty="0"/>
              <a:t>nube piroclastica</a:t>
            </a:r>
            <a:r>
              <a:rPr lang="it-IT" sz="2400" dirty="0"/>
              <a:t>) si alzò in cielo intorno all'una del pomeriggio dopo un potente boato: doveva essere alta quasi 26 chilometri e quando collassò si </a:t>
            </a:r>
            <a:r>
              <a:rPr lang="it-IT" sz="2400" dirty="0" err="1"/>
              <a:t>abbattè</a:t>
            </a:r>
            <a:r>
              <a:rPr lang="it-IT" sz="2400" dirty="0"/>
              <a:t> sul territorio circostante alla velocità di oltre 100 chilometri orari, seppellendo tutto.</a:t>
            </a:r>
          </a:p>
          <a:p>
            <a:r>
              <a:rPr lang="it-IT" sz="2400" dirty="0"/>
              <a:t>Successivamente una colonna di gas, ceneri, pomici e frammenti litici si sollevò per circa 15 km al di sopra del vulcano.</a:t>
            </a:r>
          </a:p>
        </p:txBody>
      </p:sp>
      <p:sp>
        <p:nvSpPr>
          <p:cNvPr id="2" name="CasellaDiTesto 1"/>
          <p:cNvSpPr txBox="1"/>
          <p:nvPr/>
        </p:nvSpPr>
        <p:spPr>
          <a:xfrm>
            <a:off x="876300" y="258246"/>
            <a:ext cx="3613813" cy="707886"/>
          </a:xfrm>
          <a:prstGeom prst="rect">
            <a:avLst/>
          </a:prstGeom>
          <a:noFill/>
          <a:ln>
            <a:solidFill>
              <a:schemeClr val="tx1"/>
            </a:solidFill>
          </a:ln>
        </p:spPr>
        <p:txBody>
          <a:bodyPr wrap="square" rtlCol="0">
            <a:spAutoFit/>
          </a:bodyPr>
          <a:lstStyle/>
          <a:p>
            <a:r>
              <a:rPr lang="it-IT" sz="4000" dirty="0"/>
              <a:t>PRIMA FASE</a:t>
            </a:r>
          </a:p>
        </p:txBody>
      </p:sp>
    </p:spTree>
    <p:extLst>
      <p:ext uri="{BB962C8B-B14F-4D97-AF65-F5344CB8AC3E}">
        <p14:creationId xmlns:p14="http://schemas.microsoft.com/office/powerpoint/2010/main" val="10107549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0203" y="245660"/>
            <a:ext cx="4231486" cy="6148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198" y="1194179"/>
            <a:ext cx="61912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5293198" y="5357168"/>
            <a:ext cx="6321047" cy="369332"/>
          </a:xfrm>
          <a:prstGeom prst="rect">
            <a:avLst/>
          </a:prstGeom>
          <a:solidFill>
            <a:schemeClr val="tx1"/>
          </a:solidFill>
        </p:spPr>
        <p:txBody>
          <a:bodyPr wrap="square" rtlCol="0">
            <a:spAutoFit/>
          </a:bodyPr>
          <a:lstStyle/>
          <a:p>
            <a:r>
              <a:rPr lang="it-IT" dirty="0" err="1"/>
              <a:t>I</a:t>
            </a:r>
            <a:r>
              <a:rPr lang="it-IT" dirty="0" err="1">
                <a:solidFill>
                  <a:schemeClr val="bg1"/>
                </a:solidFill>
              </a:rPr>
              <a:t>Rappresentazione</a:t>
            </a:r>
            <a:r>
              <a:rPr lang="it-IT" dirty="0">
                <a:solidFill>
                  <a:schemeClr val="bg1"/>
                </a:solidFill>
              </a:rPr>
              <a:t> dell’ eruzione</a:t>
            </a:r>
            <a:endParaRPr lang="it-IT" dirty="0"/>
          </a:p>
        </p:txBody>
      </p:sp>
    </p:spTree>
    <p:extLst>
      <p:ext uri="{BB962C8B-B14F-4D97-AF65-F5344CB8AC3E}">
        <p14:creationId xmlns:p14="http://schemas.microsoft.com/office/powerpoint/2010/main" val="277057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81261" y="385072"/>
            <a:ext cx="6899216" cy="884170"/>
          </a:xfrm>
        </p:spPr>
        <p:txBody>
          <a:bodyPr/>
          <a:lstStyle/>
          <a:p>
            <a:r>
              <a:rPr lang="it-IT" dirty="0"/>
              <a:t>SECONDA FASE</a:t>
            </a:r>
          </a:p>
        </p:txBody>
      </p:sp>
      <p:sp>
        <p:nvSpPr>
          <p:cNvPr id="3" name="Segnaposto contenuto 2"/>
          <p:cNvSpPr>
            <a:spLocks noGrp="1"/>
          </p:cNvSpPr>
          <p:nvPr>
            <p:ph idx="1"/>
          </p:nvPr>
        </p:nvSpPr>
        <p:spPr>
          <a:xfrm>
            <a:off x="2244783" y="1559870"/>
            <a:ext cx="8687074" cy="5018351"/>
          </a:xfrm>
        </p:spPr>
        <p:txBody>
          <a:bodyPr>
            <a:noAutofit/>
          </a:bodyPr>
          <a:lstStyle/>
          <a:p>
            <a:r>
              <a:rPr lang="it-IT" sz="2400" dirty="0"/>
              <a:t>Questa fase dell'eruzione si protrasse fino all'incirca alle otto del mattino successivo, e fu accompagnata da frequenti terremoti. Approfittando nella notte di una apparente pausa nell'attività eruttiva, molte persone fecero ritorno alle case che erano state lasciate incustodite. Ma furono sorprese nella mattinata dalla ripresa dell'attività durante la quale si verificò il collasso completo della colonna eruttiva, che causò  la distruzione totale dell'area di Ercolano, Pompei e Stabia.</a:t>
            </a:r>
          </a:p>
          <a:p>
            <a:r>
              <a:rPr lang="it-IT" sz="2400" dirty="0"/>
              <a:t>Nella parte terminale dell'eruzione, avvenuta probabilmente nella tarda mattinata del 25 agosto, continuarono a formarsi flussi piroclastici i cui depositi seppellirono definitivamente le città circostanti, mentre una densa nube di cenere si disperdeva nell'atmosfera fino a raggiungere Capo Miseno.</a:t>
            </a:r>
          </a:p>
          <a:p>
            <a:r>
              <a:rPr lang="it-IT" sz="2400" dirty="0"/>
              <a:t> </a:t>
            </a:r>
          </a:p>
        </p:txBody>
      </p:sp>
    </p:spTree>
    <p:extLst>
      <p:ext uri="{BB962C8B-B14F-4D97-AF65-F5344CB8AC3E}">
        <p14:creationId xmlns:p14="http://schemas.microsoft.com/office/powerpoint/2010/main" val="26512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8938" y="832513"/>
            <a:ext cx="4852053" cy="5927898"/>
          </a:xfrm>
        </p:spPr>
        <p:txBody>
          <a:bodyPr>
            <a:noAutofit/>
          </a:bodyPr>
          <a:lstStyle/>
          <a:p>
            <a:r>
              <a:rPr lang="it-IT" sz="2200" i="1" dirty="0">
                <a:latin typeface="Consolas" panose="020B0609020204030204" pitchFamily="49" charset="0"/>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Petis</a:t>
            </a:r>
            <a:r>
              <a:rPr lang="it-IT" i="1" dirty="0">
                <a:latin typeface="Consolas" panose="020B0609020204030204" pitchFamily="49" charset="0"/>
                <a:ea typeface="Batang" panose="02030600000101010101" pitchFamily="18" charset="-127"/>
                <a:cs typeface="Consolas" panose="020B0609020204030204" pitchFamily="49" charset="0"/>
              </a:rPr>
              <a:t>, ut </a:t>
            </a:r>
            <a:r>
              <a:rPr lang="it-IT" i="1" dirty="0" err="1">
                <a:latin typeface="Consolas" panose="020B0609020204030204" pitchFamily="49" charset="0"/>
                <a:ea typeface="Batang" panose="02030600000101010101" pitchFamily="18" charset="-127"/>
                <a:cs typeface="Consolas" panose="020B0609020204030204" pitchFamily="49" charset="0"/>
              </a:rPr>
              <a:t>tibi</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avunculi</a:t>
            </a:r>
            <a:r>
              <a:rPr lang="it-IT" i="1" dirty="0">
                <a:latin typeface="Consolas" panose="020B0609020204030204" pitchFamily="49" charset="0"/>
                <a:ea typeface="Batang" panose="02030600000101010101" pitchFamily="18" charset="-127"/>
                <a:cs typeface="Consolas" panose="020B0609020204030204" pitchFamily="49" charset="0"/>
              </a:rPr>
              <a:t> mei </a:t>
            </a:r>
            <a:r>
              <a:rPr lang="it-IT" i="1" dirty="0" err="1">
                <a:latin typeface="Consolas" panose="020B0609020204030204" pitchFamily="49" charset="0"/>
                <a:ea typeface="Batang" panose="02030600000101010101" pitchFamily="18" charset="-127"/>
                <a:cs typeface="Consolas" panose="020B0609020204030204" pitchFamily="49" charset="0"/>
              </a:rPr>
              <a:t>exitum</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scribam</a:t>
            </a:r>
            <a:r>
              <a:rPr lang="it-IT" i="1" dirty="0">
                <a:latin typeface="Consolas" panose="020B0609020204030204" pitchFamily="49" charset="0"/>
                <a:ea typeface="Batang" panose="02030600000101010101" pitchFamily="18" charset="-127"/>
                <a:cs typeface="Consolas" panose="020B0609020204030204" pitchFamily="49" charset="0"/>
              </a:rPr>
              <a:t>, quo </a:t>
            </a:r>
            <a:r>
              <a:rPr lang="it-IT" i="1" dirty="0" err="1">
                <a:latin typeface="Consolas" panose="020B0609020204030204" pitchFamily="49" charset="0"/>
                <a:ea typeface="Batang" panose="02030600000101010101" pitchFamily="18" charset="-127"/>
                <a:cs typeface="Consolas" panose="020B0609020204030204" pitchFamily="49" charset="0"/>
              </a:rPr>
              <a:t>verius</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tradere</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posteris</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possis</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gratias</a:t>
            </a:r>
            <a:r>
              <a:rPr lang="it-IT" i="1" dirty="0">
                <a:latin typeface="Consolas" panose="020B0609020204030204" pitchFamily="49" charset="0"/>
                <a:ea typeface="Batang" panose="02030600000101010101" pitchFamily="18" charset="-127"/>
                <a:cs typeface="Consolas" panose="020B0609020204030204" pitchFamily="49" charset="0"/>
              </a:rPr>
              <a:t> ago; </a:t>
            </a:r>
            <a:r>
              <a:rPr lang="it-IT" i="1" dirty="0" err="1">
                <a:latin typeface="Consolas" panose="020B0609020204030204" pitchFamily="49" charset="0"/>
                <a:ea typeface="Batang" panose="02030600000101010101" pitchFamily="18" charset="-127"/>
                <a:cs typeface="Consolas" panose="020B0609020204030204" pitchFamily="49" charset="0"/>
              </a:rPr>
              <a:t>nam</a:t>
            </a:r>
            <a:r>
              <a:rPr lang="it-IT" i="1" dirty="0">
                <a:latin typeface="Consolas" panose="020B0609020204030204" pitchFamily="49" charset="0"/>
                <a:ea typeface="Batang" panose="02030600000101010101" pitchFamily="18" charset="-127"/>
                <a:cs typeface="Consolas" panose="020B0609020204030204" pitchFamily="49" charset="0"/>
              </a:rPr>
              <a:t> video morti </a:t>
            </a:r>
            <a:r>
              <a:rPr lang="it-IT" i="1" dirty="0" err="1">
                <a:latin typeface="Consolas" panose="020B0609020204030204" pitchFamily="49" charset="0"/>
                <a:ea typeface="Batang" panose="02030600000101010101" pitchFamily="18" charset="-127"/>
                <a:cs typeface="Consolas" panose="020B0609020204030204" pitchFamily="49" charset="0"/>
              </a:rPr>
              <a:t>eius</a:t>
            </a:r>
            <a:r>
              <a:rPr lang="it-IT" i="1" dirty="0">
                <a:latin typeface="Consolas" panose="020B0609020204030204" pitchFamily="49" charset="0"/>
                <a:ea typeface="Batang" panose="02030600000101010101" pitchFamily="18" charset="-127"/>
                <a:cs typeface="Consolas" panose="020B0609020204030204" pitchFamily="49" charset="0"/>
              </a:rPr>
              <a:t>, si </a:t>
            </a:r>
            <a:r>
              <a:rPr lang="it-IT" i="1" dirty="0" err="1">
                <a:latin typeface="Consolas" panose="020B0609020204030204" pitchFamily="49" charset="0"/>
                <a:ea typeface="Batang" panose="02030600000101010101" pitchFamily="18" charset="-127"/>
                <a:cs typeface="Consolas" panose="020B0609020204030204" pitchFamily="49" charset="0"/>
              </a:rPr>
              <a:t>celebretur</a:t>
            </a:r>
            <a:r>
              <a:rPr lang="it-IT" i="1" dirty="0">
                <a:latin typeface="Consolas" panose="020B0609020204030204" pitchFamily="49" charset="0"/>
                <a:ea typeface="Batang" panose="02030600000101010101" pitchFamily="18" charset="-127"/>
                <a:cs typeface="Consolas" panose="020B0609020204030204" pitchFamily="49" charset="0"/>
              </a:rPr>
              <a:t> a te, </a:t>
            </a:r>
            <a:r>
              <a:rPr lang="it-IT" i="1" dirty="0" err="1">
                <a:latin typeface="Consolas" panose="020B0609020204030204" pitchFamily="49" charset="0"/>
                <a:ea typeface="Batang" panose="02030600000101010101" pitchFamily="18" charset="-127"/>
                <a:cs typeface="Consolas" panose="020B0609020204030204" pitchFamily="49" charset="0"/>
              </a:rPr>
              <a:t>immortalem</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gloriam</a:t>
            </a:r>
            <a:r>
              <a:rPr lang="it-IT" i="1" dirty="0">
                <a:latin typeface="Consolas" panose="020B0609020204030204" pitchFamily="49" charset="0"/>
                <a:ea typeface="Batang" panose="02030600000101010101" pitchFamily="18" charset="-127"/>
                <a:cs typeface="Consolas" panose="020B0609020204030204" pitchFamily="49" charset="0"/>
              </a:rPr>
              <a:t> esse </a:t>
            </a:r>
            <a:r>
              <a:rPr lang="it-IT" i="1" dirty="0" err="1">
                <a:latin typeface="Consolas" panose="020B0609020204030204" pitchFamily="49" charset="0"/>
                <a:ea typeface="Batang" panose="02030600000101010101" pitchFamily="18" charset="-127"/>
                <a:cs typeface="Consolas" panose="020B0609020204030204" pitchFamily="49" charset="0"/>
              </a:rPr>
              <a:t>propositam</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quamvis</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enim</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pulcherrimarum</a:t>
            </a:r>
            <a:r>
              <a:rPr lang="it-IT" i="1" dirty="0">
                <a:latin typeface="Consolas" panose="020B0609020204030204" pitchFamily="49" charset="0"/>
                <a:ea typeface="Batang" panose="02030600000101010101" pitchFamily="18" charset="-127"/>
                <a:cs typeface="Consolas" panose="020B0609020204030204" pitchFamily="49" charset="0"/>
              </a:rPr>
              <a:t> clade </a:t>
            </a:r>
            <a:r>
              <a:rPr lang="it-IT" i="1" dirty="0" err="1">
                <a:latin typeface="Consolas" panose="020B0609020204030204" pitchFamily="49" charset="0"/>
                <a:ea typeface="Batang" panose="02030600000101010101" pitchFamily="18" charset="-127"/>
                <a:cs typeface="Consolas" panose="020B0609020204030204" pitchFamily="49" charset="0"/>
              </a:rPr>
              <a:t>terrarum</a:t>
            </a:r>
            <a:r>
              <a:rPr lang="it-IT" i="1" dirty="0">
                <a:latin typeface="Consolas" panose="020B0609020204030204" pitchFamily="49" charset="0"/>
                <a:ea typeface="Batang" panose="02030600000101010101" pitchFamily="18" charset="-127"/>
                <a:cs typeface="Consolas" panose="020B0609020204030204" pitchFamily="49" charset="0"/>
              </a:rPr>
              <a:t>, ut </a:t>
            </a:r>
            <a:r>
              <a:rPr lang="it-IT" i="1" dirty="0" err="1">
                <a:latin typeface="Consolas" panose="020B0609020204030204" pitchFamily="49" charset="0"/>
                <a:ea typeface="Batang" panose="02030600000101010101" pitchFamily="18" charset="-127"/>
                <a:cs typeface="Consolas" panose="020B0609020204030204" pitchFamily="49" charset="0"/>
              </a:rPr>
              <a:t>populi</a:t>
            </a:r>
            <a:r>
              <a:rPr lang="it-IT" i="1" dirty="0">
                <a:latin typeface="Consolas" panose="020B0609020204030204" pitchFamily="49" charset="0"/>
                <a:ea typeface="Batang" panose="02030600000101010101" pitchFamily="18" charset="-127"/>
                <a:cs typeface="Consolas" panose="020B0609020204030204" pitchFamily="49" charset="0"/>
              </a:rPr>
              <a:t>, ut </a:t>
            </a:r>
            <a:r>
              <a:rPr lang="it-IT" i="1" dirty="0" err="1">
                <a:latin typeface="Consolas" panose="020B0609020204030204" pitchFamily="49" charset="0"/>
                <a:ea typeface="Batang" panose="02030600000101010101" pitchFamily="18" charset="-127"/>
                <a:cs typeface="Consolas" panose="020B0609020204030204" pitchFamily="49" charset="0"/>
              </a:rPr>
              <a:t>urbes</a:t>
            </a:r>
            <a:r>
              <a:rPr lang="it-IT" i="1" dirty="0">
                <a:latin typeface="Consolas" panose="020B0609020204030204" pitchFamily="49" charset="0"/>
                <a:ea typeface="Batang" panose="02030600000101010101" pitchFamily="18" charset="-127"/>
                <a:cs typeface="Consolas" panose="020B0609020204030204" pitchFamily="49" charset="0"/>
              </a:rPr>
              <a:t>, memorabili </a:t>
            </a:r>
            <a:r>
              <a:rPr lang="it-IT" i="1" dirty="0" err="1">
                <a:latin typeface="Consolas" panose="020B0609020204030204" pitchFamily="49" charset="0"/>
                <a:ea typeface="Batang" panose="02030600000101010101" pitchFamily="18" charset="-127"/>
                <a:cs typeface="Consolas" panose="020B0609020204030204" pitchFamily="49" charset="0"/>
              </a:rPr>
              <a:t>casu</a:t>
            </a:r>
            <a:r>
              <a:rPr lang="it-IT" i="1" dirty="0">
                <a:latin typeface="Consolas" panose="020B0609020204030204" pitchFamily="49" charset="0"/>
                <a:ea typeface="Batang" panose="02030600000101010101" pitchFamily="18" charset="-127"/>
                <a:cs typeface="Consolas" panose="020B0609020204030204" pitchFamily="49" charset="0"/>
              </a:rPr>
              <a:t> quasi </a:t>
            </a:r>
            <a:r>
              <a:rPr lang="it-IT" i="1" dirty="0" err="1">
                <a:latin typeface="Consolas" panose="020B0609020204030204" pitchFamily="49" charset="0"/>
                <a:ea typeface="Batang" panose="02030600000101010101" pitchFamily="18" charset="-127"/>
                <a:cs typeface="Consolas" panose="020B0609020204030204" pitchFamily="49" charset="0"/>
              </a:rPr>
              <a:t>semper</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victurus</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occiderit</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quamvis</a:t>
            </a:r>
            <a:r>
              <a:rPr lang="it-IT" i="1" dirty="0">
                <a:latin typeface="Consolas" panose="020B0609020204030204" pitchFamily="49" charset="0"/>
                <a:ea typeface="Batang" panose="02030600000101010101" pitchFamily="18" charset="-127"/>
                <a:cs typeface="Consolas" panose="020B0609020204030204" pitchFamily="49" charset="0"/>
              </a:rPr>
              <a:t> ipse plurima opera et </a:t>
            </a:r>
            <a:r>
              <a:rPr lang="it-IT" i="1" dirty="0" err="1">
                <a:latin typeface="Consolas" panose="020B0609020204030204" pitchFamily="49" charset="0"/>
                <a:ea typeface="Batang" panose="02030600000101010101" pitchFamily="18" charset="-127"/>
                <a:cs typeface="Consolas" panose="020B0609020204030204" pitchFamily="49" charset="0"/>
              </a:rPr>
              <a:t>mansura</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condiderit</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multum</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tamen</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perpetuitati</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eius</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scriptorum</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tuorum</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aeternitas</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addet</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equidem</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beatos</a:t>
            </a:r>
            <a:r>
              <a:rPr lang="it-IT" i="1" dirty="0">
                <a:latin typeface="Consolas" panose="020B0609020204030204" pitchFamily="49" charset="0"/>
                <a:ea typeface="Batang" panose="02030600000101010101" pitchFamily="18" charset="-127"/>
                <a:cs typeface="Consolas" panose="020B0609020204030204" pitchFamily="49" charset="0"/>
              </a:rPr>
              <a:t> puto, </a:t>
            </a:r>
            <a:r>
              <a:rPr lang="it-IT" i="1" dirty="0" err="1">
                <a:latin typeface="Consolas" panose="020B0609020204030204" pitchFamily="49" charset="0"/>
                <a:ea typeface="Batang" panose="02030600000101010101" pitchFamily="18" charset="-127"/>
                <a:cs typeface="Consolas" panose="020B0609020204030204" pitchFamily="49" charset="0"/>
              </a:rPr>
              <a:t>quibus</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deorum</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munere</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datum</a:t>
            </a:r>
            <a:r>
              <a:rPr lang="it-IT" i="1" dirty="0">
                <a:latin typeface="Consolas" panose="020B0609020204030204" pitchFamily="49" charset="0"/>
                <a:ea typeface="Batang" panose="02030600000101010101" pitchFamily="18" charset="-127"/>
                <a:cs typeface="Consolas" panose="020B0609020204030204" pitchFamily="49" charset="0"/>
              </a:rPr>
              <a:t> est aut </a:t>
            </a:r>
            <a:r>
              <a:rPr lang="it-IT" i="1" dirty="0" err="1">
                <a:latin typeface="Consolas" panose="020B0609020204030204" pitchFamily="49" charset="0"/>
                <a:ea typeface="Batang" panose="02030600000101010101" pitchFamily="18" charset="-127"/>
                <a:cs typeface="Consolas" panose="020B0609020204030204" pitchFamily="49" charset="0"/>
              </a:rPr>
              <a:t>facere</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scribenda</a:t>
            </a:r>
            <a:r>
              <a:rPr lang="it-IT" i="1" dirty="0">
                <a:latin typeface="Consolas" panose="020B0609020204030204" pitchFamily="49" charset="0"/>
                <a:ea typeface="Batang" panose="02030600000101010101" pitchFamily="18" charset="-127"/>
                <a:cs typeface="Consolas" panose="020B0609020204030204" pitchFamily="49" charset="0"/>
              </a:rPr>
              <a:t> aut </a:t>
            </a:r>
            <a:r>
              <a:rPr lang="it-IT" i="1" dirty="0" err="1">
                <a:latin typeface="Consolas" panose="020B0609020204030204" pitchFamily="49" charset="0"/>
                <a:ea typeface="Batang" panose="02030600000101010101" pitchFamily="18" charset="-127"/>
                <a:cs typeface="Consolas" panose="020B0609020204030204" pitchFamily="49" charset="0"/>
              </a:rPr>
              <a:t>scribere</a:t>
            </a:r>
            <a:r>
              <a:rPr lang="it-IT" i="1" dirty="0">
                <a:latin typeface="Consolas" panose="020B0609020204030204" pitchFamily="49" charset="0"/>
                <a:ea typeface="Batang" panose="02030600000101010101" pitchFamily="18" charset="-127"/>
                <a:cs typeface="Consolas" panose="020B0609020204030204" pitchFamily="49" charset="0"/>
              </a:rPr>
              <a:t> legenda, </a:t>
            </a:r>
            <a:r>
              <a:rPr lang="it-IT" i="1" dirty="0" err="1">
                <a:latin typeface="Consolas" panose="020B0609020204030204" pitchFamily="49" charset="0"/>
                <a:ea typeface="Batang" panose="02030600000101010101" pitchFamily="18" charset="-127"/>
                <a:cs typeface="Consolas" panose="020B0609020204030204" pitchFamily="49" charset="0"/>
              </a:rPr>
              <a:t>beatissimos</a:t>
            </a:r>
            <a:r>
              <a:rPr lang="it-IT" i="1" dirty="0">
                <a:latin typeface="Consolas" panose="020B0609020204030204" pitchFamily="49" charset="0"/>
                <a:ea typeface="Batang" panose="02030600000101010101" pitchFamily="18" charset="-127"/>
                <a:cs typeface="Consolas" panose="020B0609020204030204" pitchFamily="49" charset="0"/>
              </a:rPr>
              <a:t> vero, </a:t>
            </a:r>
            <a:r>
              <a:rPr lang="it-IT" i="1" dirty="0" err="1">
                <a:latin typeface="Consolas" panose="020B0609020204030204" pitchFamily="49" charset="0"/>
                <a:ea typeface="Batang" panose="02030600000101010101" pitchFamily="18" charset="-127"/>
                <a:cs typeface="Consolas" panose="020B0609020204030204" pitchFamily="49" charset="0"/>
              </a:rPr>
              <a:t>quibus</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utrumque</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horum</a:t>
            </a:r>
            <a:r>
              <a:rPr lang="it-IT" i="1" dirty="0">
                <a:latin typeface="Consolas" panose="020B0609020204030204" pitchFamily="49" charset="0"/>
                <a:ea typeface="Batang" panose="02030600000101010101" pitchFamily="18" charset="-127"/>
                <a:cs typeface="Consolas" panose="020B0609020204030204" pitchFamily="49" charset="0"/>
              </a:rPr>
              <a:t> in numero </a:t>
            </a:r>
            <a:r>
              <a:rPr lang="it-IT" i="1" dirty="0" err="1">
                <a:latin typeface="Consolas" panose="020B0609020204030204" pitchFamily="49" charset="0"/>
                <a:ea typeface="Batang" panose="02030600000101010101" pitchFamily="18" charset="-127"/>
                <a:cs typeface="Consolas" panose="020B0609020204030204" pitchFamily="49" charset="0"/>
              </a:rPr>
              <a:t>avunculus</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meus</a:t>
            </a:r>
            <a:r>
              <a:rPr lang="it-IT" i="1" dirty="0">
                <a:latin typeface="Consolas" panose="020B0609020204030204" pitchFamily="49" charset="0"/>
                <a:ea typeface="Batang" panose="02030600000101010101" pitchFamily="18" charset="-127"/>
                <a:cs typeface="Consolas" panose="020B0609020204030204" pitchFamily="49" charset="0"/>
              </a:rPr>
              <a:t> et </a:t>
            </a:r>
            <a:r>
              <a:rPr lang="it-IT" i="1" dirty="0" err="1">
                <a:latin typeface="Consolas" panose="020B0609020204030204" pitchFamily="49" charset="0"/>
                <a:ea typeface="Batang" panose="02030600000101010101" pitchFamily="18" charset="-127"/>
                <a:cs typeface="Consolas" panose="020B0609020204030204" pitchFamily="49" charset="0"/>
              </a:rPr>
              <a:t>suis</a:t>
            </a:r>
            <a:r>
              <a:rPr lang="it-IT" i="1" dirty="0">
                <a:latin typeface="Consolas" panose="020B0609020204030204" pitchFamily="49" charset="0"/>
                <a:ea typeface="Batang" panose="02030600000101010101" pitchFamily="18" charset="-127"/>
                <a:cs typeface="Consolas" panose="020B0609020204030204" pitchFamily="49" charset="0"/>
              </a:rPr>
              <a:t> libris et </a:t>
            </a:r>
            <a:r>
              <a:rPr lang="it-IT" i="1" dirty="0" err="1">
                <a:latin typeface="Consolas" panose="020B0609020204030204" pitchFamily="49" charset="0"/>
                <a:ea typeface="Batang" panose="02030600000101010101" pitchFamily="18" charset="-127"/>
                <a:cs typeface="Consolas" panose="020B0609020204030204" pitchFamily="49" charset="0"/>
              </a:rPr>
              <a:t>tuis</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erit</a:t>
            </a:r>
            <a:r>
              <a:rPr lang="it-IT" i="1" dirty="0">
                <a:latin typeface="Consolas" panose="020B0609020204030204" pitchFamily="49" charset="0"/>
                <a:ea typeface="Batang" panose="02030600000101010101" pitchFamily="18" charset="-127"/>
                <a:cs typeface="Consolas" panose="020B0609020204030204" pitchFamily="49" charset="0"/>
              </a:rPr>
              <a:t>. quo </a:t>
            </a:r>
            <a:r>
              <a:rPr lang="it-IT" i="1" dirty="0" err="1">
                <a:latin typeface="Consolas" panose="020B0609020204030204" pitchFamily="49" charset="0"/>
                <a:ea typeface="Batang" panose="02030600000101010101" pitchFamily="18" charset="-127"/>
                <a:cs typeface="Consolas" panose="020B0609020204030204" pitchFamily="49" charset="0"/>
              </a:rPr>
              <a:t>libentius</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suscipio</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deposco</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etiam</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quod</a:t>
            </a:r>
            <a:r>
              <a:rPr lang="it-IT" i="1" dirty="0">
                <a:latin typeface="Consolas" panose="020B0609020204030204" pitchFamily="49" charset="0"/>
                <a:ea typeface="Batang" panose="02030600000101010101" pitchFamily="18" charset="-127"/>
                <a:cs typeface="Consolas" panose="020B0609020204030204" pitchFamily="49" charset="0"/>
              </a:rPr>
              <a:t> </a:t>
            </a:r>
            <a:r>
              <a:rPr lang="it-IT" i="1" dirty="0" err="1">
                <a:latin typeface="Consolas" panose="020B0609020204030204" pitchFamily="49" charset="0"/>
                <a:ea typeface="Batang" panose="02030600000101010101" pitchFamily="18" charset="-127"/>
                <a:cs typeface="Consolas" panose="020B0609020204030204" pitchFamily="49" charset="0"/>
              </a:rPr>
              <a:t>iniungis</a:t>
            </a:r>
            <a:r>
              <a:rPr lang="it-IT" i="1" dirty="0">
                <a:latin typeface="Consolas" panose="020B0609020204030204" pitchFamily="49" charset="0"/>
                <a:ea typeface="Batang" panose="02030600000101010101" pitchFamily="18" charset="-127"/>
                <a:cs typeface="Consolas" panose="020B0609020204030204" pitchFamily="49" charset="0"/>
              </a:rPr>
              <a:t>.</a:t>
            </a:r>
          </a:p>
        </p:txBody>
      </p:sp>
      <p:sp>
        <p:nvSpPr>
          <p:cNvPr id="5" name="CasellaDiTesto 4"/>
          <p:cNvSpPr txBox="1"/>
          <p:nvPr/>
        </p:nvSpPr>
        <p:spPr>
          <a:xfrm>
            <a:off x="1700852" y="124627"/>
            <a:ext cx="8007825" cy="707886"/>
          </a:xfrm>
          <a:prstGeom prst="rect">
            <a:avLst/>
          </a:prstGeom>
          <a:noFill/>
          <a:ln>
            <a:solidFill>
              <a:schemeClr val="tx1"/>
            </a:solidFill>
          </a:ln>
        </p:spPr>
        <p:txBody>
          <a:bodyPr wrap="square" rtlCol="0">
            <a:spAutoFit/>
          </a:bodyPr>
          <a:lstStyle/>
          <a:p>
            <a:pPr algn="ctr"/>
            <a:r>
              <a:rPr lang="it-IT" sz="4000" dirty="0">
                <a:solidFill>
                  <a:srgbClr val="00B0F0"/>
                </a:solidFill>
              </a:rPr>
              <a:t> </a:t>
            </a:r>
            <a:r>
              <a:rPr lang="it-IT" sz="4000" i="1" dirty="0">
                <a:solidFill>
                  <a:schemeClr val="accent6"/>
                </a:solidFill>
              </a:rPr>
              <a:t>PRIMO PARAGRAFO</a:t>
            </a:r>
          </a:p>
        </p:txBody>
      </p:sp>
      <p:sp>
        <p:nvSpPr>
          <p:cNvPr id="6" name="CasellaDiTesto 5"/>
          <p:cNvSpPr txBox="1"/>
          <p:nvPr/>
        </p:nvSpPr>
        <p:spPr>
          <a:xfrm>
            <a:off x="5704765" y="832514"/>
            <a:ext cx="6387152" cy="5324535"/>
          </a:xfrm>
          <a:prstGeom prst="rect">
            <a:avLst/>
          </a:prstGeom>
          <a:noFill/>
        </p:spPr>
        <p:txBody>
          <a:bodyPr wrap="square" rtlCol="0">
            <a:spAutoFit/>
          </a:bodyPr>
          <a:lstStyle/>
          <a:p>
            <a:r>
              <a:rPr lang="it-IT" sz="2000" i="1" dirty="0">
                <a:latin typeface="Calisto MT" panose="02040603050505030304" pitchFamily="18" charset="0"/>
              </a:rPr>
              <a:t> Mi chiedi di narrarti della fine di mio zio, acciocché possa essa venire con maggiore esattezza tramandata ai posteri. Te ne sono grato, giacché prevedo che la sua morte sarà destinata a gloria imperitura, se da te narrata.  Quantunque egli sia infatti perito in mezzo alla devastazione di amenissime contrade, assieme a intere popolazioni e città, e in una memorabile circostanza, quasi a voler essere la sua fine così per sempre ricordata, e benché egli stesso abbia composto numerose e durevoli opere, molto tuttavia aggiungerà alla durata della sua fama l’immortalità dei tuoi scritti. Ben io stimo fortunati, invero, coloro ai quali per divino dono è dato di fare cose degne di essere narrate, o di scriverne di così meritevoli da esser lette, giudicando poi immensamente fortunati coloro ai quali l’una e l’altra cosa è stata concessa. E fra costoro di certo sarà mio zio, in grazia delle sue e delle tue opere. Perciò, volentieri imprendo a compiere quanto tu mi chiedi, poiché è quasi come se io stesso, a titolo di favore, te lo avessi chiesto.</a:t>
            </a:r>
          </a:p>
        </p:txBody>
      </p:sp>
    </p:spTree>
    <p:extLst>
      <p:ext uri="{BB962C8B-B14F-4D97-AF65-F5344CB8AC3E}">
        <p14:creationId xmlns:p14="http://schemas.microsoft.com/office/powerpoint/2010/main" val="2486511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51890" y="138373"/>
            <a:ext cx="6678956" cy="723331"/>
          </a:xfrm>
        </p:spPr>
        <p:txBody>
          <a:bodyPr>
            <a:normAutofit fontScale="90000"/>
          </a:bodyPr>
          <a:lstStyle/>
          <a:p>
            <a:r>
              <a:rPr lang="it-IT" sz="4000" i="1" dirty="0">
                <a:solidFill>
                  <a:schemeClr val="accent6"/>
                </a:solidFill>
              </a:rPr>
              <a:t>SECONDO PARAGRAFO</a:t>
            </a:r>
          </a:p>
        </p:txBody>
      </p:sp>
      <p:sp>
        <p:nvSpPr>
          <p:cNvPr id="3" name="Segnaposto contenuto 2"/>
          <p:cNvSpPr>
            <a:spLocks noGrp="1"/>
          </p:cNvSpPr>
          <p:nvPr>
            <p:ph idx="1"/>
          </p:nvPr>
        </p:nvSpPr>
        <p:spPr>
          <a:xfrm>
            <a:off x="354842" y="1064524"/>
            <a:ext cx="5131558" cy="5425175"/>
          </a:xfrm>
        </p:spPr>
        <p:txBody>
          <a:bodyPr>
            <a:noAutofit/>
          </a:bodyPr>
          <a:lstStyle/>
          <a:p>
            <a:r>
              <a:rPr lang="it-IT" sz="1700" i="1" dirty="0" err="1">
                <a:latin typeface="Consolas" panose="020B0609020204030204" pitchFamily="49" charset="0"/>
                <a:cs typeface="Consolas" panose="020B0609020204030204" pitchFamily="49" charset="0"/>
              </a:rPr>
              <a:t>Erat</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Miseni</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classemque</a:t>
            </a:r>
            <a:r>
              <a:rPr lang="it-IT" sz="1700" i="1" dirty="0">
                <a:latin typeface="Consolas" panose="020B0609020204030204" pitchFamily="49" charset="0"/>
                <a:cs typeface="Consolas" panose="020B0609020204030204" pitchFamily="49" charset="0"/>
              </a:rPr>
              <a:t> imperio </a:t>
            </a:r>
            <a:r>
              <a:rPr lang="it-IT" sz="1700" i="1" dirty="0" err="1">
                <a:latin typeface="Consolas" panose="020B0609020204030204" pitchFamily="49" charset="0"/>
                <a:cs typeface="Consolas" panose="020B0609020204030204" pitchFamily="49" charset="0"/>
              </a:rPr>
              <a:t>praesens</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regebat</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nonum</a:t>
            </a:r>
            <a:r>
              <a:rPr lang="it-IT" sz="1700" i="1" dirty="0">
                <a:latin typeface="Consolas" panose="020B0609020204030204" pitchFamily="49" charset="0"/>
                <a:cs typeface="Consolas" panose="020B0609020204030204" pitchFamily="49" charset="0"/>
              </a:rPr>
              <a:t> Kal. </a:t>
            </a:r>
            <a:r>
              <a:rPr lang="it-IT" sz="1700" i="1" dirty="0" err="1">
                <a:latin typeface="Consolas" panose="020B0609020204030204" pitchFamily="49" charset="0"/>
                <a:cs typeface="Consolas" panose="020B0609020204030204" pitchFamily="49" charset="0"/>
              </a:rPr>
              <a:t>Septembres</a:t>
            </a:r>
            <a:r>
              <a:rPr lang="it-IT" sz="1700" i="1" dirty="0">
                <a:latin typeface="Consolas" panose="020B0609020204030204" pitchFamily="49" charset="0"/>
                <a:cs typeface="Consolas" panose="020B0609020204030204" pitchFamily="49" charset="0"/>
              </a:rPr>
              <a:t> hora fere </a:t>
            </a:r>
            <a:r>
              <a:rPr lang="it-IT" sz="1700" i="1" dirty="0" err="1">
                <a:latin typeface="Consolas" panose="020B0609020204030204" pitchFamily="49" charset="0"/>
                <a:cs typeface="Consolas" panose="020B0609020204030204" pitchFamily="49" charset="0"/>
              </a:rPr>
              <a:t>septima</a:t>
            </a:r>
            <a:r>
              <a:rPr lang="it-IT" sz="1700" i="1" dirty="0">
                <a:latin typeface="Consolas" panose="020B0609020204030204" pitchFamily="49" charset="0"/>
                <a:cs typeface="Consolas" panose="020B0609020204030204" pitchFamily="49" charset="0"/>
              </a:rPr>
              <a:t> mater mea </a:t>
            </a:r>
            <a:r>
              <a:rPr lang="it-IT" sz="1700" i="1" dirty="0" err="1">
                <a:latin typeface="Consolas" panose="020B0609020204030204" pitchFamily="49" charset="0"/>
                <a:cs typeface="Consolas" panose="020B0609020204030204" pitchFamily="49" charset="0"/>
              </a:rPr>
              <a:t>indicat</a:t>
            </a:r>
            <a:r>
              <a:rPr lang="it-IT" sz="1700" i="1" dirty="0">
                <a:latin typeface="Consolas" panose="020B0609020204030204" pitchFamily="49" charset="0"/>
                <a:cs typeface="Consolas" panose="020B0609020204030204" pitchFamily="49" charset="0"/>
              </a:rPr>
              <a:t> ei </a:t>
            </a:r>
            <a:r>
              <a:rPr lang="it-IT" sz="1700" i="1" dirty="0" err="1">
                <a:latin typeface="Consolas" panose="020B0609020204030204" pitchFamily="49" charset="0"/>
                <a:cs typeface="Consolas" panose="020B0609020204030204" pitchFamily="49" charset="0"/>
              </a:rPr>
              <a:t>apparere</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nubem</a:t>
            </a:r>
            <a:r>
              <a:rPr lang="it-IT" sz="1700" i="1" dirty="0">
                <a:latin typeface="Consolas" panose="020B0609020204030204" pitchFamily="49" charset="0"/>
                <a:cs typeface="Consolas" panose="020B0609020204030204" pitchFamily="49" charset="0"/>
              </a:rPr>
              <a:t> inusitata et magnitudine et specie.  </a:t>
            </a:r>
            <a:r>
              <a:rPr lang="it-IT" sz="1700" i="1" dirty="0" err="1">
                <a:latin typeface="Consolas" panose="020B0609020204030204" pitchFamily="49" charset="0"/>
                <a:cs typeface="Consolas" panose="020B0609020204030204" pitchFamily="49" charset="0"/>
              </a:rPr>
              <a:t>usus</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ille</a:t>
            </a:r>
            <a:r>
              <a:rPr lang="it-IT" sz="1700" i="1" dirty="0">
                <a:latin typeface="Consolas" panose="020B0609020204030204" pitchFamily="49" charset="0"/>
                <a:cs typeface="Consolas" panose="020B0609020204030204" pitchFamily="49" charset="0"/>
              </a:rPr>
              <a:t> sole, </a:t>
            </a:r>
            <a:r>
              <a:rPr lang="it-IT" sz="1700" i="1" dirty="0" err="1">
                <a:latin typeface="Consolas" panose="020B0609020204030204" pitchFamily="49" charset="0"/>
                <a:cs typeface="Consolas" panose="020B0609020204030204" pitchFamily="49" charset="0"/>
              </a:rPr>
              <a:t>mox</a:t>
            </a:r>
            <a:r>
              <a:rPr lang="it-IT" sz="1700" i="1" dirty="0">
                <a:latin typeface="Consolas" panose="020B0609020204030204" pitchFamily="49" charset="0"/>
                <a:cs typeface="Consolas" panose="020B0609020204030204" pitchFamily="49" charset="0"/>
              </a:rPr>
              <a:t> frigida, </a:t>
            </a:r>
            <a:r>
              <a:rPr lang="it-IT" sz="1700" i="1" dirty="0" err="1">
                <a:latin typeface="Consolas" panose="020B0609020204030204" pitchFamily="49" charset="0"/>
                <a:cs typeface="Consolas" panose="020B0609020204030204" pitchFamily="49" charset="0"/>
              </a:rPr>
              <a:t>gustaverat</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iacens</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studebatque</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poscit</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soleas</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ascendit</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locum</a:t>
            </a:r>
            <a:r>
              <a:rPr lang="it-IT" sz="1700" i="1" dirty="0">
                <a:latin typeface="Consolas" panose="020B0609020204030204" pitchFamily="49" charset="0"/>
                <a:cs typeface="Consolas" panose="020B0609020204030204" pitchFamily="49" charset="0"/>
              </a:rPr>
              <a:t>, ex quo </a:t>
            </a:r>
            <a:r>
              <a:rPr lang="it-IT" sz="1700" i="1" dirty="0" err="1">
                <a:latin typeface="Consolas" panose="020B0609020204030204" pitchFamily="49" charset="0"/>
                <a:cs typeface="Consolas" panose="020B0609020204030204" pitchFamily="49" charset="0"/>
              </a:rPr>
              <a:t>maxime</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miraculum</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illud</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conspici</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poterat</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nubes</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incertum</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procul</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intuentibus</a:t>
            </a:r>
            <a:r>
              <a:rPr lang="it-IT" sz="1700" i="1" dirty="0">
                <a:latin typeface="Consolas" panose="020B0609020204030204" pitchFamily="49" charset="0"/>
                <a:cs typeface="Consolas" panose="020B0609020204030204" pitchFamily="49" charset="0"/>
              </a:rPr>
              <a:t>, ex quo monte (</a:t>
            </a:r>
            <a:r>
              <a:rPr lang="it-IT" sz="1700" i="1" dirty="0" err="1">
                <a:latin typeface="Consolas" panose="020B0609020204030204" pitchFamily="49" charset="0"/>
                <a:cs typeface="Consolas" panose="020B0609020204030204" pitchFamily="49" charset="0"/>
              </a:rPr>
              <a:t>Vesuvium</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fuisse</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postea</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cognitum</a:t>
            </a:r>
            <a:r>
              <a:rPr lang="it-IT" sz="1700" i="1" dirty="0">
                <a:latin typeface="Consolas" panose="020B0609020204030204" pitchFamily="49" charset="0"/>
                <a:cs typeface="Consolas" panose="020B0609020204030204" pitchFamily="49" charset="0"/>
              </a:rPr>
              <a:t> est), </a:t>
            </a:r>
            <a:r>
              <a:rPr lang="it-IT" sz="1700" i="1" dirty="0" err="1">
                <a:latin typeface="Consolas" panose="020B0609020204030204" pitchFamily="49" charset="0"/>
                <a:cs typeface="Consolas" panose="020B0609020204030204" pitchFamily="49" charset="0"/>
              </a:rPr>
              <a:t>oriebatur</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cuius</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similitudinem</a:t>
            </a:r>
            <a:r>
              <a:rPr lang="it-IT" sz="1700" i="1" dirty="0">
                <a:latin typeface="Consolas" panose="020B0609020204030204" pitchFamily="49" charset="0"/>
                <a:cs typeface="Consolas" panose="020B0609020204030204" pitchFamily="49" charset="0"/>
              </a:rPr>
              <a:t> et </a:t>
            </a:r>
            <a:r>
              <a:rPr lang="it-IT" sz="1700" i="1" dirty="0" err="1">
                <a:latin typeface="Consolas" panose="020B0609020204030204" pitchFamily="49" charset="0"/>
                <a:cs typeface="Consolas" panose="020B0609020204030204" pitchFamily="49" charset="0"/>
              </a:rPr>
              <a:t>formam</a:t>
            </a:r>
            <a:r>
              <a:rPr lang="it-IT" sz="1700" i="1" dirty="0">
                <a:latin typeface="Consolas" panose="020B0609020204030204" pitchFamily="49" charset="0"/>
                <a:cs typeface="Consolas" panose="020B0609020204030204" pitchFamily="49" charset="0"/>
              </a:rPr>
              <a:t> non alia </a:t>
            </a:r>
            <a:r>
              <a:rPr lang="it-IT" sz="1700" i="1" dirty="0" err="1">
                <a:latin typeface="Consolas" panose="020B0609020204030204" pitchFamily="49" charset="0"/>
                <a:cs typeface="Consolas" panose="020B0609020204030204" pitchFamily="49" charset="0"/>
              </a:rPr>
              <a:t>magis</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arbor</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quam</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pinus</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expresserit</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nam</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longissimo</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velut</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trunco</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elata</a:t>
            </a:r>
            <a:r>
              <a:rPr lang="it-IT" sz="1700" i="1" dirty="0">
                <a:latin typeface="Consolas" panose="020B0609020204030204" pitchFamily="49" charset="0"/>
                <a:cs typeface="Consolas" panose="020B0609020204030204" pitchFamily="49" charset="0"/>
              </a:rPr>
              <a:t> in </a:t>
            </a:r>
            <a:r>
              <a:rPr lang="it-IT" sz="1700" i="1" dirty="0" err="1">
                <a:latin typeface="Consolas" panose="020B0609020204030204" pitchFamily="49" charset="0"/>
                <a:cs typeface="Consolas" panose="020B0609020204030204" pitchFamily="49" charset="0"/>
              </a:rPr>
              <a:t>altum</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quibusdam</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ramis</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diffundebatur</a:t>
            </a:r>
            <a:r>
              <a:rPr lang="it-IT" sz="1700" i="1" dirty="0">
                <a:latin typeface="Consolas" panose="020B0609020204030204" pitchFamily="49" charset="0"/>
                <a:cs typeface="Consolas" panose="020B0609020204030204" pitchFamily="49" charset="0"/>
              </a:rPr>
              <a:t>, credo, </a:t>
            </a:r>
            <a:r>
              <a:rPr lang="it-IT" sz="1700" i="1" dirty="0" err="1">
                <a:latin typeface="Consolas" panose="020B0609020204030204" pitchFamily="49" charset="0"/>
                <a:cs typeface="Consolas" panose="020B0609020204030204" pitchFamily="49" charset="0"/>
              </a:rPr>
              <a:t>quia</a:t>
            </a:r>
            <a:r>
              <a:rPr lang="it-IT" sz="1700" i="1" dirty="0">
                <a:latin typeface="Consolas" panose="020B0609020204030204" pitchFamily="49" charset="0"/>
                <a:cs typeface="Consolas" panose="020B0609020204030204" pitchFamily="49" charset="0"/>
              </a:rPr>
              <a:t> recenti </a:t>
            </a:r>
            <a:r>
              <a:rPr lang="it-IT" sz="1700" i="1" dirty="0" err="1">
                <a:latin typeface="Consolas" panose="020B0609020204030204" pitchFamily="49" charset="0"/>
                <a:cs typeface="Consolas" panose="020B0609020204030204" pitchFamily="49" charset="0"/>
              </a:rPr>
              <a:t>spiritu</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evecta</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dein</a:t>
            </a:r>
            <a:r>
              <a:rPr lang="it-IT" sz="1700" i="1" dirty="0">
                <a:latin typeface="Consolas" panose="020B0609020204030204" pitchFamily="49" charset="0"/>
                <a:cs typeface="Consolas" panose="020B0609020204030204" pitchFamily="49" charset="0"/>
              </a:rPr>
              <a:t> senescente </a:t>
            </a:r>
            <a:r>
              <a:rPr lang="it-IT" sz="1700" i="1" dirty="0" err="1">
                <a:latin typeface="Consolas" panose="020B0609020204030204" pitchFamily="49" charset="0"/>
                <a:cs typeface="Consolas" panose="020B0609020204030204" pitchFamily="49" charset="0"/>
              </a:rPr>
              <a:t>eo</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destituta</a:t>
            </a:r>
            <a:r>
              <a:rPr lang="it-IT" sz="1700" i="1" dirty="0">
                <a:latin typeface="Consolas" panose="020B0609020204030204" pitchFamily="49" charset="0"/>
                <a:cs typeface="Consolas" panose="020B0609020204030204" pitchFamily="49" charset="0"/>
              </a:rPr>
              <a:t> aut </a:t>
            </a:r>
            <a:r>
              <a:rPr lang="it-IT" sz="1700" i="1" dirty="0" err="1">
                <a:latin typeface="Consolas" panose="020B0609020204030204" pitchFamily="49" charset="0"/>
                <a:cs typeface="Consolas" panose="020B0609020204030204" pitchFamily="49" charset="0"/>
              </a:rPr>
              <a:t>etiam</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pondere</a:t>
            </a:r>
            <a:r>
              <a:rPr lang="it-IT" sz="1700" i="1" dirty="0">
                <a:latin typeface="Consolas" panose="020B0609020204030204" pitchFamily="49" charset="0"/>
                <a:cs typeface="Consolas" panose="020B0609020204030204" pitchFamily="49" charset="0"/>
              </a:rPr>
              <a:t> suo </a:t>
            </a:r>
            <a:r>
              <a:rPr lang="it-IT" sz="1700" i="1" dirty="0" err="1">
                <a:latin typeface="Consolas" panose="020B0609020204030204" pitchFamily="49" charset="0"/>
                <a:cs typeface="Consolas" panose="020B0609020204030204" pitchFamily="49" charset="0"/>
              </a:rPr>
              <a:t>victa</a:t>
            </a:r>
            <a:r>
              <a:rPr lang="it-IT" sz="1700" i="1" dirty="0">
                <a:latin typeface="Consolas" panose="020B0609020204030204" pitchFamily="49" charset="0"/>
                <a:cs typeface="Consolas" panose="020B0609020204030204" pitchFamily="49" charset="0"/>
              </a:rPr>
              <a:t> in </a:t>
            </a:r>
            <a:r>
              <a:rPr lang="it-IT" sz="1700" i="1" dirty="0" err="1">
                <a:latin typeface="Consolas" panose="020B0609020204030204" pitchFamily="49" charset="0"/>
                <a:cs typeface="Consolas" panose="020B0609020204030204" pitchFamily="49" charset="0"/>
              </a:rPr>
              <a:t>latitudinem</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vanescebat</a:t>
            </a:r>
            <a:r>
              <a:rPr lang="it-IT" sz="1700" i="1" dirty="0">
                <a:latin typeface="Consolas" panose="020B0609020204030204" pitchFamily="49" charset="0"/>
                <a:cs typeface="Consolas" panose="020B0609020204030204" pitchFamily="49" charset="0"/>
              </a:rPr>
              <a:t>, candida </a:t>
            </a:r>
            <a:r>
              <a:rPr lang="it-IT" sz="1700" i="1" dirty="0" err="1">
                <a:latin typeface="Consolas" panose="020B0609020204030204" pitchFamily="49" charset="0"/>
                <a:cs typeface="Consolas" panose="020B0609020204030204" pitchFamily="49" charset="0"/>
              </a:rPr>
              <a:t>interdum</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interdum</a:t>
            </a:r>
            <a:r>
              <a:rPr lang="it-IT" sz="1700" i="1" dirty="0">
                <a:latin typeface="Consolas" panose="020B0609020204030204" pitchFamily="49" charset="0"/>
                <a:cs typeface="Consolas" panose="020B0609020204030204" pitchFamily="49" charset="0"/>
              </a:rPr>
              <a:t> sordida et maculosa, </a:t>
            </a:r>
            <a:r>
              <a:rPr lang="it-IT" sz="1700" i="1" dirty="0" err="1">
                <a:latin typeface="Consolas" panose="020B0609020204030204" pitchFamily="49" charset="0"/>
                <a:cs typeface="Consolas" panose="020B0609020204030204" pitchFamily="49" charset="0"/>
              </a:rPr>
              <a:t>prout</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terram</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cineremve</a:t>
            </a:r>
            <a:r>
              <a:rPr lang="it-IT" sz="1700" i="1" dirty="0">
                <a:latin typeface="Consolas" panose="020B0609020204030204" pitchFamily="49" charset="0"/>
                <a:cs typeface="Consolas" panose="020B0609020204030204" pitchFamily="49" charset="0"/>
              </a:rPr>
              <a:t> </a:t>
            </a:r>
            <a:r>
              <a:rPr lang="it-IT" sz="1700" i="1" dirty="0" err="1">
                <a:latin typeface="Consolas" panose="020B0609020204030204" pitchFamily="49" charset="0"/>
                <a:cs typeface="Consolas" panose="020B0609020204030204" pitchFamily="49" charset="0"/>
              </a:rPr>
              <a:t>sustulerat</a:t>
            </a:r>
            <a:r>
              <a:rPr lang="it-IT" sz="1700" i="1" dirty="0">
                <a:latin typeface="Consolas" panose="020B0609020204030204" pitchFamily="49" charset="0"/>
                <a:cs typeface="Consolas" panose="020B0609020204030204" pitchFamily="49" charset="0"/>
              </a:rPr>
              <a:t>.</a:t>
            </a:r>
          </a:p>
        </p:txBody>
      </p:sp>
      <p:sp>
        <p:nvSpPr>
          <p:cNvPr id="5" name="CasellaDiTesto 4"/>
          <p:cNvSpPr txBox="1"/>
          <p:nvPr/>
        </p:nvSpPr>
        <p:spPr>
          <a:xfrm>
            <a:off x="5991368" y="1160059"/>
            <a:ext cx="6022832" cy="5520141"/>
          </a:xfrm>
          <a:prstGeom prst="rect">
            <a:avLst/>
          </a:prstGeom>
          <a:noFill/>
        </p:spPr>
        <p:txBody>
          <a:bodyPr wrap="square" rtlCol="0">
            <a:spAutoFit/>
          </a:bodyPr>
          <a:lstStyle/>
          <a:p>
            <a:r>
              <a:rPr lang="it-IT" sz="2000" i="1" dirty="0">
                <a:latin typeface="Calisto MT" charset="0"/>
                <a:ea typeface="Calisto MT" charset="0"/>
                <a:cs typeface="Calisto MT" charset="0"/>
              </a:rPr>
              <a:t>Egli (Plinio il Vecchio) era a Miseno ove personalmente dirigeva la flotta. Il nono giorno prima delle calende di settembre (24 agosto), verso l'ora settima, mia madre gli mostra una nube inconsueta per forma e grandezza. Egli, dopo aver fatto un bagno di sole ed uno d'acqua fredda, se ne stava disteso, fatta una piccola colazione, a studiare: chiese le scarpe e salì in un sito donde poteva essere meglio osservato tale fatto straordinario. Una nube stava sorgendo e non era chiaro all'osservatore da quale monte s'innalzasse (si seppe, poi, essere il Vesuvio), il cui aspetto fra gli alberi s'assimilava soprattutto al pino. Essa, infatti, levatasi verticalmente come un altissimo tronco, s'allargava in alto, come con dei rami; probabilmente perché, innalzatasi prima spinta da una corrente ascendente, esauritasi, poi, o per cessazione della sua spinta, o vinta dal suo stesso peso, distesamente si espandeva: bianca a tratti, altra volta nera e sporca a causa della terra e della cenere che trasportava. </a:t>
            </a:r>
          </a:p>
        </p:txBody>
      </p:sp>
    </p:spTree>
    <p:extLst>
      <p:ext uri="{BB962C8B-B14F-4D97-AF65-F5344CB8AC3E}">
        <p14:creationId xmlns:p14="http://schemas.microsoft.com/office/powerpoint/2010/main" val="3560598015"/>
      </p:ext>
    </p:extLst>
  </p:cSld>
  <p:clrMapOvr>
    <a:masterClrMapping/>
  </p:clrMapOvr>
</p:sld>
</file>

<file path=ppt/theme/theme1.xml><?xml version="1.0" encoding="utf-8"?>
<a:theme xmlns:a="http://schemas.openxmlformats.org/drawingml/2006/main" name="Pacchetto">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cchett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chetto">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256</TotalTime>
  <Words>2462</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vt:i4>
      </vt:variant>
    </vt:vector>
  </HeadingPairs>
  <TitlesOfParts>
    <vt:vector size="21" baseType="lpstr">
      <vt:lpstr>Batang</vt:lpstr>
      <vt:lpstr>Arial</vt:lpstr>
      <vt:lpstr>Calibri</vt:lpstr>
      <vt:lpstr>Calisto MT</vt:lpstr>
      <vt:lpstr>Consolas</vt:lpstr>
      <vt:lpstr>Gill Sans MT</vt:lpstr>
      <vt:lpstr>Pacchetto</vt:lpstr>
      <vt:lpstr>ERUZIONE DEL VESUVIO </vt:lpstr>
      <vt:lpstr>62 D.C.</vt:lpstr>
      <vt:lpstr>79 d.C.</vt:lpstr>
      <vt:lpstr>L’eruzione</vt:lpstr>
      <vt:lpstr>Presentazione standard di PowerPoint</vt:lpstr>
      <vt:lpstr>Presentazione standard di PowerPoint</vt:lpstr>
      <vt:lpstr>SECONDA FASE</vt:lpstr>
      <vt:lpstr>Presentazione standard di PowerPoint</vt:lpstr>
      <vt:lpstr>SECONDO PARAGRAFO</vt:lpstr>
      <vt:lpstr>Terzo paragrafo</vt:lpstr>
      <vt:lpstr>QUARTO PARAGRAFO</vt:lpstr>
      <vt:lpstr>QUINTO PARAGRAFO</vt:lpstr>
      <vt:lpstr>SESTO PARAGRAFO</vt:lpstr>
      <vt:lpstr>TERMINI LATINI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Utente Windows</cp:lastModifiedBy>
  <cp:revision>29</cp:revision>
  <dcterms:created xsi:type="dcterms:W3CDTF">2018-06-04T14:09:03Z</dcterms:created>
  <dcterms:modified xsi:type="dcterms:W3CDTF">2018-07-25T07:58:20Z</dcterms:modified>
</cp:coreProperties>
</file>