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3C7D-E958-4A91-8C16-54A4A508E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9658CD-0F97-42A3-AB73-3945EB58A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0FB274-ED53-4FBC-87E0-AA222B77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BDE298-E615-47C6-8898-FCDD1356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6C16C8-7A85-4BBE-8079-C743DADD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86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C2EC6-CCB0-4B6E-86A7-C3E62B61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D220F6-4E30-41B1-BB2B-C7493B7DD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1C4F0C-5FC5-4DBF-8E6A-3306537E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AC78C6-6931-4190-89A1-2D0073FE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7A4BFD-DE90-4702-B004-E644E263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36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2E174C-4228-4CAE-BC30-CDDCEF1C5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2B4B08-9CC4-4B24-9E8A-7278BBA22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4C2B6-8FB5-41DC-AEF8-13350F54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DA353A-6A59-4403-82A7-1554DEAA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F0905-C518-4385-A8F6-15B528A9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8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20015-DEFC-4D8A-ADF3-9DB60CEF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896C37-6F00-4486-981D-9E0EE116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0A626A-0258-4A76-B3BD-5E16972D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911D21-E01D-4249-A990-17F07D05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93B0BF-FFDF-4CEA-ACB5-97A3A355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81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F61A91-B3DA-4CDF-88B5-1A4B1E96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933D0C-80D9-46DB-93F8-BCF153FAA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2475E3-B389-442F-BB8E-558681EE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BD4E5-1127-412E-9167-CA5BD7CB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2E346E-9A15-4F99-9DFD-37B5D2AB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81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E6489E-EFDD-4CB4-97E6-566F245B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826E4-C46E-439D-B64F-A255FA34B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9121C2-0639-4144-8308-C53C35B29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C2F3C3-FEEF-432F-9191-0811FE06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F9BE1A-0912-4C47-9AA2-97F6D649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93D73F-7D41-4B68-B496-BF1F88B5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45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FC98C-AD0D-4E65-917B-06C5F3B6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97E12C-A962-4A63-B5C7-BD5B06E6B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3DA72B-7185-4ADF-B326-597F622AA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C259B8-62F3-49E8-8477-AFFCF59C2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250887-7781-4FB4-844A-AA66F0F24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5F4584-5410-446F-AE52-48CC70AF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1596B0-D209-4672-95BE-A5AEC460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02ECAF-934C-441C-9412-9BA74093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59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4DF63C-236E-48E1-A275-BA57AA99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877DF7-A9E9-4E79-927A-A39FE6BC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B5CBDE-E160-4E9A-86C1-743A39AF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049114-0BC1-4973-B566-B0B593A1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44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4D4184-2B6B-44B3-928F-FA9570D9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30EFB5-5627-4782-97D0-8BFEBC8A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774CB0-9C0A-40CE-8165-E8D3F449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86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9E6B94-0568-4AEE-960C-3B814AAF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19A3B3-0832-457F-A224-A39CF0CB3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F28AFB-E0EE-4FCF-857C-C57DDFE1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77D1DB-421A-4CFB-9BFB-F0A8435B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6D5005-FA9A-480E-AEF9-B845037D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8C90C3-36EA-4C47-B855-AC77C166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88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E4DF3-FCE3-48CC-8986-B83A536F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F0B8C3-EB86-4C31-B457-7330CA83A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E724A5-054B-44E4-8CF3-BD494951B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18A61E-D665-4D48-B91D-445F29E5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05F38E-18A1-4C6F-8633-D35B2093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E07495-B531-4D35-98FA-73100E1B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91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6A181CB-22F6-43C7-AECB-78134993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112DFA-7514-4462-8EC8-91BEE590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230DB2-A88B-4A15-8E3A-C33AA9172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2910-D819-4D2D-A25B-66FB32685713}" type="datetimeFigureOut">
              <a:rPr lang="it-IT" smtClean="0"/>
              <a:t>09/04/2018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6D304A-A253-464F-868B-C8E581D2B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8F7C4E-76C0-4E45-9917-59D948C53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87251-9676-483B-9FBF-4DAAA5D54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63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54D385F-4112-4AD3-BBC9-DBE66F5D6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96" y="0"/>
            <a:ext cx="12396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4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D69630-FCD5-4B78-AFD4-DC7A74F54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744752-3191-43D0-82A6-BB170589171C}"/>
              </a:ext>
            </a:extLst>
          </p:cNvPr>
          <p:cNvSpPr txBox="1"/>
          <p:nvPr/>
        </p:nvSpPr>
        <p:spPr>
          <a:xfrm>
            <a:off x="1983122" y="123840"/>
            <a:ext cx="85433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>
                <a:solidFill>
                  <a:srgbClr val="FF0000"/>
                </a:solidFill>
              </a:rPr>
              <a:t>INQUINAMENTO IDRICO</a:t>
            </a:r>
          </a:p>
        </p:txBody>
      </p:sp>
    </p:spTree>
    <p:extLst>
      <p:ext uri="{BB962C8B-B14F-4D97-AF65-F5344CB8AC3E}">
        <p14:creationId xmlns:p14="http://schemas.microsoft.com/office/powerpoint/2010/main" val="202921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EF2641-BE31-48C3-AC03-CE6974D4FB0A}"/>
              </a:ext>
            </a:extLst>
          </p:cNvPr>
          <p:cNvSpPr txBox="1"/>
          <p:nvPr/>
        </p:nvSpPr>
        <p:spPr>
          <a:xfrm>
            <a:off x="3674097" y="119744"/>
            <a:ext cx="5540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>
                <a:solidFill>
                  <a:srgbClr val="FF0000"/>
                </a:solidFill>
              </a:rPr>
              <a:t>INQUINAMENTO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764072-FA22-4744-9A24-FD62E253D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68" y="1064065"/>
            <a:ext cx="7178936" cy="501143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315799F-6D98-4018-95E1-12EEB4FF86F1}"/>
              </a:ext>
            </a:extLst>
          </p:cNvPr>
          <p:cNvSpPr/>
          <p:nvPr/>
        </p:nvSpPr>
        <p:spPr>
          <a:xfrm>
            <a:off x="0" y="1025601"/>
            <a:ext cx="49126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L'inquinamento idrico </a:t>
            </a:r>
            <a:r>
              <a:rPr lang="it-IT" dirty="0"/>
              <a:t>è un deterioramento legato agli ecosistemi che hanno come elemento principale </a:t>
            </a:r>
            <a:r>
              <a:rPr lang="it-IT" b="1" dirty="0">
                <a:solidFill>
                  <a:srgbClr val="FF0000"/>
                </a:solidFill>
              </a:rPr>
              <a:t>l'acqua.</a:t>
            </a:r>
            <a:r>
              <a:rPr lang="it-IT" dirty="0"/>
              <a:t> Questo è causato da molteplici e specifici fattori: gli scarichi delle attività industriali e agricole e delle consuete attività umane che arrivano </a:t>
            </a:r>
            <a:r>
              <a:rPr lang="it-IT" b="1" dirty="0">
                <a:solidFill>
                  <a:srgbClr val="FF0000"/>
                </a:solidFill>
              </a:rPr>
              <a:t>nei fiumi, nei laghi e nei mari</a:t>
            </a:r>
            <a:r>
              <a:rPr lang="it-IT" dirty="0"/>
              <a:t>.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86867B9-65BD-4E9A-935C-9A65E10CEF86}"/>
              </a:ext>
            </a:extLst>
          </p:cNvPr>
          <p:cNvSpPr/>
          <p:nvPr/>
        </p:nvSpPr>
        <p:spPr>
          <a:xfrm>
            <a:off x="0" y="2831120"/>
            <a:ext cx="4754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inquinamento industriale</a:t>
            </a:r>
            <a:r>
              <a:rPr lang="it-IT" dirty="0"/>
              <a:t>: quotidianamente vengono scaricate sostanze inquinanti in quantità elevate da parte delle industrie, provocando danni all'intero ecosistema acquatico.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5455C46-2A72-4650-A3F7-0979223076FC}"/>
              </a:ext>
            </a:extLst>
          </p:cNvPr>
          <p:cNvSpPr/>
          <p:nvPr/>
        </p:nvSpPr>
        <p:spPr>
          <a:xfrm>
            <a:off x="0" y="4200560"/>
            <a:ext cx="4665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2. Inquinamento urbano</a:t>
            </a:r>
            <a:r>
              <a:rPr lang="it-IT" dirty="0"/>
              <a:t>: fa riferimento alle acque che derivano dagli scarichi di abitazioni, uffici e altre strutture che se non vengono sottoposte a trattamenti di depurazione andranno ad incidere nell'inquinamento idrico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D6B2840-3B08-4256-A8C2-F392763409EF}"/>
              </a:ext>
            </a:extLst>
          </p:cNvPr>
          <p:cNvSpPr/>
          <p:nvPr/>
        </p:nvSpPr>
        <p:spPr>
          <a:xfrm>
            <a:off x="0" y="5537927"/>
            <a:ext cx="4833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3. Inquinamento da idrocarburi</a:t>
            </a:r>
            <a:r>
              <a:rPr lang="it-IT" dirty="0"/>
              <a:t>: è causato soprattutto dal petrolio che fuoriesce dalle petroliere, che è presente negli scarichi delle acque usate per lavare le cisterne petrolifere.</a:t>
            </a:r>
          </a:p>
        </p:txBody>
      </p:sp>
    </p:spTree>
    <p:extLst>
      <p:ext uri="{BB962C8B-B14F-4D97-AF65-F5344CB8AC3E}">
        <p14:creationId xmlns:p14="http://schemas.microsoft.com/office/powerpoint/2010/main" val="186987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D6EC06B-A16B-4181-A406-190024A0A4AA}"/>
              </a:ext>
            </a:extLst>
          </p:cNvPr>
          <p:cNvSpPr/>
          <p:nvPr/>
        </p:nvSpPr>
        <p:spPr>
          <a:xfrm>
            <a:off x="175709" y="15433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FF891B-3177-454F-A8DA-F7F89181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233920-1ED5-4FC2-8E06-E0EFF30A5F64}"/>
              </a:ext>
            </a:extLst>
          </p:cNvPr>
          <p:cNvSpPr txBox="1"/>
          <p:nvPr/>
        </p:nvSpPr>
        <p:spPr>
          <a:xfrm>
            <a:off x="4410634" y="2177730"/>
            <a:ext cx="2983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>
                <a:solidFill>
                  <a:srgbClr val="FF0000"/>
                </a:solidFill>
              </a:rPr>
              <a:t>MAREA</a:t>
            </a:r>
          </a:p>
        </p:txBody>
      </p:sp>
    </p:spTree>
    <p:extLst>
      <p:ext uri="{BB962C8B-B14F-4D97-AF65-F5344CB8AC3E}">
        <p14:creationId xmlns:p14="http://schemas.microsoft.com/office/powerpoint/2010/main" val="363015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BBC7D60-75E2-481C-A989-5001D568F1C9}"/>
              </a:ext>
            </a:extLst>
          </p:cNvPr>
          <p:cNvSpPr/>
          <p:nvPr/>
        </p:nvSpPr>
        <p:spPr>
          <a:xfrm>
            <a:off x="0" y="131745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marea </a:t>
            </a:r>
            <a:r>
              <a:rPr lang="it-IT" dirty="0"/>
              <a:t>è un fenomeno periodico costituito da ampie masse d'acqua (oceani, mari e grandi laghi) che si innalzano (alta marea) e abbassano (bassa marea) anche di 10-15 metri con frequenza giornaliera o frazione di giorno (solitamente circa ogni sei ore) dovuto alla combinazione di due fattori: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l'attrazione gravitazionale </a:t>
            </a:r>
            <a:r>
              <a:rPr lang="it-IT" dirty="0"/>
              <a:t>esercitata sulla Terra dalla Luna, che, pur essendo circa duecento volte meno intensa dell'attrazione esercitata dal Sole, è la principale responsabile delle maree, in conseguenza del fatto che la misura del diametro terrestre non è del tutto trascurabile rispetto alla distanza tra la Luna e la Terra, mentre lo è rispetto alla distanza tra la Terra e il Sole.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2.  la forza centrifuga </a:t>
            </a:r>
            <a:r>
              <a:rPr lang="it-IT" dirty="0"/>
              <a:t>dovuta alla rotazione del sistema Terra-Luna intorno al proprio centro di massa.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51EB14-AFBD-4976-BC74-CDF053743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92" y="1389077"/>
            <a:ext cx="5966908" cy="46580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BB3950-4CC4-4CE6-BD05-ED0F3001816C}"/>
              </a:ext>
            </a:extLst>
          </p:cNvPr>
          <p:cNvSpPr txBox="1"/>
          <p:nvPr/>
        </p:nvSpPr>
        <p:spPr>
          <a:xfrm>
            <a:off x="4614939" y="0"/>
            <a:ext cx="3220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MAREA</a:t>
            </a:r>
          </a:p>
        </p:txBody>
      </p:sp>
    </p:spTree>
    <p:extLst>
      <p:ext uri="{BB962C8B-B14F-4D97-AF65-F5344CB8AC3E}">
        <p14:creationId xmlns:p14="http://schemas.microsoft.com/office/powerpoint/2010/main" val="374860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578356-F705-4ED6-8779-0C7DF184B096}"/>
              </a:ext>
            </a:extLst>
          </p:cNvPr>
          <p:cNvSpPr txBox="1"/>
          <p:nvPr/>
        </p:nvSpPr>
        <p:spPr>
          <a:xfrm>
            <a:off x="4867138" y="0"/>
            <a:ext cx="2457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/>
              <a:t>FINE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23B092-6211-41BE-BEEE-4EAFFB61BFF8}"/>
              </a:ext>
            </a:extLst>
          </p:cNvPr>
          <p:cNvSpPr txBox="1"/>
          <p:nvPr/>
        </p:nvSpPr>
        <p:spPr>
          <a:xfrm>
            <a:off x="1785769" y="2538805"/>
            <a:ext cx="4561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ANTONELLO NARDELLA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B8D5D7-F046-4B75-8B90-67BB7FA16D77}"/>
              </a:ext>
            </a:extLst>
          </p:cNvPr>
          <p:cNvSpPr txBox="1"/>
          <p:nvPr/>
        </p:nvSpPr>
        <p:spPr>
          <a:xfrm>
            <a:off x="2041878" y="3025555"/>
            <a:ext cx="4212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SEBASTIANO SCARATI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F82672-45A3-4CB6-B612-6BDF0685A0E9}"/>
              </a:ext>
            </a:extLst>
          </p:cNvPr>
          <p:cNvSpPr txBox="1"/>
          <p:nvPr/>
        </p:nvSpPr>
        <p:spPr>
          <a:xfrm>
            <a:off x="2261309" y="3519557"/>
            <a:ext cx="42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FRANCESCO MICHILLI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BA959C-93E3-45D4-819D-ED66CED89A44}"/>
              </a:ext>
            </a:extLst>
          </p:cNvPr>
          <p:cNvSpPr txBox="1"/>
          <p:nvPr/>
        </p:nvSpPr>
        <p:spPr>
          <a:xfrm>
            <a:off x="2454947" y="4006307"/>
            <a:ext cx="511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VINCENZO MASTRONARDI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2685FF-3512-4088-B99B-68943CE6E478}"/>
              </a:ext>
            </a:extLst>
          </p:cNvPr>
          <p:cNvSpPr txBox="1"/>
          <p:nvPr/>
        </p:nvSpPr>
        <p:spPr>
          <a:xfrm>
            <a:off x="2790916" y="4500309"/>
            <a:ext cx="2551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LUIGI PASTO</a:t>
            </a:r>
            <a:r>
              <a:rPr lang="it-IT" dirty="0"/>
              <a:t>’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4BF307-DE8E-48FB-9B14-786CDE3FE6E1}"/>
              </a:ext>
            </a:extLst>
          </p:cNvPr>
          <p:cNvSpPr txBox="1"/>
          <p:nvPr/>
        </p:nvSpPr>
        <p:spPr>
          <a:xfrm>
            <a:off x="3087444" y="5146640"/>
            <a:ext cx="729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142082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583718B-7F21-45F4-A75B-7BD957E25CF2}"/>
              </a:ext>
            </a:extLst>
          </p:cNvPr>
          <p:cNvSpPr/>
          <p:nvPr/>
        </p:nvSpPr>
        <p:spPr>
          <a:xfrm>
            <a:off x="154193" y="1095589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>
                <a:solidFill>
                  <a:srgbClr val="FF0000"/>
                </a:solidFill>
              </a:rPr>
              <a:t>L’idrosfera</a:t>
            </a:r>
            <a:r>
              <a:rPr lang="it-IT" dirty="0">
                <a:solidFill>
                  <a:prstClr val="black"/>
                </a:solidFill>
              </a:rPr>
              <a:t> è un'espressione divulgativa per indicare l'insieme delle acque presenti nel sottosuolo e sulla superficie del pianeta.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lvl="0"/>
            <a:r>
              <a:rPr lang="it-IT" dirty="0">
                <a:solidFill>
                  <a:prstClr val="black"/>
                </a:solidFill>
              </a:rPr>
              <a:t>L'acqua che la compone può trovarsi in varie zone della </a:t>
            </a:r>
            <a:r>
              <a:rPr lang="it-IT" b="1" dirty="0">
                <a:solidFill>
                  <a:srgbClr val="FF0000"/>
                </a:solidFill>
              </a:rPr>
              <a:t>Terra</a:t>
            </a:r>
            <a:r>
              <a:rPr lang="it-IT" dirty="0">
                <a:solidFill>
                  <a:prstClr val="black"/>
                </a:solidFill>
              </a:rPr>
              <a:t>: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nella </a:t>
            </a:r>
            <a:r>
              <a:rPr lang="it-IT" b="1" dirty="0">
                <a:solidFill>
                  <a:srgbClr val="FF0000"/>
                </a:solidFill>
              </a:rPr>
              <a:t>litosfera</a:t>
            </a:r>
            <a:r>
              <a:rPr lang="it-IT" dirty="0">
                <a:solidFill>
                  <a:prstClr val="black"/>
                </a:solidFill>
              </a:rPr>
              <a:t>, cioè all'interno di rocce o tra gli strati formati da queste rocce.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sulla </a:t>
            </a:r>
            <a:r>
              <a:rPr lang="it-IT" b="1" dirty="0">
                <a:solidFill>
                  <a:srgbClr val="FF0000"/>
                </a:solidFill>
              </a:rPr>
              <a:t>superficie della Terra</a:t>
            </a:r>
            <a:r>
              <a:rPr lang="it-IT" dirty="0">
                <a:solidFill>
                  <a:prstClr val="black"/>
                </a:solidFill>
              </a:rPr>
              <a:t>, coprendo parte della crosta terrestre e presentandosi sotto forma di fiumi, laghi, mari e oceani.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nell</a:t>
            </a:r>
            <a:r>
              <a:rPr lang="it-IT" b="1" dirty="0">
                <a:solidFill>
                  <a:srgbClr val="FF0000"/>
                </a:solidFill>
              </a:rPr>
              <a:t>'atmosfera</a:t>
            </a:r>
            <a:r>
              <a:rPr lang="it-IT" dirty="0">
                <a:solidFill>
                  <a:prstClr val="black"/>
                </a:solidFill>
              </a:rPr>
              <a:t>, sotto forma di vapore acqueo o microscopiche goccioline sospese.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lvl="0"/>
            <a:r>
              <a:rPr lang="it-IT" dirty="0">
                <a:solidFill>
                  <a:prstClr val="black"/>
                </a:solidFill>
              </a:rPr>
              <a:t>L'idrosfera si sovrappone con la </a:t>
            </a:r>
            <a:r>
              <a:rPr lang="it-IT" b="1" dirty="0">
                <a:solidFill>
                  <a:srgbClr val="FF0000"/>
                </a:solidFill>
              </a:rPr>
              <a:t>biosfera </a:t>
            </a:r>
            <a:r>
              <a:rPr lang="it-IT" dirty="0">
                <a:solidFill>
                  <a:prstClr val="black"/>
                </a:solidFill>
              </a:rPr>
              <a:t>e permette l'esistenza della maggior parte degli esseri viventi che compongono </a:t>
            </a:r>
            <a:r>
              <a:rPr lang="it-IT" b="1" dirty="0">
                <a:solidFill>
                  <a:srgbClr val="FF0000"/>
                </a:solidFill>
              </a:rPr>
              <a:t>flora e fauna.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B42803-45BD-4568-8C5F-1F7640FF99C2}"/>
              </a:ext>
            </a:extLst>
          </p:cNvPr>
          <p:cNvSpPr txBox="1"/>
          <p:nvPr/>
        </p:nvSpPr>
        <p:spPr>
          <a:xfrm>
            <a:off x="4526163" y="-54566"/>
            <a:ext cx="3448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IDROSFERA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30BCC0D-0279-46DB-A5C5-490AB757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93" y="710003"/>
            <a:ext cx="5787615" cy="43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2C35CBF-AC0D-4FD1-8F8A-E29D2274B4AE}"/>
              </a:ext>
            </a:extLst>
          </p:cNvPr>
          <p:cNvSpPr/>
          <p:nvPr/>
        </p:nvSpPr>
        <p:spPr>
          <a:xfrm>
            <a:off x="164950" y="15823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il </a:t>
            </a:r>
            <a:r>
              <a:rPr lang="it-IT" b="1" dirty="0">
                <a:solidFill>
                  <a:srgbClr val="FF0000"/>
                </a:solidFill>
              </a:rPr>
              <a:t>ciclo dell'acqua </a:t>
            </a:r>
            <a:r>
              <a:rPr lang="it-IT" dirty="0"/>
              <a:t>avviene nel seguente modo: l'acqua dei fiumi, dei laghi o dei mari </a:t>
            </a:r>
            <a:r>
              <a:rPr lang="it-IT" b="1" dirty="0">
                <a:solidFill>
                  <a:srgbClr val="FF0000"/>
                </a:solidFill>
              </a:rPr>
              <a:t>evapora </a:t>
            </a:r>
            <a:r>
              <a:rPr lang="it-IT" dirty="0"/>
              <a:t>a causa del calore del Sole, condensandosi formano </a:t>
            </a:r>
            <a:r>
              <a:rPr lang="it-IT" b="1" dirty="0">
                <a:solidFill>
                  <a:srgbClr val="FF0000"/>
                </a:solidFill>
              </a:rPr>
              <a:t>le nubi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 In particolari condizioni i cristalli di acqua presenti nell'aria si ingrossano e vincendo la resistenza dell'aria, cadono a terra sotto forma di pioggia, neve o grandine.</a:t>
            </a:r>
          </a:p>
          <a:p>
            <a:endParaRPr lang="it-IT" dirty="0"/>
          </a:p>
          <a:p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L'acqua</a:t>
            </a:r>
            <a:r>
              <a:rPr lang="it-IT" dirty="0"/>
              <a:t> che cade alimenta anche i laghi e i ghiacciai, in parte filtra nel sottosuolo dove forma le </a:t>
            </a:r>
            <a:r>
              <a:rPr lang="it-IT" b="1" dirty="0">
                <a:solidFill>
                  <a:srgbClr val="FF0000"/>
                </a:solidFill>
              </a:rPr>
              <a:t>falde acquifere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 I </a:t>
            </a:r>
            <a:r>
              <a:rPr lang="it-IT" b="1" dirty="0">
                <a:solidFill>
                  <a:srgbClr val="FF0000"/>
                </a:solidFill>
              </a:rPr>
              <a:t>corsi d'acqua </a:t>
            </a:r>
            <a:r>
              <a:rPr lang="it-IT" dirty="0"/>
              <a:t>riportano l'acqua ai mari, facendo ripetere </a:t>
            </a:r>
            <a:r>
              <a:rPr lang="it-IT" b="1" dirty="0">
                <a:solidFill>
                  <a:srgbClr val="FF0000"/>
                </a:solidFill>
              </a:rPr>
              <a:t>il ciclo.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D64787-B65A-4556-B978-5DA0A60681E5}"/>
              </a:ext>
            </a:extLst>
          </p:cNvPr>
          <p:cNvSpPr txBox="1"/>
          <p:nvPr/>
        </p:nvSpPr>
        <p:spPr>
          <a:xfrm>
            <a:off x="3501925" y="118334"/>
            <a:ext cx="5518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</a:rPr>
              <a:t>CICLO DELL’ACQUA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AC2218-0FCC-4107-AAB0-6FDE18D71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51" y="1532964"/>
            <a:ext cx="5931050" cy="51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48BD938-D3D1-4F37-9C4D-0DBDA5B2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0"/>
            <a:ext cx="12192000" cy="68605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C7412-6693-4B34-9156-84CA05D2E0E0}"/>
              </a:ext>
            </a:extLst>
          </p:cNvPr>
          <p:cNvSpPr txBox="1"/>
          <p:nvPr/>
        </p:nvSpPr>
        <p:spPr>
          <a:xfrm>
            <a:off x="3772348" y="2291379"/>
            <a:ext cx="4974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chemeClr val="bg2">
                    <a:lumMod val="10000"/>
                  </a:schemeClr>
                </a:solidFill>
              </a:rPr>
              <a:t>ACQUA DI MARE</a:t>
            </a:r>
          </a:p>
        </p:txBody>
      </p:sp>
    </p:spTree>
    <p:extLst>
      <p:ext uri="{BB962C8B-B14F-4D97-AF65-F5344CB8AC3E}">
        <p14:creationId xmlns:p14="http://schemas.microsoft.com/office/powerpoint/2010/main" val="305165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D7C0BB-DCF9-42BB-AA86-70C1E26A5332}"/>
              </a:ext>
            </a:extLst>
          </p:cNvPr>
          <p:cNvSpPr txBox="1"/>
          <p:nvPr/>
        </p:nvSpPr>
        <p:spPr>
          <a:xfrm>
            <a:off x="3022274" y="174172"/>
            <a:ext cx="6147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DEL MARE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A89E95F-D609-4260-914C-C686D8137577}"/>
              </a:ext>
            </a:extLst>
          </p:cNvPr>
          <p:cNvSpPr/>
          <p:nvPr/>
        </p:nvSpPr>
        <p:spPr>
          <a:xfrm>
            <a:off x="250372" y="210250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L'acqua di mare </a:t>
            </a:r>
            <a:r>
              <a:rPr lang="it-IT" dirty="0"/>
              <a:t>è l'acqua che costituisce </a:t>
            </a:r>
            <a:r>
              <a:rPr lang="it-IT" b="1" dirty="0">
                <a:solidFill>
                  <a:srgbClr val="FF0000"/>
                </a:solidFill>
              </a:rPr>
              <a:t>i mari e gli oceani</a:t>
            </a:r>
            <a:r>
              <a:rPr lang="it-IT" dirty="0"/>
              <a:t>, in cui la concentrazione media dei sali disciolti è </a:t>
            </a:r>
            <a:r>
              <a:rPr lang="it-IT" b="1" dirty="0">
                <a:solidFill>
                  <a:srgbClr val="FF0000"/>
                </a:solidFill>
              </a:rPr>
              <a:t>di 35 g/L </a:t>
            </a:r>
            <a:r>
              <a:rPr lang="it-IT" dirty="0"/>
              <a:t>(essa varia in base al mare preso in considerazione).</a:t>
            </a:r>
          </a:p>
          <a:p>
            <a:endParaRPr lang="it-IT" dirty="0"/>
          </a:p>
          <a:p>
            <a:r>
              <a:rPr lang="it-IT" dirty="0"/>
              <a:t> Negli oceani e nei mari si possono trovare molte </a:t>
            </a:r>
            <a:r>
              <a:rPr lang="it-IT" b="1" dirty="0">
                <a:solidFill>
                  <a:srgbClr val="FF0000"/>
                </a:solidFill>
              </a:rPr>
              <a:t>forme di vita</a:t>
            </a:r>
            <a:r>
              <a:rPr lang="it-IT" dirty="0"/>
              <a:t>, tra cui </a:t>
            </a:r>
            <a:r>
              <a:rPr lang="it-IT" b="1" dirty="0">
                <a:solidFill>
                  <a:srgbClr val="FF0000"/>
                </a:solidFill>
              </a:rPr>
              <a:t>vegetazione e animali</a:t>
            </a:r>
            <a:r>
              <a:rPr lang="it-IT" dirty="0"/>
              <a:t>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9F4B5E3-1BB0-447B-BAAF-F58FA8E1D263}"/>
              </a:ext>
            </a:extLst>
          </p:cNvPr>
          <p:cNvSpPr/>
          <p:nvPr/>
        </p:nvSpPr>
        <p:spPr>
          <a:xfrm>
            <a:off x="250372" y="35798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La concentrazione </a:t>
            </a:r>
            <a:r>
              <a:rPr lang="it-IT" b="1" dirty="0">
                <a:solidFill>
                  <a:srgbClr val="FF0000"/>
                </a:solidFill>
              </a:rPr>
              <a:t>di sale </a:t>
            </a:r>
            <a:r>
              <a:rPr lang="it-IT" dirty="0"/>
              <a:t>varia a seconda dell'apporto dei fiumi e dell'intensità </a:t>
            </a:r>
            <a:r>
              <a:rPr lang="it-IT" b="1" dirty="0">
                <a:solidFill>
                  <a:srgbClr val="FF0000"/>
                </a:solidFill>
              </a:rPr>
              <a:t>di evaporazione</a:t>
            </a:r>
            <a:r>
              <a:rPr lang="it-IT" dirty="0"/>
              <a:t>, siccome solo </a:t>
            </a:r>
            <a:r>
              <a:rPr lang="it-IT" b="1" dirty="0">
                <a:solidFill>
                  <a:srgbClr val="FF0000"/>
                </a:solidFill>
              </a:rPr>
              <a:t>l'acqua pura </a:t>
            </a:r>
            <a:r>
              <a:rPr lang="it-IT" dirty="0"/>
              <a:t>evapora i sali rimangono </a:t>
            </a:r>
            <a:r>
              <a:rPr lang="it-IT" b="1" dirty="0">
                <a:solidFill>
                  <a:srgbClr val="FF0000"/>
                </a:solidFill>
              </a:rPr>
              <a:t>sul fondo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Dunque più fiumi affluiscono nel mare, minore sarà la </a:t>
            </a:r>
            <a:r>
              <a:rPr lang="it-IT" b="1" dirty="0">
                <a:solidFill>
                  <a:srgbClr val="FF0000"/>
                </a:solidFill>
              </a:rPr>
              <a:t>concentrazione di sali</a:t>
            </a:r>
            <a:r>
              <a:rPr lang="it-IT" dirty="0"/>
              <a:t>, perché le acque vengono </a:t>
            </a:r>
            <a:r>
              <a:rPr lang="it-IT" b="1" dirty="0">
                <a:solidFill>
                  <a:srgbClr val="FF0000"/>
                </a:solidFill>
              </a:rPr>
              <a:t>rimescolate disperdendo i sali</a:t>
            </a:r>
            <a:r>
              <a:rPr lang="it-IT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3AF89F-5FDD-463E-B572-195ED6990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08" y="1807285"/>
            <a:ext cx="5668192" cy="45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C0C098-B0B0-4018-AEED-FFCA9E931440}"/>
              </a:ext>
            </a:extLst>
          </p:cNvPr>
          <p:cNvSpPr txBox="1"/>
          <p:nvPr/>
        </p:nvSpPr>
        <p:spPr>
          <a:xfrm>
            <a:off x="3916545" y="0"/>
            <a:ext cx="5002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PROFONDITA’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2F2F4A-8476-4AD6-98C2-9DF03DDD3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5" y="1387737"/>
            <a:ext cx="8050306" cy="547026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0F81D1-42C4-456E-B21F-ED9C6AA05B09}"/>
              </a:ext>
            </a:extLst>
          </p:cNvPr>
          <p:cNvSpPr txBox="1"/>
          <p:nvPr/>
        </p:nvSpPr>
        <p:spPr>
          <a:xfrm>
            <a:off x="86062" y="2108499"/>
            <a:ext cx="36694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profondità del mare è facilmente </a:t>
            </a:r>
          </a:p>
          <a:p>
            <a:r>
              <a:rPr lang="it-IT" dirty="0"/>
              <a:t>Osservabile ad occhio nudo.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più il colore è scuro, più è profondo.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più il colore è chiaro , più è bassa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954A3A-D82C-41E0-B81B-F6E5DC566DD9}"/>
              </a:ext>
            </a:extLst>
          </p:cNvPr>
          <p:cNvSpPr txBox="1"/>
          <p:nvPr/>
        </p:nvSpPr>
        <p:spPr>
          <a:xfrm>
            <a:off x="86062" y="4303059"/>
            <a:ext cx="39220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Questo effetto è dovuto alla luce</a:t>
            </a:r>
            <a:r>
              <a:rPr lang="it-IT" dirty="0"/>
              <a:t>.</a:t>
            </a:r>
          </a:p>
          <a:p>
            <a:r>
              <a:rPr lang="it-IT" dirty="0"/>
              <a:t>Infatti quando i raggi del sole </a:t>
            </a:r>
          </a:p>
          <a:p>
            <a:r>
              <a:rPr lang="it-IT" dirty="0"/>
              <a:t>Attraversano </a:t>
            </a:r>
            <a:r>
              <a:rPr lang="it-IT" b="1" dirty="0">
                <a:solidFill>
                  <a:srgbClr val="FF0000"/>
                </a:solidFill>
              </a:rPr>
              <a:t>gli strati d’acqua</a:t>
            </a:r>
            <a:r>
              <a:rPr lang="it-IT" dirty="0"/>
              <a:t>, le vari </a:t>
            </a:r>
          </a:p>
          <a:p>
            <a:r>
              <a:rPr lang="it-IT" dirty="0"/>
              <a:t>componenti vengono assorbite </a:t>
            </a:r>
            <a:r>
              <a:rPr lang="it-IT" b="1" dirty="0">
                <a:solidFill>
                  <a:srgbClr val="FF0000"/>
                </a:solidFill>
              </a:rPr>
              <a:t>in modo</a:t>
            </a:r>
          </a:p>
          <a:p>
            <a:r>
              <a:rPr lang="it-IT" b="1" dirty="0">
                <a:solidFill>
                  <a:srgbClr val="FF0000"/>
                </a:solidFill>
              </a:rPr>
              <a:t>diverso.</a:t>
            </a:r>
          </a:p>
        </p:txBody>
      </p:sp>
    </p:spTree>
    <p:extLst>
      <p:ext uri="{BB962C8B-B14F-4D97-AF65-F5344CB8AC3E}">
        <p14:creationId xmlns:p14="http://schemas.microsoft.com/office/powerpoint/2010/main" val="321412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051CB7-3A87-4B67-ACC5-55710F96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155" y="1030907"/>
            <a:ext cx="7049845" cy="5556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BC9208-AEF1-4959-918E-E2FE58E7F970}"/>
              </a:ext>
            </a:extLst>
          </p:cNvPr>
          <p:cNvSpPr txBox="1"/>
          <p:nvPr/>
        </p:nvSpPr>
        <p:spPr>
          <a:xfrm>
            <a:off x="2883049" y="107577"/>
            <a:ext cx="7172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</a:rPr>
              <a:t>TEMPERATURA MARINA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8AA643-D931-401A-A62E-0695FA8FA09F}"/>
              </a:ext>
            </a:extLst>
          </p:cNvPr>
          <p:cNvSpPr txBox="1"/>
          <p:nvPr/>
        </p:nvSpPr>
        <p:spPr>
          <a:xfrm>
            <a:off x="398464" y="1892484"/>
            <a:ext cx="458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La temperatura dell’acqua di mare dipende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dalla quantità di radiazione solare assorbita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negli strati superficiali e varia a seconda della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 stagione, della latitudine e della profondità.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8200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64418C7-10A0-46DB-912E-C509C4F5A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E946C7-53A0-45C9-86F6-AFD3FB62A9F2}"/>
              </a:ext>
            </a:extLst>
          </p:cNvPr>
          <p:cNvSpPr txBox="1"/>
          <p:nvPr/>
        </p:nvSpPr>
        <p:spPr>
          <a:xfrm>
            <a:off x="3657600" y="2505670"/>
            <a:ext cx="4456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>
                <a:solidFill>
                  <a:schemeClr val="bg2">
                    <a:lumMod val="25000"/>
                  </a:schemeClr>
                </a:solidFill>
              </a:rPr>
              <a:t>ONDA MARINA</a:t>
            </a:r>
          </a:p>
        </p:txBody>
      </p:sp>
    </p:spTree>
    <p:extLst>
      <p:ext uri="{BB962C8B-B14F-4D97-AF65-F5344CB8AC3E}">
        <p14:creationId xmlns:p14="http://schemas.microsoft.com/office/powerpoint/2010/main" val="364397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431AF5-A697-4BC9-A9BB-82119929892F}"/>
              </a:ext>
            </a:extLst>
          </p:cNvPr>
          <p:cNvSpPr txBox="1"/>
          <p:nvPr/>
        </p:nvSpPr>
        <p:spPr>
          <a:xfrm>
            <a:off x="2460955" y="85676"/>
            <a:ext cx="8390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COS’E’?COME SI FORMANO?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E0EF7F8-18CC-4B8A-899F-368E8D17D4BA}"/>
              </a:ext>
            </a:extLst>
          </p:cNvPr>
          <p:cNvSpPr/>
          <p:nvPr/>
        </p:nvSpPr>
        <p:spPr>
          <a:xfrm>
            <a:off x="236668" y="16773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Con il termine di ‘</a:t>
            </a:r>
            <a:r>
              <a:rPr lang="it-IT" b="1" dirty="0">
                <a:solidFill>
                  <a:srgbClr val="FF0000"/>
                </a:solidFill>
              </a:rPr>
              <a:t>’onda marina</a:t>
            </a:r>
            <a:r>
              <a:rPr lang="it-IT" dirty="0"/>
              <a:t>’’, si suole definire un caso particolare di </a:t>
            </a:r>
            <a:r>
              <a:rPr lang="it-IT" b="1" dirty="0">
                <a:solidFill>
                  <a:srgbClr val="FF0000"/>
                </a:solidFill>
              </a:rPr>
              <a:t>onda fisica </a:t>
            </a:r>
            <a:r>
              <a:rPr lang="it-IT" dirty="0"/>
              <a:t>in cui è messa in moto la superficie d'acqua di un ampio bacino, come </a:t>
            </a:r>
            <a:r>
              <a:rPr lang="it-IT" b="1" dirty="0">
                <a:solidFill>
                  <a:srgbClr val="FF0000"/>
                </a:solidFill>
              </a:rPr>
              <a:t>il mare  o un esteso lago</a:t>
            </a:r>
            <a:r>
              <a:rPr lang="it-IT" dirty="0"/>
              <a:t>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9298149-D6EA-423D-8450-AA56836235D4}"/>
              </a:ext>
            </a:extLst>
          </p:cNvPr>
          <p:cNvSpPr/>
          <p:nvPr/>
        </p:nvSpPr>
        <p:spPr>
          <a:xfrm>
            <a:off x="236668" y="294538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Una delle cause principali delle </a:t>
            </a:r>
            <a:r>
              <a:rPr lang="it-IT" b="1" dirty="0">
                <a:solidFill>
                  <a:srgbClr val="FF0000"/>
                </a:solidFill>
              </a:rPr>
              <a:t>onde marine </a:t>
            </a:r>
            <a:r>
              <a:rPr lang="it-IT" dirty="0"/>
              <a:t>è l’azione del vento, ma più in generale esse dipendono in generale della </a:t>
            </a:r>
            <a:r>
              <a:rPr lang="it-IT" b="1" dirty="0">
                <a:solidFill>
                  <a:srgbClr val="FF0000"/>
                </a:solidFill>
              </a:rPr>
              <a:t>circolazione atmosferica</a:t>
            </a:r>
            <a:r>
              <a:rPr lang="it-IT" dirty="0"/>
              <a:t>, collegata quindi anche a </a:t>
            </a:r>
            <a:r>
              <a:rPr lang="it-IT" b="1" dirty="0">
                <a:solidFill>
                  <a:srgbClr val="FF0000"/>
                </a:solidFill>
              </a:rPr>
              <a:t>pressione</a:t>
            </a:r>
            <a:r>
              <a:rPr lang="it-IT" dirty="0"/>
              <a:t> e temperatura sia dell’aria che dell’acqua. I venti possono farsi sentire, nel mare aperto, fino ad una </a:t>
            </a:r>
            <a:r>
              <a:rPr lang="it-IT" b="1" dirty="0">
                <a:solidFill>
                  <a:srgbClr val="FF0000"/>
                </a:solidFill>
              </a:rPr>
              <a:t>profondità massima di 150 metri.</a:t>
            </a:r>
            <a:r>
              <a:rPr lang="it-IT" dirty="0"/>
              <a:t> In questo caso l'onda si forma perché il </a:t>
            </a:r>
            <a:r>
              <a:rPr lang="it-IT" b="1" dirty="0">
                <a:solidFill>
                  <a:srgbClr val="FF0000"/>
                </a:solidFill>
              </a:rPr>
              <a:t>vento spinge lo strato d'acqua superficiale.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085BA0-2BB0-4CDB-B554-6F494A3A4032}"/>
              </a:ext>
            </a:extLst>
          </p:cNvPr>
          <p:cNvSpPr/>
          <p:nvPr/>
        </p:nvSpPr>
        <p:spPr>
          <a:xfrm>
            <a:off x="236668" y="53214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Le onde </a:t>
            </a:r>
            <a:r>
              <a:rPr lang="it-IT" dirty="0"/>
              <a:t>sono anche formate dalle </a:t>
            </a:r>
            <a:r>
              <a:rPr lang="it-IT" b="1" dirty="0">
                <a:solidFill>
                  <a:srgbClr val="FF0000"/>
                </a:solidFill>
              </a:rPr>
              <a:t>correnti marine </a:t>
            </a:r>
            <a:r>
              <a:rPr lang="it-IT" dirty="0"/>
              <a:t>che determinano la circolazione delle acque nei mari a causa della differente temperatura e salinità delle acque. Le correnti marine possono avere movimenti </a:t>
            </a:r>
            <a:r>
              <a:rPr lang="it-IT" b="1" dirty="0">
                <a:solidFill>
                  <a:srgbClr val="FF0000"/>
                </a:solidFill>
              </a:rPr>
              <a:t>orizzontali e verticali</a:t>
            </a:r>
            <a:r>
              <a:rPr lang="it-IT" dirty="0"/>
              <a:t>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818D7EB-FC02-4BAA-86E5-82BCD079ED72}"/>
              </a:ext>
            </a:extLst>
          </p:cNvPr>
          <p:cNvSpPr/>
          <p:nvPr/>
        </p:nvSpPr>
        <p:spPr>
          <a:xfrm>
            <a:off x="7584141" y="1301675"/>
            <a:ext cx="3861995" cy="139849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ALTRI CASI: TERREMOTI,TSUNAMI,MAREMOTI ECC.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56F077E-246E-4D9D-8C1F-4C2D2AD23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67" y="3173506"/>
            <a:ext cx="5770133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867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Antonello</dc:creator>
  <cp:lastModifiedBy>Antonello</cp:lastModifiedBy>
  <cp:revision>21</cp:revision>
  <dcterms:created xsi:type="dcterms:W3CDTF">2018-04-09T15:08:30Z</dcterms:created>
  <dcterms:modified xsi:type="dcterms:W3CDTF">2018-04-09T21:14:30Z</dcterms:modified>
</cp:coreProperties>
</file>