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3358" autoAdjust="0"/>
  </p:normalViewPr>
  <p:slideViewPr>
    <p:cSldViewPr>
      <p:cViewPr varScale="1">
        <p:scale>
          <a:sx n="36" d="100"/>
          <a:sy n="36" d="100"/>
        </p:scale>
        <p:origin x="75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a:t>Fare clic per modificare lo stile del titolo</a:t>
            </a:r>
            <a:endParaRPr kumimoji="0" lang="en-US"/>
          </a:p>
        </p:txBody>
      </p:sp>
      <p:sp>
        <p:nvSpPr>
          <p:cNvPr id="28" name="Segnaposto data 27"/>
          <p:cNvSpPr>
            <a:spLocks noGrp="1"/>
          </p:cNvSpPr>
          <p:nvPr>
            <p:ph type="dt" sz="half" idx="10"/>
          </p:nvPr>
        </p:nvSpPr>
        <p:spPr/>
        <p:txBody>
          <a:bodyPr/>
          <a:lstStyle/>
          <a:p>
            <a:fld id="{B6316D05-35C4-4F30-AE46-123A44CA8753}" type="datetimeFigureOut">
              <a:rPr lang="it-IT" smtClean="0"/>
              <a:t>25/07/2018</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1E2B818E-D3FC-42DF-8D7B-458947290850}" type="slidenum">
              <a:rPr lang="it-IT" smtClean="0"/>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6316D05-35C4-4F30-AE46-123A44CA8753}" type="datetimeFigureOut">
              <a:rPr lang="it-IT" smtClean="0"/>
              <a:t>25/07/2018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2B818E-D3FC-42DF-8D7B-45894729085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6316D05-35C4-4F30-AE46-123A44CA8753}" type="datetimeFigureOut">
              <a:rPr lang="it-IT" smtClean="0"/>
              <a:t>25/07/2018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2B818E-D3FC-42DF-8D7B-458947290850}"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6316D05-35C4-4F30-AE46-123A44CA8753}" type="datetimeFigureOut">
              <a:rPr lang="it-IT" smtClean="0"/>
              <a:t>25/07/2018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2B818E-D3FC-42DF-8D7B-458947290850}"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B6316D05-35C4-4F30-AE46-123A44CA8753}" type="datetimeFigureOut">
              <a:rPr lang="it-IT" smtClean="0"/>
              <a:t>25/07/2018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1E2B818E-D3FC-42DF-8D7B-458947290850}"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B6316D05-35C4-4F30-AE46-123A44CA8753}" type="datetimeFigureOut">
              <a:rPr lang="it-IT" smtClean="0"/>
              <a:t>25/07/2018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2B818E-D3FC-42DF-8D7B-458947290850}"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B6316D05-35C4-4F30-AE46-123A44CA8753}" type="datetimeFigureOut">
              <a:rPr lang="it-IT" smtClean="0"/>
              <a:t>25/07/2018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E2B818E-D3FC-42DF-8D7B-458947290850}"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B6316D05-35C4-4F30-AE46-123A44CA8753}" type="datetimeFigureOut">
              <a:rPr lang="it-IT" smtClean="0"/>
              <a:t>25/07/2018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E2B818E-D3FC-42DF-8D7B-458947290850}"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6316D05-35C4-4F30-AE46-123A44CA8753}" type="datetimeFigureOut">
              <a:rPr lang="it-IT" smtClean="0"/>
              <a:t>25/07/2018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E2B818E-D3FC-42DF-8D7B-45894729085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B6316D05-35C4-4F30-AE46-123A44CA8753}" type="datetimeFigureOut">
              <a:rPr lang="it-IT" smtClean="0"/>
              <a:t>25/07/2018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2B818E-D3FC-42DF-8D7B-458947290850}"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B6316D05-35C4-4F30-AE46-123A44CA8753}" type="datetimeFigureOut">
              <a:rPr lang="it-IT" smtClean="0"/>
              <a:t>25/07/2018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2B818E-D3FC-42DF-8D7B-458947290850}"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6316D05-35C4-4F30-AE46-123A44CA8753}" type="datetimeFigureOut">
              <a:rPr lang="it-IT" smtClean="0"/>
              <a:t>25/07/2018</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E2B818E-D3FC-42DF-8D7B-45894729085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3000"/>
                <a:satMod val="110000"/>
              </a:schemeClr>
              <a:schemeClr val="bg2">
                <a:tint val="60000"/>
                <a:satMod val="425000"/>
              </a:schemeClr>
            </a:duotone>
            <a:extLst>
              <a:ext uri="{BEBA8EAE-BF5A-486C-A8C5-ECC9F3942E4B}">
                <a14:imgProps xmlns:a14="http://schemas.microsoft.com/office/drawing/2010/main">
                  <a14:imgLayer r:embed="rId3">
                    <a14:imgEffect>
                      <a14:artisticCutout/>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7504" y="332656"/>
            <a:ext cx="8856984" cy="923330"/>
          </a:xfrm>
          <a:prstGeom prst="rect">
            <a:avLst/>
          </a:prstGeom>
          <a:solidFill>
            <a:schemeClr val="bg1"/>
          </a:solidFill>
        </p:spPr>
        <p:txBody>
          <a:bodyPr wrap="square" lIns="91440" tIns="45720" rIns="91440" bIns="45720">
            <a:spAutoFit/>
          </a:bodyPr>
          <a:lstStyle/>
          <a:p>
            <a:pPr algn="ctr"/>
            <a:endParaRPr lang="it-IT"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ttangolo 3"/>
          <p:cNvSpPr/>
          <p:nvPr/>
        </p:nvSpPr>
        <p:spPr>
          <a:xfrm>
            <a:off x="713268" y="431884"/>
            <a:ext cx="7808548" cy="923330"/>
          </a:xfrm>
          <a:prstGeom prst="rect">
            <a:avLst/>
          </a:prstGeom>
          <a:noFill/>
        </p:spPr>
        <p:txBody>
          <a:bodyPr wrap="none" lIns="91440" tIns="45720" rIns="91440" bIns="45720">
            <a:spAutoFit/>
          </a:bodyPr>
          <a:lstStyle/>
          <a:p>
            <a:pPr algn="ctr"/>
            <a:r>
              <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WHY ROLL THE DICE?</a:t>
            </a:r>
          </a:p>
        </p:txBody>
      </p:sp>
      <p:sp>
        <p:nvSpPr>
          <p:cNvPr id="5" name="AutoShape 2" descr="Risultati immagini per non correre il risch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833" y="1844824"/>
            <a:ext cx="48863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0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9E57A44-0914-48DF-8B9E-593EEAA11C5E}"/>
              </a:ext>
            </a:extLst>
          </p:cNvPr>
          <p:cNvSpPr/>
          <p:nvPr/>
        </p:nvSpPr>
        <p:spPr>
          <a:xfrm>
            <a:off x="969896" y="548680"/>
            <a:ext cx="7204216" cy="769441"/>
          </a:xfrm>
          <a:prstGeom prst="rect">
            <a:avLst/>
          </a:prstGeom>
        </p:spPr>
        <p:txBody>
          <a:bodyPr wrap="none">
            <a:spAutoFit/>
          </a:bodyPr>
          <a:lstStyle/>
          <a:p>
            <a:pPr algn="ctr"/>
            <a:r>
              <a:rPr lang="it-IT"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DIFFERENT CATEGORIES</a:t>
            </a:r>
          </a:p>
        </p:txBody>
      </p:sp>
      <p:sp>
        <p:nvSpPr>
          <p:cNvPr id="4" name="Rettangolo 3">
            <a:extLst>
              <a:ext uri="{FF2B5EF4-FFF2-40B4-BE49-F238E27FC236}">
                <a16:creationId xmlns:a16="http://schemas.microsoft.com/office/drawing/2014/main" id="{8BEA838F-E369-43BB-AB6A-A265D643C260}"/>
              </a:ext>
            </a:extLst>
          </p:cNvPr>
          <p:cNvSpPr/>
          <p:nvPr/>
        </p:nvSpPr>
        <p:spPr>
          <a:xfrm>
            <a:off x="310284" y="1628800"/>
            <a:ext cx="8523439" cy="4278094"/>
          </a:xfrm>
          <a:prstGeom prst="rect">
            <a:avLst/>
          </a:prstGeom>
        </p:spPr>
        <p:txBody>
          <a:bodyPr wrap="square">
            <a:spAutoFit/>
          </a:bodyPr>
          <a:lstStyle/>
          <a:p>
            <a:r>
              <a:rPr lang="en-US" sz="1600" dirty="0">
                <a:latin typeface="+mj-lt"/>
              </a:rPr>
              <a:t>It is made up of 5 categories that, based on the wind speed generated by the hurricane, give a measure of the possible devastation that the phenomenon will produce. Here are the 5 categories in which hurricanes are divided:</a:t>
            </a:r>
          </a:p>
          <a:p>
            <a:r>
              <a:rPr lang="en-US" sz="1600" dirty="0">
                <a:latin typeface="+mj-lt"/>
              </a:rPr>
              <a:t> </a:t>
            </a:r>
          </a:p>
          <a:p>
            <a:r>
              <a:rPr lang="en-US" sz="1600" b="1" dirty="0">
                <a:latin typeface="+mj-lt"/>
              </a:rPr>
              <a:t>Category 1 </a:t>
            </a:r>
            <a:r>
              <a:rPr lang="en-US" sz="1600" dirty="0">
                <a:latin typeface="+mj-lt"/>
              </a:rPr>
              <a:t>- winds range from 118 to 153 km / h. Damages are limited to boats, trees, roofs, with possible flooding in coastal areas.</a:t>
            </a:r>
          </a:p>
          <a:p>
            <a:r>
              <a:rPr lang="en-US" sz="1600" dirty="0">
                <a:latin typeface="+mj-lt"/>
              </a:rPr>
              <a:t> </a:t>
            </a:r>
            <a:r>
              <a:rPr lang="en-US" sz="1600" b="1" dirty="0">
                <a:latin typeface="+mj-lt"/>
              </a:rPr>
              <a:t>Category 2 </a:t>
            </a:r>
            <a:r>
              <a:rPr lang="en-US" sz="1600" dirty="0">
                <a:latin typeface="+mj-lt"/>
              </a:rPr>
              <a:t>- winds range from 154 to 177 km / h, the damage worsens and it may be necessary to evacuate people living on the coast.</a:t>
            </a:r>
          </a:p>
          <a:p>
            <a:r>
              <a:rPr lang="en-US" sz="1600" b="1" dirty="0">
                <a:latin typeface="+mj-lt"/>
              </a:rPr>
              <a:t>Category 3 </a:t>
            </a:r>
            <a:r>
              <a:rPr lang="en-US" sz="1600" dirty="0">
                <a:latin typeface="+mj-lt"/>
              </a:rPr>
              <a:t>- winds range from 178 to 209 km / h, damage also affects homes. The coastal areas can be submerged by high water up to 4 meters the normal.</a:t>
            </a:r>
          </a:p>
          <a:p>
            <a:r>
              <a:rPr lang="en-US" sz="1600" dirty="0">
                <a:latin typeface="+mj-lt"/>
              </a:rPr>
              <a:t> </a:t>
            </a:r>
            <a:r>
              <a:rPr lang="en-US" sz="1600" b="1" dirty="0">
                <a:latin typeface="+mj-lt"/>
              </a:rPr>
              <a:t>Category 4 </a:t>
            </a:r>
            <a:r>
              <a:rPr lang="en-US" sz="1600" dirty="0">
                <a:latin typeface="+mj-lt"/>
              </a:rPr>
              <a:t>- winds range from 210 to 240 km / h and serious damage to houses occurs. Coastal flooding can exceed 6 meters beyond the usual level. in addition to the population living on the coast it may also be necessary to move the inhabitants within 10 km from the sea.</a:t>
            </a:r>
          </a:p>
          <a:p>
            <a:r>
              <a:rPr lang="en-US" sz="1600" dirty="0">
                <a:latin typeface="+mj-lt"/>
              </a:rPr>
              <a:t> </a:t>
            </a:r>
            <a:r>
              <a:rPr lang="en-US" sz="1600" b="1" dirty="0">
                <a:latin typeface="+mj-lt"/>
              </a:rPr>
              <a:t>Category 5 </a:t>
            </a:r>
            <a:r>
              <a:rPr lang="en-US" sz="1600" dirty="0">
                <a:latin typeface="+mj-lt"/>
              </a:rPr>
              <a:t>- is the most devastating, with winds exceeding 250 km / h. The buildings are demolished and the floods on the coast are very serious. The inhabitants within 16 km of the coast must leave their homes.</a:t>
            </a:r>
          </a:p>
        </p:txBody>
      </p:sp>
    </p:spTree>
    <p:extLst>
      <p:ext uri="{BB962C8B-B14F-4D97-AF65-F5344CB8AC3E}">
        <p14:creationId xmlns:p14="http://schemas.microsoft.com/office/powerpoint/2010/main" val="287901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ECCC045-986B-40B8-85C7-33919F2801D4}"/>
              </a:ext>
            </a:extLst>
          </p:cNvPr>
          <p:cNvSpPr/>
          <p:nvPr/>
        </p:nvSpPr>
        <p:spPr>
          <a:xfrm>
            <a:off x="1274410" y="332656"/>
            <a:ext cx="6070893" cy="769441"/>
          </a:xfrm>
          <a:prstGeom prst="rect">
            <a:avLst/>
          </a:prstGeom>
          <a:noFill/>
        </p:spPr>
        <p:txBody>
          <a:bodyPr wrap="none" lIns="91440" tIns="45720" rIns="91440" bIns="45720">
            <a:spAutoFit/>
          </a:bodyPr>
          <a:lstStyle/>
          <a:p>
            <a:pPr algn="ctr"/>
            <a:r>
              <a:rPr lang="it-IT"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HURRICAN KATRINA</a:t>
            </a:r>
          </a:p>
        </p:txBody>
      </p:sp>
      <p:sp>
        <p:nvSpPr>
          <p:cNvPr id="3" name="Rettangolo 2">
            <a:extLst>
              <a:ext uri="{FF2B5EF4-FFF2-40B4-BE49-F238E27FC236}">
                <a16:creationId xmlns:a16="http://schemas.microsoft.com/office/drawing/2014/main" id="{4F2556A9-604A-4781-B963-76F365459334}"/>
              </a:ext>
            </a:extLst>
          </p:cNvPr>
          <p:cNvSpPr/>
          <p:nvPr/>
        </p:nvSpPr>
        <p:spPr>
          <a:xfrm>
            <a:off x="539552" y="1102097"/>
            <a:ext cx="8208912" cy="2985433"/>
          </a:xfrm>
          <a:prstGeom prst="rect">
            <a:avLst/>
          </a:prstGeom>
        </p:spPr>
        <p:txBody>
          <a:bodyPr wrap="square">
            <a:spAutoFit/>
          </a:bodyPr>
          <a:lstStyle/>
          <a:p>
            <a:r>
              <a:rPr lang="en-US" sz="1700" dirty="0">
                <a:latin typeface="+mj-lt"/>
              </a:rPr>
              <a:t>Hurricane Katrina was one of the five most serious hurricanes in the history of the United States, the most serious in terms of economic damage and one of the most serious in terms of the number of deaths. It formed above the Bahamas on 23 August 2005 and traversed south Florida as a category 1 hurricane, causing some deaths and flooding, becoming one of the strongest hurricanes ever recorded at sea. All this to remember that nature has in our hands all our life, our whole existence. It does not explain why so much ferocity, perhaps if we tried to be less cruel towards him, not destroying the planet, there would be less catastrophes, perhaps even less diseases and certainly we would live better.</a:t>
            </a:r>
          </a:p>
          <a:p>
            <a:endParaRPr lang="en-US" dirty="0"/>
          </a:p>
        </p:txBody>
      </p:sp>
      <p:pic>
        <p:nvPicPr>
          <p:cNvPr id="4" name="Immagine 3">
            <a:extLst>
              <a:ext uri="{FF2B5EF4-FFF2-40B4-BE49-F238E27FC236}">
                <a16:creationId xmlns:a16="http://schemas.microsoft.com/office/drawing/2014/main" id="{92B688CE-4421-4968-AE6C-079CE056D8D4}"/>
              </a:ext>
            </a:extLst>
          </p:cNvPr>
          <p:cNvPicPr>
            <a:picLocks noChangeAspect="1"/>
          </p:cNvPicPr>
          <p:nvPr/>
        </p:nvPicPr>
        <p:blipFill>
          <a:blip r:embed="rId2"/>
          <a:stretch>
            <a:fillRect/>
          </a:stretch>
        </p:blipFill>
        <p:spPr>
          <a:xfrm>
            <a:off x="971600" y="3933056"/>
            <a:ext cx="7344816" cy="2520280"/>
          </a:xfrm>
          <a:prstGeom prst="rect">
            <a:avLst/>
          </a:prstGeom>
        </p:spPr>
      </p:pic>
    </p:spTree>
    <p:extLst>
      <p:ext uri="{BB962C8B-B14F-4D97-AF65-F5344CB8AC3E}">
        <p14:creationId xmlns:p14="http://schemas.microsoft.com/office/powerpoint/2010/main" val="49240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15E7AF7-FF79-4D39-872D-E78B6EC41AC8}"/>
              </a:ext>
            </a:extLst>
          </p:cNvPr>
          <p:cNvSpPr/>
          <p:nvPr/>
        </p:nvSpPr>
        <p:spPr>
          <a:xfrm>
            <a:off x="467544" y="548680"/>
            <a:ext cx="8209299" cy="707886"/>
          </a:xfrm>
          <a:prstGeom prst="rect">
            <a:avLst/>
          </a:prstGeom>
          <a:noFill/>
        </p:spPr>
        <p:txBody>
          <a:bodyPr wrap="none" lIns="91440" tIns="45720" rIns="91440" bIns="45720">
            <a:spAutoFit/>
          </a:bodyPr>
          <a:lstStyle/>
          <a:p>
            <a:pPr algn="ctr"/>
            <a:r>
              <a:rPr lang="it-IT"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WHAT IS A CONFLAGRATION?</a:t>
            </a:r>
          </a:p>
        </p:txBody>
      </p:sp>
      <p:sp>
        <p:nvSpPr>
          <p:cNvPr id="3" name="CasellaDiTesto 2">
            <a:extLst>
              <a:ext uri="{FF2B5EF4-FFF2-40B4-BE49-F238E27FC236}">
                <a16:creationId xmlns:a16="http://schemas.microsoft.com/office/drawing/2014/main" id="{587C0AB5-2474-493C-A0C2-7C83EF2ED74B}"/>
              </a:ext>
            </a:extLst>
          </p:cNvPr>
          <p:cNvSpPr txBox="1"/>
          <p:nvPr/>
        </p:nvSpPr>
        <p:spPr>
          <a:xfrm>
            <a:off x="679764" y="1628800"/>
            <a:ext cx="8460432" cy="1554272"/>
          </a:xfrm>
          <a:prstGeom prst="rect">
            <a:avLst/>
          </a:prstGeom>
          <a:noFill/>
        </p:spPr>
        <p:txBody>
          <a:bodyPr wrap="square" rtlCol="0">
            <a:spAutoFit/>
          </a:bodyPr>
          <a:lstStyle/>
          <a:p>
            <a:r>
              <a:rPr lang="it-IT" sz="1900" dirty="0">
                <a:latin typeface="+mj-lt"/>
              </a:rPr>
              <a:t>A </a:t>
            </a:r>
            <a:r>
              <a:rPr lang="it-IT" sz="1900" dirty="0" err="1">
                <a:latin typeface="+mj-lt"/>
              </a:rPr>
              <a:t>conflagration</a:t>
            </a:r>
            <a:r>
              <a:rPr lang="it-IT" sz="1900" dirty="0">
                <a:latin typeface="+mj-lt"/>
              </a:rPr>
              <a:t> </a:t>
            </a:r>
            <a:r>
              <a:rPr lang="it-IT" sz="1900" dirty="0" err="1">
                <a:latin typeface="+mj-lt"/>
              </a:rPr>
              <a:t>is</a:t>
            </a:r>
            <a:r>
              <a:rPr lang="it-IT" sz="1900" dirty="0">
                <a:latin typeface="+mj-lt"/>
              </a:rPr>
              <a:t> a large and </a:t>
            </a:r>
            <a:r>
              <a:rPr lang="it-IT" sz="1900" dirty="0" err="1">
                <a:latin typeface="+mj-lt"/>
              </a:rPr>
              <a:t>destructive</a:t>
            </a:r>
            <a:r>
              <a:rPr lang="it-IT" sz="1900" dirty="0">
                <a:latin typeface="+mj-lt"/>
              </a:rPr>
              <a:t> </a:t>
            </a:r>
            <a:r>
              <a:rPr lang="it-IT" sz="1900" dirty="0" err="1">
                <a:latin typeface="+mj-lt"/>
              </a:rPr>
              <a:t>fire</a:t>
            </a:r>
            <a:r>
              <a:rPr lang="it-IT" sz="1900" dirty="0">
                <a:latin typeface="+mj-lt"/>
              </a:rPr>
              <a:t> </a:t>
            </a:r>
            <a:r>
              <a:rPr lang="it-IT" sz="1900" dirty="0" err="1">
                <a:latin typeface="+mj-lt"/>
              </a:rPr>
              <a:t>that</a:t>
            </a:r>
            <a:r>
              <a:rPr lang="it-IT" sz="1900" dirty="0">
                <a:latin typeface="+mj-lt"/>
              </a:rPr>
              <a:t> </a:t>
            </a:r>
            <a:r>
              <a:rPr lang="it-IT" sz="1900" dirty="0" err="1">
                <a:latin typeface="+mj-lt"/>
              </a:rPr>
              <a:t>threatens</a:t>
            </a:r>
            <a:r>
              <a:rPr lang="it-IT" sz="1900" dirty="0">
                <a:latin typeface="+mj-lt"/>
              </a:rPr>
              <a:t> human life, </a:t>
            </a:r>
            <a:r>
              <a:rPr lang="it-IT" sz="1900" dirty="0" err="1">
                <a:latin typeface="+mj-lt"/>
              </a:rPr>
              <a:t>animal</a:t>
            </a:r>
            <a:r>
              <a:rPr lang="it-IT" sz="1900" dirty="0">
                <a:latin typeface="+mj-lt"/>
              </a:rPr>
              <a:t> life, </a:t>
            </a:r>
            <a:r>
              <a:rPr lang="it-IT" sz="1900" dirty="0" err="1">
                <a:latin typeface="+mj-lt"/>
              </a:rPr>
              <a:t>health</a:t>
            </a:r>
            <a:r>
              <a:rPr lang="it-IT" sz="1900" dirty="0">
                <a:latin typeface="+mj-lt"/>
              </a:rPr>
              <a:t>, and/ or </a:t>
            </a:r>
            <a:r>
              <a:rPr lang="it-IT" sz="1900" dirty="0" err="1">
                <a:latin typeface="+mj-lt"/>
              </a:rPr>
              <a:t>property</a:t>
            </a:r>
            <a:r>
              <a:rPr lang="it-IT" sz="1900" dirty="0">
                <a:latin typeface="+mj-lt"/>
              </a:rPr>
              <a:t>.</a:t>
            </a:r>
          </a:p>
          <a:p>
            <a:r>
              <a:rPr lang="it-IT" sz="1900" dirty="0" err="1">
                <a:latin typeface="+mj-lt"/>
              </a:rPr>
              <a:t>It</a:t>
            </a:r>
            <a:r>
              <a:rPr lang="it-IT" sz="1900" dirty="0">
                <a:latin typeface="+mj-lt"/>
              </a:rPr>
              <a:t> </a:t>
            </a:r>
            <a:r>
              <a:rPr lang="it-IT" sz="1900" dirty="0" err="1">
                <a:latin typeface="+mj-lt"/>
              </a:rPr>
              <a:t>mayy</a:t>
            </a:r>
            <a:r>
              <a:rPr lang="it-IT" sz="1900" dirty="0">
                <a:latin typeface="+mj-lt"/>
              </a:rPr>
              <a:t> </a:t>
            </a:r>
            <a:r>
              <a:rPr lang="it-IT" sz="1900" dirty="0" err="1">
                <a:latin typeface="+mj-lt"/>
              </a:rPr>
              <a:t>also</a:t>
            </a:r>
            <a:r>
              <a:rPr lang="it-IT" sz="1900" dirty="0">
                <a:latin typeface="+mj-lt"/>
              </a:rPr>
              <a:t> be </a:t>
            </a:r>
            <a:r>
              <a:rPr lang="it-IT" sz="1900" dirty="0" err="1">
                <a:latin typeface="+mj-lt"/>
              </a:rPr>
              <a:t>described</a:t>
            </a:r>
            <a:r>
              <a:rPr lang="it-IT" sz="1900" dirty="0">
                <a:latin typeface="+mj-lt"/>
              </a:rPr>
              <a:t> </a:t>
            </a:r>
            <a:r>
              <a:rPr lang="it-IT" sz="1900" dirty="0" err="1">
                <a:latin typeface="+mj-lt"/>
              </a:rPr>
              <a:t>as</a:t>
            </a:r>
            <a:r>
              <a:rPr lang="it-IT" sz="1900" dirty="0">
                <a:latin typeface="+mj-lt"/>
              </a:rPr>
              <a:t> a </a:t>
            </a:r>
            <a:r>
              <a:rPr lang="it-IT" sz="1900" dirty="0" err="1">
                <a:latin typeface="+mj-lt"/>
              </a:rPr>
              <a:t>blaze</a:t>
            </a:r>
            <a:r>
              <a:rPr lang="it-IT" sz="1900" dirty="0">
                <a:latin typeface="+mj-lt"/>
              </a:rPr>
              <a:t> or </a:t>
            </a:r>
            <a:r>
              <a:rPr lang="it-IT" sz="1900" dirty="0" err="1">
                <a:latin typeface="+mj-lt"/>
              </a:rPr>
              <a:t>simply</a:t>
            </a:r>
            <a:r>
              <a:rPr lang="it-IT" sz="1900" dirty="0">
                <a:latin typeface="+mj-lt"/>
              </a:rPr>
              <a:t> a </a:t>
            </a:r>
            <a:r>
              <a:rPr lang="it-IT" sz="1900" dirty="0" err="1">
                <a:latin typeface="+mj-lt"/>
              </a:rPr>
              <a:t>fire</a:t>
            </a:r>
            <a:r>
              <a:rPr lang="it-IT" sz="1900" dirty="0">
                <a:latin typeface="+mj-lt"/>
              </a:rPr>
              <a:t>. </a:t>
            </a:r>
          </a:p>
          <a:p>
            <a:r>
              <a:rPr lang="it-IT" sz="1900" dirty="0">
                <a:latin typeface="+mj-lt"/>
              </a:rPr>
              <a:t>A </a:t>
            </a:r>
            <a:r>
              <a:rPr lang="it-IT" sz="1900" dirty="0" err="1">
                <a:latin typeface="+mj-lt"/>
              </a:rPr>
              <a:t>conflagration</a:t>
            </a:r>
            <a:r>
              <a:rPr lang="it-IT" sz="1900" dirty="0">
                <a:latin typeface="+mj-lt"/>
              </a:rPr>
              <a:t> can </a:t>
            </a:r>
            <a:r>
              <a:rPr lang="it-IT" sz="1900" dirty="0" err="1">
                <a:latin typeface="+mj-lt"/>
              </a:rPr>
              <a:t>begin</a:t>
            </a:r>
            <a:r>
              <a:rPr lang="it-IT" sz="1900" dirty="0">
                <a:latin typeface="+mj-lt"/>
              </a:rPr>
              <a:t> </a:t>
            </a:r>
            <a:r>
              <a:rPr lang="it-IT" sz="1900" dirty="0" err="1">
                <a:latin typeface="+mj-lt"/>
              </a:rPr>
              <a:t>acidentaly</a:t>
            </a:r>
            <a:r>
              <a:rPr lang="it-IT" sz="1900" dirty="0">
                <a:latin typeface="+mj-lt"/>
              </a:rPr>
              <a:t>, be </a:t>
            </a:r>
            <a:r>
              <a:rPr lang="it-IT" sz="1900" dirty="0" err="1">
                <a:latin typeface="+mj-lt"/>
              </a:rPr>
              <a:t>naturally</a:t>
            </a:r>
            <a:r>
              <a:rPr lang="it-IT" sz="1900" dirty="0">
                <a:latin typeface="+mj-lt"/>
              </a:rPr>
              <a:t> </a:t>
            </a:r>
            <a:r>
              <a:rPr lang="it-IT" sz="1900" dirty="0" err="1">
                <a:latin typeface="+mj-lt"/>
              </a:rPr>
              <a:t>caused</a:t>
            </a:r>
            <a:r>
              <a:rPr lang="it-IT" sz="1900" dirty="0">
                <a:latin typeface="+mj-lt"/>
              </a:rPr>
              <a:t> or </a:t>
            </a:r>
            <a:r>
              <a:rPr lang="it-IT" sz="1900" dirty="0" err="1">
                <a:latin typeface="+mj-lt"/>
              </a:rPr>
              <a:t>intentionally</a:t>
            </a:r>
            <a:r>
              <a:rPr lang="it-IT" sz="1900" dirty="0">
                <a:latin typeface="+mj-lt"/>
              </a:rPr>
              <a:t> </a:t>
            </a:r>
            <a:r>
              <a:rPr lang="it-IT" sz="1900" dirty="0" err="1">
                <a:latin typeface="+mj-lt"/>
              </a:rPr>
              <a:t>created</a:t>
            </a:r>
            <a:r>
              <a:rPr lang="it-IT" sz="1900" dirty="0">
                <a:latin typeface="+mj-lt"/>
              </a:rPr>
              <a:t> (</a:t>
            </a:r>
            <a:r>
              <a:rPr lang="it-IT" sz="1900" dirty="0" err="1">
                <a:latin typeface="+mj-lt"/>
              </a:rPr>
              <a:t>arson</a:t>
            </a:r>
            <a:r>
              <a:rPr lang="it-IT" sz="1900" dirty="0">
                <a:latin typeface="+mj-lt"/>
              </a:rPr>
              <a:t>)</a:t>
            </a:r>
          </a:p>
        </p:txBody>
      </p:sp>
      <p:pic>
        <p:nvPicPr>
          <p:cNvPr id="4" name="Immagine 3">
            <a:extLst>
              <a:ext uri="{FF2B5EF4-FFF2-40B4-BE49-F238E27FC236}">
                <a16:creationId xmlns:a16="http://schemas.microsoft.com/office/drawing/2014/main" id="{AFF2389C-EF88-462D-B236-820D8FEFBB70}"/>
              </a:ext>
            </a:extLst>
          </p:cNvPr>
          <p:cNvPicPr>
            <a:picLocks noChangeAspect="1"/>
          </p:cNvPicPr>
          <p:nvPr/>
        </p:nvPicPr>
        <p:blipFill>
          <a:blip r:embed="rId2"/>
          <a:stretch>
            <a:fillRect/>
          </a:stretch>
        </p:blipFill>
        <p:spPr>
          <a:xfrm>
            <a:off x="2483768" y="3543935"/>
            <a:ext cx="3563888" cy="2672916"/>
          </a:xfrm>
          <a:prstGeom prst="rect">
            <a:avLst/>
          </a:prstGeom>
        </p:spPr>
      </p:pic>
    </p:spTree>
    <p:extLst>
      <p:ext uri="{BB962C8B-B14F-4D97-AF65-F5344CB8AC3E}">
        <p14:creationId xmlns:p14="http://schemas.microsoft.com/office/powerpoint/2010/main" val="263439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203D6F-2A62-4A3A-90AA-D4CEDB6B835A}"/>
              </a:ext>
            </a:extLst>
          </p:cNvPr>
          <p:cNvSpPr/>
          <p:nvPr/>
        </p:nvSpPr>
        <p:spPr>
          <a:xfrm>
            <a:off x="3347864" y="404664"/>
            <a:ext cx="1805301" cy="707886"/>
          </a:xfrm>
          <a:prstGeom prst="rect">
            <a:avLst/>
          </a:prstGeom>
          <a:noFill/>
        </p:spPr>
        <p:txBody>
          <a:bodyPr wrap="none" lIns="91440" tIns="45720" rIns="91440" bIns="45720">
            <a:spAutoFit/>
          </a:bodyPr>
          <a:lstStyle/>
          <a:p>
            <a:pPr algn="ctr"/>
            <a:r>
              <a:rPr lang="it-IT"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TYPES</a:t>
            </a:r>
          </a:p>
        </p:txBody>
      </p:sp>
      <p:sp>
        <p:nvSpPr>
          <p:cNvPr id="4" name="Rettangolo 3">
            <a:extLst>
              <a:ext uri="{FF2B5EF4-FFF2-40B4-BE49-F238E27FC236}">
                <a16:creationId xmlns:a16="http://schemas.microsoft.com/office/drawing/2014/main" id="{30A6C4D7-23E1-4739-85F2-2F0BFFA33A87}"/>
              </a:ext>
            </a:extLst>
          </p:cNvPr>
          <p:cNvSpPr/>
          <p:nvPr/>
        </p:nvSpPr>
        <p:spPr>
          <a:xfrm>
            <a:off x="755576" y="1268760"/>
            <a:ext cx="7632848" cy="4247317"/>
          </a:xfrm>
          <a:prstGeom prst="rect">
            <a:avLst/>
          </a:prstGeom>
        </p:spPr>
        <p:txBody>
          <a:bodyPr wrap="square">
            <a:spAutoFit/>
          </a:bodyPr>
          <a:lstStyle/>
          <a:p>
            <a:r>
              <a:rPr lang="en-US" dirty="0">
                <a:latin typeface="+mj-lt"/>
              </a:rPr>
              <a:t>Industrial conflagrations include fires at oil refineries, such as the 2009 </a:t>
            </a:r>
            <a:r>
              <a:rPr lang="en-US" dirty="0" err="1">
                <a:latin typeface="+mj-lt"/>
              </a:rPr>
              <a:t>Cataño</a:t>
            </a:r>
            <a:r>
              <a:rPr lang="en-US" dirty="0">
                <a:latin typeface="+mj-lt"/>
              </a:rPr>
              <a:t> oil refinery fire.</a:t>
            </a:r>
          </a:p>
          <a:p>
            <a:r>
              <a:rPr lang="en-US" dirty="0">
                <a:latin typeface="+mj-lt"/>
              </a:rPr>
              <a:t>One or several fire(s) in forests or other wilderness areas, i.e. wildfire(s), may grow up into or unite to a conflagration.</a:t>
            </a:r>
          </a:p>
          <a:p>
            <a:r>
              <a:rPr lang="en-US" dirty="0">
                <a:latin typeface="+mj-lt"/>
              </a:rPr>
              <a:t>An urban conflagration is defined as a "large, destructive fire that spreads beyond natural or artificial barriers; it can be expected to result in large monetary loss and may or may not include fatalities...An urban conflagration moves beyond a block and destroys whole sections of a city.“</a:t>
            </a:r>
          </a:p>
          <a:p>
            <a:r>
              <a:rPr lang="en-US" dirty="0">
                <a:latin typeface="+mj-lt"/>
              </a:rPr>
              <a:t>In some ships, a large uncontained fire may quickly lead to a ship conflagration. </a:t>
            </a:r>
          </a:p>
          <a:p>
            <a:r>
              <a:rPr lang="en-US" dirty="0">
                <a:latin typeface="+mj-lt"/>
              </a:rPr>
              <a:t>The conflagration of a building is known as a structure fire.</a:t>
            </a:r>
          </a:p>
          <a:p>
            <a:r>
              <a:rPr lang="en-US" dirty="0">
                <a:latin typeface="+mj-lt"/>
              </a:rPr>
              <a:t>An asteroid more than 4.3 miles (6.9 km) in diameter colliding with the Earth, spewing out enough ejecta to cause a global conflagration.</a:t>
            </a:r>
            <a:endParaRPr lang="it-IT" dirty="0">
              <a:latin typeface="+mj-lt"/>
            </a:endParaRPr>
          </a:p>
        </p:txBody>
      </p:sp>
    </p:spTree>
    <p:extLst>
      <p:ext uri="{BB962C8B-B14F-4D97-AF65-F5344CB8AC3E}">
        <p14:creationId xmlns:p14="http://schemas.microsoft.com/office/powerpoint/2010/main" val="157555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3B18930-2982-492D-9F9F-9B900C431C96}"/>
              </a:ext>
            </a:extLst>
          </p:cNvPr>
          <p:cNvSpPr/>
          <p:nvPr/>
        </p:nvSpPr>
        <p:spPr>
          <a:xfrm>
            <a:off x="3059832" y="692696"/>
            <a:ext cx="2201244" cy="707886"/>
          </a:xfrm>
          <a:prstGeom prst="rect">
            <a:avLst/>
          </a:prstGeom>
          <a:noFill/>
        </p:spPr>
        <p:txBody>
          <a:bodyPr wrap="none" lIns="91440" tIns="45720" rIns="91440" bIns="45720">
            <a:spAutoFit/>
          </a:bodyPr>
          <a:lstStyle/>
          <a:p>
            <a:pPr algn="ctr"/>
            <a:r>
              <a:rPr lang="it-IT"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CAUSES</a:t>
            </a:r>
          </a:p>
        </p:txBody>
      </p:sp>
      <p:sp>
        <p:nvSpPr>
          <p:cNvPr id="3" name="CasellaDiTesto 2">
            <a:extLst>
              <a:ext uri="{FF2B5EF4-FFF2-40B4-BE49-F238E27FC236}">
                <a16:creationId xmlns:a16="http://schemas.microsoft.com/office/drawing/2014/main" id="{F018D10E-FC16-49D1-AF96-ABE1EDAAC87D}"/>
              </a:ext>
            </a:extLst>
          </p:cNvPr>
          <p:cNvSpPr txBox="1"/>
          <p:nvPr/>
        </p:nvSpPr>
        <p:spPr>
          <a:xfrm>
            <a:off x="899592" y="1700808"/>
            <a:ext cx="7344816" cy="1261884"/>
          </a:xfrm>
          <a:prstGeom prst="rect">
            <a:avLst/>
          </a:prstGeom>
          <a:noFill/>
        </p:spPr>
        <p:txBody>
          <a:bodyPr wrap="square" rtlCol="0">
            <a:spAutoFit/>
          </a:bodyPr>
          <a:lstStyle/>
          <a:p>
            <a:r>
              <a:rPr lang="it-IT" sz="1900" dirty="0">
                <a:latin typeface="+mj-lt"/>
              </a:rPr>
              <a:t>A </a:t>
            </a:r>
            <a:r>
              <a:rPr lang="it-IT" sz="1900" dirty="0" err="1">
                <a:latin typeface="+mj-lt"/>
              </a:rPr>
              <a:t>conflagration</a:t>
            </a:r>
            <a:r>
              <a:rPr lang="it-IT" sz="1900" dirty="0">
                <a:latin typeface="+mj-lt"/>
              </a:rPr>
              <a:t> can be </a:t>
            </a:r>
            <a:r>
              <a:rPr lang="it-IT" sz="1900" dirty="0" err="1">
                <a:latin typeface="+mj-lt"/>
              </a:rPr>
              <a:t>caused</a:t>
            </a:r>
            <a:r>
              <a:rPr lang="it-IT" sz="1900" dirty="0">
                <a:latin typeface="+mj-lt"/>
              </a:rPr>
              <a:t> by </a:t>
            </a:r>
            <a:r>
              <a:rPr lang="it-IT" sz="1900" dirty="0" err="1">
                <a:latin typeface="+mj-lt"/>
              </a:rPr>
              <a:t>differents</a:t>
            </a:r>
            <a:r>
              <a:rPr lang="it-IT" sz="1900" dirty="0">
                <a:latin typeface="+mj-lt"/>
              </a:rPr>
              <a:t> </a:t>
            </a:r>
            <a:r>
              <a:rPr lang="it-IT" sz="1900" dirty="0" err="1">
                <a:latin typeface="+mj-lt"/>
              </a:rPr>
              <a:t>natural</a:t>
            </a:r>
            <a:r>
              <a:rPr lang="it-IT" sz="1900" dirty="0">
                <a:latin typeface="+mj-lt"/>
              </a:rPr>
              <a:t> </a:t>
            </a:r>
            <a:r>
              <a:rPr lang="it-IT" sz="1900" dirty="0" err="1">
                <a:latin typeface="+mj-lt"/>
              </a:rPr>
              <a:t>causes</a:t>
            </a:r>
            <a:r>
              <a:rPr lang="it-IT" sz="1900" dirty="0">
                <a:latin typeface="+mj-lt"/>
              </a:rPr>
              <a:t> (</a:t>
            </a:r>
            <a:r>
              <a:rPr lang="it-IT" sz="1900" dirty="0" err="1">
                <a:latin typeface="+mj-lt"/>
              </a:rPr>
              <a:t>gasses</a:t>
            </a:r>
            <a:r>
              <a:rPr lang="it-IT" sz="1900" dirty="0">
                <a:latin typeface="+mj-lt"/>
              </a:rPr>
              <a:t> come from </a:t>
            </a:r>
            <a:r>
              <a:rPr lang="it-IT" sz="1900" dirty="0" err="1">
                <a:latin typeface="+mj-lt"/>
              </a:rPr>
              <a:t>oraic</a:t>
            </a:r>
            <a:r>
              <a:rPr lang="it-IT" sz="1900" dirty="0">
                <a:latin typeface="+mj-lt"/>
              </a:rPr>
              <a:t> </a:t>
            </a:r>
            <a:r>
              <a:rPr lang="it-IT" sz="1900" dirty="0" err="1">
                <a:latin typeface="+mj-lt"/>
              </a:rPr>
              <a:t>materials</a:t>
            </a:r>
            <a:r>
              <a:rPr lang="it-IT" sz="1900" dirty="0">
                <a:latin typeface="+mj-lt"/>
              </a:rPr>
              <a:t>, </a:t>
            </a:r>
            <a:r>
              <a:rPr lang="it-IT" sz="1900" dirty="0" err="1">
                <a:latin typeface="+mj-lt"/>
              </a:rPr>
              <a:t>decomposition</a:t>
            </a:r>
            <a:r>
              <a:rPr lang="it-IT" sz="1900" dirty="0">
                <a:latin typeface="+mj-lt"/>
              </a:rPr>
              <a:t> </a:t>
            </a:r>
            <a:r>
              <a:rPr lang="it-IT" sz="1900" dirty="0" err="1">
                <a:latin typeface="+mj-lt"/>
              </a:rPr>
              <a:t>subordinateby</a:t>
            </a:r>
            <a:r>
              <a:rPr lang="it-IT" sz="1900" dirty="0">
                <a:latin typeface="+mj-lt"/>
              </a:rPr>
              <a:t> high temperature, </a:t>
            </a:r>
            <a:r>
              <a:rPr lang="it-IT" sz="1900" dirty="0" err="1">
                <a:latin typeface="+mj-lt"/>
              </a:rPr>
              <a:t>lightnings</a:t>
            </a:r>
            <a:r>
              <a:rPr lang="it-IT" sz="1900" dirty="0">
                <a:latin typeface="+mj-lt"/>
              </a:rPr>
              <a:t> etc.) or human random </a:t>
            </a:r>
            <a:r>
              <a:rPr lang="it-IT" sz="1900" dirty="0" err="1">
                <a:latin typeface="+mj-lt"/>
              </a:rPr>
              <a:t>causes</a:t>
            </a:r>
            <a:r>
              <a:rPr lang="it-IT" sz="1900" dirty="0">
                <a:latin typeface="+mj-lt"/>
              </a:rPr>
              <a:t>, </a:t>
            </a:r>
            <a:r>
              <a:rPr lang="it-IT" sz="1900" dirty="0" err="1">
                <a:latin typeface="+mj-lt"/>
              </a:rPr>
              <a:t>lawful</a:t>
            </a:r>
            <a:r>
              <a:rPr lang="it-IT" sz="1900" dirty="0">
                <a:latin typeface="+mj-lt"/>
              </a:rPr>
              <a:t> or </a:t>
            </a:r>
            <a:r>
              <a:rPr lang="it-IT" sz="1900" dirty="0" err="1">
                <a:latin typeface="+mj-lt"/>
              </a:rPr>
              <a:t>unlawful</a:t>
            </a:r>
            <a:endParaRPr lang="it-IT" sz="1900" dirty="0">
              <a:latin typeface="+mj-lt"/>
            </a:endParaRPr>
          </a:p>
        </p:txBody>
      </p:sp>
      <p:pic>
        <p:nvPicPr>
          <p:cNvPr id="4" name="Immagine 3">
            <a:extLst>
              <a:ext uri="{FF2B5EF4-FFF2-40B4-BE49-F238E27FC236}">
                <a16:creationId xmlns:a16="http://schemas.microsoft.com/office/drawing/2014/main" id="{5B0922E6-8F46-4B63-9B4E-50FA62AFFF8B}"/>
              </a:ext>
            </a:extLst>
          </p:cNvPr>
          <p:cNvPicPr>
            <a:picLocks noChangeAspect="1"/>
          </p:cNvPicPr>
          <p:nvPr/>
        </p:nvPicPr>
        <p:blipFill>
          <a:blip r:embed="rId2"/>
          <a:stretch>
            <a:fillRect/>
          </a:stretch>
        </p:blipFill>
        <p:spPr>
          <a:xfrm>
            <a:off x="3003320" y="3429000"/>
            <a:ext cx="3189098" cy="2666370"/>
          </a:xfrm>
          <a:prstGeom prst="rect">
            <a:avLst/>
          </a:prstGeom>
        </p:spPr>
      </p:pic>
    </p:spTree>
    <p:extLst>
      <p:ext uri="{BB962C8B-B14F-4D97-AF65-F5344CB8AC3E}">
        <p14:creationId xmlns:p14="http://schemas.microsoft.com/office/powerpoint/2010/main" val="87411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CB50432-83FA-4A62-A236-D1775BCFBDD8}"/>
              </a:ext>
            </a:extLst>
          </p:cNvPr>
          <p:cNvSpPr/>
          <p:nvPr/>
        </p:nvSpPr>
        <p:spPr>
          <a:xfrm>
            <a:off x="518302" y="332656"/>
            <a:ext cx="7902583" cy="707886"/>
          </a:xfrm>
          <a:prstGeom prst="rect">
            <a:avLst/>
          </a:prstGeom>
        </p:spPr>
        <p:txBody>
          <a:bodyPr wrap="square">
            <a:spAutoFit/>
          </a:bodyPr>
          <a:lstStyle/>
          <a:p>
            <a:pPr algn="ctr"/>
            <a:r>
              <a:rPr lang="it-IT"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CONFLAGARATION PHASES</a:t>
            </a:r>
          </a:p>
        </p:txBody>
      </p:sp>
      <p:sp>
        <p:nvSpPr>
          <p:cNvPr id="5" name="CasellaDiTesto 4">
            <a:extLst>
              <a:ext uri="{FF2B5EF4-FFF2-40B4-BE49-F238E27FC236}">
                <a16:creationId xmlns:a16="http://schemas.microsoft.com/office/drawing/2014/main" id="{4CFE9285-1FE7-4782-84DD-CF6BB680AD11}"/>
              </a:ext>
            </a:extLst>
          </p:cNvPr>
          <p:cNvSpPr txBox="1"/>
          <p:nvPr/>
        </p:nvSpPr>
        <p:spPr>
          <a:xfrm>
            <a:off x="532863" y="1196752"/>
            <a:ext cx="8097357" cy="5355312"/>
          </a:xfrm>
          <a:prstGeom prst="rect">
            <a:avLst/>
          </a:prstGeom>
          <a:noFill/>
        </p:spPr>
        <p:txBody>
          <a:bodyPr wrap="square" rtlCol="0">
            <a:spAutoFit/>
          </a:bodyPr>
          <a:lstStyle/>
          <a:p>
            <a:r>
              <a:rPr lang="it-IT" dirty="0" err="1">
                <a:latin typeface="+mj-lt"/>
              </a:rPr>
              <a:t>Ignition</a:t>
            </a:r>
            <a:r>
              <a:rPr lang="it-IT" dirty="0">
                <a:latin typeface="+mj-lt"/>
              </a:rPr>
              <a:t>: </a:t>
            </a:r>
            <a:r>
              <a:rPr lang="it-IT" dirty="0" err="1">
                <a:latin typeface="+mj-lt"/>
              </a:rPr>
              <a:t>principal</a:t>
            </a:r>
            <a:r>
              <a:rPr lang="it-IT" dirty="0">
                <a:latin typeface="+mj-lt"/>
              </a:rPr>
              <a:t> </a:t>
            </a:r>
            <a:r>
              <a:rPr lang="it-IT" dirty="0" err="1">
                <a:latin typeface="+mj-lt"/>
              </a:rPr>
              <a:t>conflagaration’s</a:t>
            </a:r>
            <a:r>
              <a:rPr lang="it-IT" dirty="0">
                <a:latin typeface="+mj-lt"/>
              </a:rPr>
              <a:t> </a:t>
            </a:r>
            <a:r>
              <a:rPr lang="it-IT" dirty="0" err="1">
                <a:latin typeface="+mj-lt"/>
              </a:rPr>
              <a:t>phase</a:t>
            </a:r>
            <a:r>
              <a:rPr lang="it-IT" dirty="0">
                <a:latin typeface="+mj-lt"/>
              </a:rPr>
              <a:t>, </a:t>
            </a:r>
            <a:r>
              <a:rPr lang="it-IT" dirty="0" err="1">
                <a:latin typeface="+mj-lt"/>
              </a:rPr>
              <a:t>where</a:t>
            </a:r>
            <a:r>
              <a:rPr lang="it-IT" dirty="0">
                <a:latin typeface="+mj-lt"/>
              </a:rPr>
              <a:t> </a:t>
            </a:r>
            <a:r>
              <a:rPr lang="it-IT" dirty="0" err="1">
                <a:latin typeface="+mj-lt"/>
              </a:rPr>
              <a:t>combustible</a:t>
            </a:r>
            <a:r>
              <a:rPr lang="it-IT" dirty="0">
                <a:latin typeface="+mj-lt"/>
              </a:rPr>
              <a:t> </a:t>
            </a:r>
            <a:r>
              <a:rPr lang="it-IT" dirty="0" err="1">
                <a:latin typeface="+mj-lt"/>
              </a:rPr>
              <a:t>substances</a:t>
            </a:r>
            <a:r>
              <a:rPr lang="it-IT" dirty="0">
                <a:latin typeface="+mj-lt"/>
              </a:rPr>
              <a:t> </a:t>
            </a:r>
            <a:r>
              <a:rPr lang="it-IT" dirty="0" err="1">
                <a:latin typeface="+mj-lt"/>
              </a:rPr>
              <a:t>vapors</a:t>
            </a:r>
            <a:r>
              <a:rPr lang="it-IT" dirty="0">
                <a:latin typeface="+mj-lt"/>
              </a:rPr>
              <a:t>, are </a:t>
            </a:r>
            <a:r>
              <a:rPr lang="it-IT" dirty="0" err="1">
                <a:latin typeface="+mj-lt"/>
              </a:rPr>
              <a:t>them</a:t>
            </a:r>
            <a:r>
              <a:rPr lang="it-IT" dirty="0">
                <a:latin typeface="+mj-lt"/>
              </a:rPr>
              <a:t> </a:t>
            </a:r>
            <a:r>
              <a:rPr lang="it-IT" dirty="0" err="1">
                <a:latin typeface="+mj-lt"/>
              </a:rPr>
              <a:t>solid</a:t>
            </a:r>
            <a:r>
              <a:rPr lang="it-IT" dirty="0">
                <a:latin typeface="+mj-lt"/>
              </a:rPr>
              <a:t> or </a:t>
            </a:r>
            <a:r>
              <a:rPr lang="it-IT" dirty="0" err="1">
                <a:latin typeface="+mj-lt"/>
              </a:rPr>
              <a:t>liquid</a:t>
            </a:r>
            <a:r>
              <a:rPr lang="it-IT" dirty="0">
                <a:latin typeface="+mj-lt"/>
              </a:rPr>
              <a:t>, </a:t>
            </a:r>
            <a:r>
              <a:rPr lang="it-IT" dirty="0" err="1">
                <a:latin typeface="+mj-lt"/>
              </a:rPr>
              <a:t>begin</a:t>
            </a:r>
            <a:r>
              <a:rPr lang="it-IT" dirty="0">
                <a:latin typeface="+mj-lt"/>
              </a:rPr>
              <a:t> the </a:t>
            </a:r>
            <a:r>
              <a:rPr lang="it-IT" dirty="0" err="1">
                <a:latin typeface="+mj-lt"/>
              </a:rPr>
              <a:t>process</a:t>
            </a:r>
            <a:r>
              <a:rPr lang="it-IT" dirty="0">
                <a:latin typeface="+mj-lt"/>
              </a:rPr>
              <a:t> of </a:t>
            </a:r>
            <a:r>
              <a:rPr lang="it-IT" dirty="0" err="1">
                <a:latin typeface="+mj-lt"/>
              </a:rPr>
              <a:t>combustion</a:t>
            </a:r>
            <a:r>
              <a:rPr lang="it-IT" dirty="0">
                <a:latin typeface="+mj-lt"/>
              </a:rPr>
              <a:t> and the </a:t>
            </a:r>
            <a:r>
              <a:rPr lang="it-IT" dirty="0" err="1">
                <a:latin typeface="+mj-lt"/>
              </a:rPr>
              <a:t>combustion</a:t>
            </a:r>
            <a:r>
              <a:rPr lang="it-IT" dirty="0">
                <a:latin typeface="+mj-lt"/>
              </a:rPr>
              <a:t> </a:t>
            </a:r>
            <a:r>
              <a:rPr lang="it-IT" dirty="0" err="1">
                <a:latin typeface="+mj-lt"/>
              </a:rPr>
              <a:t>is</a:t>
            </a:r>
            <a:r>
              <a:rPr lang="it-IT" dirty="0">
                <a:latin typeface="+mj-lt"/>
              </a:rPr>
              <a:t> </a:t>
            </a:r>
            <a:r>
              <a:rPr lang="it-IT" dirty="0" err="1">
                <a:latin typeface="+mj-lt"/>
              </a:rPr>
              <a:t>easily</a:t>
            </a:r>
            <a:r>
              <a:rPr lang="it-IT" dirty="0">
                <a:latin typeface="+mj-lt"/>
              </a:rPr>
              <a:t> </a:t>
            </a:r>
            <a:r>
              <a:rPr lang="it-IT" dirty="0" err="1">
                <a:latin typeface="+mj-lt"/>
              </a:rPr>
              <a:t>controllable.f</a:t>
            </a:r>
            <a:r>
              <a:rPr lang="it-IT" dirty="0">
                <a:latin typeface="+mj-lt"/>
              </a:rPr>
              <a:t> </a:t>
            </a:r>
            <a:r>
              <a:rPr lang="it-IT" dirty="0" err="1">
                <a:latin typeface="+mj-lt"/>
              </a:rPr>
              <a:t>fuel</a:t>
            </a:r>
            <a:r>
              <a:rPr lang="it-IT" dirty="0">
                <a:latin typeface="+mj-lt"/>
              </a:rPr>
              <a:t> </a:t>
            </a:r>
            <a:r>
              <a:rPr lang="it-IT" dirty="0" err="1">
                <a:latin typeface="+mj-lt"/>
              </a:rPr>
              <a:t>involved</a:t>
            </a:r>
            <a:r>
              <a:rPr lang="it-IT" dirty="0">
                <a:latin typeface="+mj-lt"/>
              </a:rPr>
              <a:t>; </a:t>
            </a:r>
          </a:p>
          <a:p>
            <a:endParaRPr lang="it-IT" dirty="0">
              <a:latin typeface="+mj-lt"/>
            </a:endParaRPr>
          </a:p>
          <a:p>
            <a:r>
              <a:rPr lang="it-IT" dirty="0" err="1">
                <a:latin typeface="+mj-lt"/>
              </a:rPr>
              <a:t>Propagation</a:t>
            </a:r>
            <a:r>
              <a:rPr lang="it-IT" dirty="0">
                <a:latin typeface="+mj-lt"/>
              </a:rPr>
              <a:t>: </a:t>
            </a:r>
            <a:r>
              <a:rPr lang="it-IT" dirty="0" err="1">
                <a:latin typeface="+mj-lt"/>
              </a:rPr>
              <a:t>characterized</a:t>
            </a:r>
            <a:r>
              <a:rPr lang="it-IT" dirty="0">
                <a:latin typeface="+mj-lt"/>
              </a:rPr>
              <a:t> by low </a:t>
            </a:r>
            <a:r>
              <a:rPr lang="it-IT" dirty="0" err="1">
                <a:latin typeface="+mj-lt"/>
              </a:rPr>
              <a:t>temperatures</a:t>
            </a:r>
            <a:r>
              <a:rPr lang="it-IT" dirty="0">
                <a:latin typeface="+mj-lt"/>
              </a:rPr>
              <a:t> and </a:t>
            </a:r>
            <a:r>
              <a:rPr lang="it-IT" dirty="0" err="1">
                <a:latin typeface="+mj-lt"/>
              </a:rPr>
              <a:t>scarce</a:t>
            </a:r>
            <a:r>
              <a:rPr lang="it-IT" dirty="0">
                <a:latin typeface="+mj-lt"/>
              </a:rPr>
              <a:t> </a:t>
            </a:r>
            <a:r>
              <a:rPr lang="it-IT" dirty="0" err="1">
                <a:latin typeface="+mj-lt"/>
              </a:rPr>
              <a:t>quantity</a:t>
            </a:r>
            <a:r>
              <a:rPr lang="it-IT" dirty="0">
                <a:latin typeface="+mj-lt"/>
              </a:rPr>
              <a:t> of </a:t>
            </a:r>
            <a:r>
              <a:rPr lang="it-IT" dirty="0" err="1">
                <a:latin typeface="+mj-lt"/>
              </a:rPr>
              <a:t>fuel</a:t>
            </a:r>
            <a:r>
              <a:rPr lang="it-IT" dirty="0">
                <a:latin typeface="+mj-lt"/>
              </a:rPr>
              <a:t> </a:t>
            </a:r>
            <a:r>
              <a:rPr lang="it-IT" dirty="0" err="1">
                <a:latin typeface="+mj-lt"/>
              </a:rPr>
              <a:t>involved</a:t>
            </a:r>
            <a:r>
              <a:rPr lang="it-IT" dirty="0">
                <a:latin typeface="+mj-lt"/>
              </a:rPr>
              <a:t>; the </a:t>
            </a:r>
            <a:r>
              <a:rPr lang="it-IT" dirty="0" err="1">
                <a:latin typeface="+mj-lt"/>
              </a:rPr>
              <a:t>heat</a:t>
            </a:r>
            <a:r>
              <a:rPr lang="it-IT" dirty="0">
                <a:latin typeface="+mj-lt"/>
              </a:rPr>
              <a:t> </a:t>
            </a:r>
            <a:r>
              <a:rPr lang="it-IT" dirty="0" err="1">
                <a:latin typeface="+mj-lt"/>
              </a:rPr>
              <a:t>propagates</a:t>
            </a:r>
            <a:r>
              <a:rPr lang="it-IT" dirty="0">
                <a:latin typeface="+mj-lt"/>
              </a:rPr>
              <a:t> the </a:t>
            </a:r>
            <a:r>
              <a:rPr lang="it-IT" dirty="0" err="1">
                <a:latin typeface="+mj-lt"/>
              </a:rPr>
              <a:t>fire</a:t>
            </a:r>
            <a:r>
              <a:rPr lang="it-IT" dirty="0">
                <a:latin typeface="+mj-lt"/>
              </a:rPr>
              <a:t> and a slow </a:t>
            </a:r>
            <a:r>
              <a:rPr lang="it-IT" dirty="0" err="1">
                <a:latin typeface="+mj-lt"/>
              </a:rPr>
              <a:t>raising</a:t>
            </a:r>
            <a:r>
              <a:rPr lang="it-IT" dirty="0">
                <a:latin typeface="+mj-lt"/>
              </a:rPr>
              <a:t> of the temperature </a:t>
            </a:r>
            <a:r>
              <a:rPr lang="it-IT" dirty="0" err="1">
                <a:latin typeface="+mj-lt"/>
              </a:rPr>
              <a:t>determines</a:t>
            </a:r>
            <a:r>
              <a:rPr lang="it-IT" dirty="0">
                <a:latin typeface="+mj-lt"/>
              </a:rPr>
              <a:t> </a:t>
            </a:r>
            <a:r>
              <a:rPr lang="it-IT" dirty="0" err="1">
                <a:latin typeface="+mj-lt"/>
              </a:rPr>
              <a:t>hhim</a:t>
            </a:r>
            <a:r>
              <a:rPr lang="it-IT" dirty="0">
                <a:latin typeface="+mj-lt"/>
              </a:rPr>
              <a:t> with </a:t>
            </a:r>
            <a:r>
              <a:rPr lang="it-IT" dirty="0" err="1">
                <a:latin typeface="+mj-lt"/>
              </a:rPr>
              <a:t>issue</a:t>
            </a:r>
            <a:r>
              <a:rPr lang="it-IT" dirty="0">
                <a:latin typeface="+mj-lt"/>
              </a:rPr>
              <a:t> of </a:t>
            </a:r>
            <a:r>
              <a:rPr lang="it-IT" dirty="0" err="1">
                <a:latin typeface="+mj-lt"/>
              </a:rPr>
              <a:t>smokes</a:t>
            </a:r>
            <a:r>
              <a:rPr lang="it-IT" dirty="0">
                <a:latin typeface="+mj-lt"/>
              </a:rPr>
              <a:t>;</a:t>
            </a:r>
          </a:p>
          <a:p>
            <a:endParaRPr lang="it-IT" dirty="0">
              <a:latin typeface="+mj-lt"/>
            </a:endParaRPr>
          </a:p>
          <a:p>
            <a:r>
              <a:rPr lang="it-IT" dirty="0">
                <a:latin typeface="+mj-lt"/>
              </a:rPr>
              <a:t>Flash over: an </a:t>
            </a:r>
            <a:r>
              <a:rPr lang="it-IT" dirty="0" err="1">
                <a:latin typeface="+mj-lt"/>
              </a:rPr>
              <a:t>abrupt</a:t>
            </a:r>
            <a:r>
              <a:rPr lang="it-IT" dirty="0">
                <a:latin typeface="+mj-lt"/>
              </a:rPr>
              <a:t> </a:t>
            </a:r>
            <a:r>
              <a:rPr lang="it-IT" dirty="0" err="1">
                <a:latin typeface="+mj-lt"/>
              </a:rPr>
              <a:t>raising</a:t>
            </a:r>
            <a:r>
              <a:rPr lang="it-IT" dirty="0">
                <a:latin typeface="+mj-lt"/>
              </a:rPr>
              <a:t> of the </a:t>
            </a:r>
            <a:r>
              <a:rPr lang="it-IT" dirty="0" err="1">
                <a:latin typeface="+mj-lt"/>
              </a:rPr>
              <a:t>temperatures</a:t>
            </a:r>
            <a:r>
              <a:rPr lang="it-IT" dirty="0">
                <a:latin typeface="+mj-lt"/>
              </a:rPr>
              <a:t> and </a:t>
            </a:r>
            <a:r>
              <a:rPr lang="it-IT" dirty="0" err="1">
                <a:latin typeface="+mj-lt"/>
              </a:rPr>
              <a:t>thick</a:t>
            </a:r>
            <a:r>
              <a:rPr lang="it-IT" dirty="0">
                <a:latin typeface="+mj-lt"/>
              </a:rPr>
              <a:t> </a:t>
            </a:r>
            <a:r>
              <a:rPr lang="it-IT" dirty="0" err="1">
                <a:latin typeface="+mj-lt"/>
              </a:rPr>
              <a:t>increase</a:t>
            </a:r>
            <a:r>
              <a:rPr lang="it-IT" dirty="0">
                <a:latin typeface="+mj-lt"/>
              </a:rPr>
              <a:t> of the </a:t>
            </a:r>
            <a:r>
              <a:rPr lang="it-IT" dirty="0" err="1">
                <a:latin typeface="+mj-lt"/>
              </a:rPr>
              <a:t>quantity</a:t>
            </a:r>
            <a:r>
              <a:rPr lang="it-IT" dirty="0">
                <a:latin typeface="+mj-lt"/>
              </a:rPr>
              <a:t> of </a:t>
            </a:r>
            <a:r>
              <a:rPr lang="it-IT" dirty="0" err="1">
                <a:latin typeface="+mj-lt"/>
              </a:rPr>
              <a:t>material</a:t>
            </a:r>
            <a:r>
              <a:rPr lang="it-IT" dirty="0">
                <a:latin typeface="+mj-lt"/>
              </a:rPr>
              <a:t> </a:t>
            </a:r>
            <a:r>
              <a:rPr lang="it-IT" dirty="0" err="1">
                <a:latin typeface="+mj-lt"/>
              </a:rPr>
              <a:t>that</a:t>
            </a:r>
            <a:r>
              <a:rPr lang="it-IT" dirty="0">
                <a:latin typeface="+mj-lt"/>
              </a:rPr>
              <a:t> </a:t>
            </a:r>
            <a:r>
              <a:rPr lang="it-IT" dirty="0" err="1">
                <a:latin typeface="+mj-lt"/>
              </a:rPr>
              <a:t>it</a:t>
            </a:r>
            <a:r>
              <a:rPr lang="it-IT" dirty="0">
                <a:latin typeface="+mj-lt"/>
              </a:rPr>
              <a:t> </a:t>
            </a:r>
            <a:r>
              <a:rPr lang="it-IT" dirty="0" err="1">
                <a:latin typeface="+mj-lt"/>
              </a:rPr>
              <a:t>participates</a:t>
            </a:r>
            <a:r>
              <a:rPr lang="it-IT" dirty="0">
                <a:latin typeface="+mj-lt"/>
              </a:rPr>
              <a:t> in the </a:t>
            </a:r>
            <a:r>
              <a:rPr lang="it-IT" dirty="0" err="1">
                <a:latin typeface="+mj-lt"/>
              </a:rPr>
              <a:t>combustion</a:t>
            </a:r>
            <a:r>
              <a:rPr lang="it-IT" dirty="0">
                <a:latin typeface="+mj-lt"/>
              </a:rPr>
              <a:t>;</a:t>
            </a:r>
          </a:p>
          <a:p>
            <a:endParaRPr lang="it-IT" dirty="0">
              <a:latin typeface="+mj-lt"/>
            </a:endParaRPr>
          </a:p>
          <a:p>
            <a:r>
              <a:rPr lang="it-IT" dirty="0" err="1">
                <a:latin typeface="+mj-lt"/>
              </a:rPr>
              <a:t>Generalized</a:t>
            </a:r>
            <a:r>
              <a:rPr lang="it-IT" dirty="0">
                <a:latin typeface="+mj-lt"/>
              </a:rPr>
              <a:t> </a:t>
            </a:r>
            <a:r>
              <a:rPr lang="it-IT" dirty="0" err="1">
                <a:latin typeface="+mj-lt"/>
              </a:rPr>
              <a:t>fire</a:t>
            </a:r>
            <a:r>
              <a:rPr lang="it-IT" dirty="0">
                <a:latin typeface="+mj-lt"/>
              </a:rPr>
              <a:t>: the </a:t>
            </a:r>
            <a:r>
              <a:rPr lang="it-IT" dirty="0" err="1">
                <a:latin typeface="+mj-lt"/>
              </a:rPr>
              <a:t>whole</a:t>
            </a:r>
            <a:r>
              <a:rPr lang="it-IT" dirty="0">
                <a:latin typeface="+mj-lt"/>
              </a:rPr>
              <a:t> </a:t>
            </a:r>
            <a:r>
              <a:rPr lang="it-IT" dirty="0" err="1">
                <a:latin typeface="+mj-lt"/>
              </a:rPr>
              <a:t>prsent</a:t>
            </a:r>
            <a:r>
              <a:rPr lang="it-IT" dirty="0">
                <a:latin typeface="+mj-lt"/>
              </a:rPr>
              <a:t> </a:t>
            </a:r>
            <a:r>
              <a:rPr lang="it-IT" dirty="0" err="1">
                <a:latin typeface="+mj-lt"/>
              </a:rPr>
              <a:t>material</a:t>
            </a:r>
            <a:r>
              <a:rPr lang="it-IT" dirty="0">
                <a:latin typeface="+mj-lt"/>
              </a:rPr>
              <a:t> </a:t>
            </a:r>
            <a:r>
              <a:rPr lang="it-IT" dirty="0" err="1">
                <a:latin typeface="+mj-lt"/>
              </a:rPr>
              <a:t>participates</a:t>
            </a:r>
            <a:r>
              <a:rPr lang="it-IT" dirty="0">
                <a:latin typeface="+mj-lt"/>
              </a:rPr>
              <a:t> in the </a:t>
            </a:r>
            <a:r>
              <a:rPr lang="it-IT" dirty="0" err="1">
                <a:latin typeface="+mj-lt"/>
              </a:rPr>
              <a:t>combustion</a:t>
            </a:r>
            <a:r>
              <a:rPr lang="it-IT" dirty="0">
                <a:latin typeface="+mj-lt"/>
              </a:rPr>
              <a:t>, the temperature </a:t>
            </a:r>
            <a:r>
              <a:rPr lang="it-IT" dirty="0" err="1">
                <a:latin typeface="+mj-lt"/>
              </a:rPr>
              <a:t>reaches</a:t>
            </a:r>
            <a:r>
              <a:rPr lang="it-IT" dirty="0">
                <a:latin typeface="+mj-lt"/>
              </a:rPr>
              <a:t> </a:t>
            </a:r>
            <a:r>
              <a:rPr lang="it-IT" dirty="0" err="1">
                <a:latin typeface="+mj-lt"/>
              </a:rPr>
              <a:t>elevated</a:t>
            </a:r>
            <a:r>
              <a:rPr lang="it-IT" dirty="0">
                <a:latin typeface="+mj-lt"/>
              </a:rPr>
              <a:t> </a:t>
            </a:r>
            <a:r>
              <a:rPr lang="it-IT" dirty="0" err="1">
                <a:latin typeface="+mj-lt"/>
              </a:rPr>
              <a:t>values</a:t>
            </a:r>
            <a:r>
              <a:rPr lang="it-IT" dirty="0">
                <a:latin typeface="+mj-lt"/>
              </a:rPr>
              <a:t> and the </a:t>
            </a:r>
            <a:r>
              <a:rPr lang="it-IT" dirty="0" err="1">
                <a:latin typeface="+mj-lt"/>
              </a:rPr>
              <a:t>combustion</a:t>
            </a:r>
            <a:r>
              <a:rPr lang="it-IT" dirty="0">
                <a:latin typeface="+mj-lt"/>
              </a:rPr>
              <a:t> </a:t>
            </a:r>
            <a:r>
              <a:rPr lang="it-IT" dirty="0" err="1">
                <a:latin typeface="+mj-lt"/>
              </a:rPr>
              <a:t>it</a:t>
            </a:r>
            <a:r>
              <a:rPr lang="it-IT" dirty="0">
                <a:latin typeface="+mj-lt"/>
              </a:rPr>
              <a:t> </a:t>
            </a:r>
            <a:r>
              <a:rPr lang="it-IT" dirty="0" err="1">
                <a:latin typeface="+mj-lt"/>
              </a:rPr>
              <a:t>is</a:t>
            </a:r>
            <a:r>
              <a:rPr lang="it-IT" dirty="0">
                <a:latin typeface="+mj-lt"/>
              </a:rPr>
              <a:t> </a:t>
            </a:r>
            <a:r>
              <a:rPr lang="it-IT" dirty="0" err="1">
                <a:latin typeface="+mj-lt"/>
              </a:rPr>
              <a:t>uncontrollable</a:t>
            </a:r>
            <a:r>
              <a:rPr lang="it-IT" dirty="0">
                <a:latin typeface="+mj-lt"/>
              </a:rPr>
              <a:t>;</a:t>
            </a:r>
          </a:p>
          <a:p>
            <a:endParaRPr lang="it-IT" dirty="0">
              <a:latin typeface="+mj-lt"/>
            </a:endParaRPr>
          </a:p>
          <a:p>
            <a:r>
              <a:rPr lang="it-IT" dirty="0" err="1">
                <a:latin typeface="+mj-lt"/>
              </a:rPr>
              <a:t>Excinction</a:t>
            </a:r>
            <a:r>
              <a:rPr lang="it-IT" dirty="0">
                <a:latin typeface="+mj-lt"/>
              </a:rPr>
              <a:t>: </a:t>
            </a:r>
            <a:r>
              <a:rPr lang="it-IT" dirty="0" err="1">
                <a:latin typeface="+mj-lt"/>
              </a:rPr>
              <a:t>final</a:t>
            </a:r>
            <a:r>
              <a:rPr lang="it-IT" dirty="0">
                <a:latin typeface="+mj-lt"/>
              </a:rPr>
              <a:t> </a:t>
            </a:r>
            <a:r>
              <a:rPr lang="it-IT" dirty="0" err="1">
                <a:latin typeface="+mj-lt"/>
              </a:rPr>
              <a:t>phase</a:t>
            </a:r>
            <a:r>
              <a:rPr lang="it-IT" dirty="0">
                <a:latin typeface="+mj-lt"/>
              </a:rPr>
              <a:t> of </a:t>
            </a:r>
            <a:r>
              <a:rPr lang="it-IT" dirty="0" err="1">
                <a:latin typeface="+mj-lt"/>
              </a:rPr>
              <a:t>conclusion</a:t>
            </a:r>
            <a:r>
              <a:rPr lang="it-IT" dirty="0">
                <a:latin typeface="+mj-lt"/>
              </a:rPr>
              <a:t> of the </a:t>
            </a:r>
            <a:r>
              <a:rPr lang="it-IT" dirty="0" err="1">
                <a:latin typeface="+mj-lt"/>
              </a:rPr>
              <a:t>combustion</a:t>
            </a:r>
            <a:r>
              <a:rPr lang="it-IT" dirty="0">
                <a:latin typeface="+mj-lt"/>
              </a:rPr>
              <a:t> for </a:t>
            </a:r>
            <a:r>
              <a:rPr lang="it-IT" dirty="0" err="1">
                <a:latin typeface="+mj-lt"/>
              </a:rPr>
              <a:t>exhaustion</a:t>
            </a:r>
            <a:r>
              <a:rPr lang="it-IT" dirty="0">
                <a:latin typeface="+mj-lt"/>
              </a:rPr>
              <a:t> or </a:t>
            </a:r>
            <a:r>
              <a:rPr lang="it-IT" dirty="0" err="1">
                <a:latin typeface="+mj-lt"/>
              </a:rPr>
              <a:t>suffocation</a:t>
            </a:r>
            <a:r>
              <a:rPr lang="it-IT" dirty="0">
                <a:latin typeface="+mj-lt"/>
              </a:rPr>
              <a:t>;</a:t>
            </a:r>
          </a:p>
          <a:p>
            <a:r>
              <a:rPr lang="it-IT" dirty="0">
                <a:latin typeface="+mj-lt"/>
              </a:rPr>
              <a:t> </a:t>
            </a:r>
          </a:p>
          <a:p>
            <a:r>
              <a:rPr lang="it-IT" dirty="0" err="1">
                <a:latin typeface="+mj-lt"/>
              </a:rPr>
              <a:t>Cooling</a:t>
            </a:r>
            <a:r>
              <a:rPr lang="it-IT" dirty="0">
                <a:latin typeface="+mj-lt"/>
              </a:rPr>
              <a:t>: </a:t>
            </a:r>
            <a:r>
              <a:rPr lang="it-IT" dirty="0" err="1">
                <a:latin typeface="+mj-lt"/>
              </a:rPr>
              <a:t>phase</a:t>
            </a:r>
            <a:r>
              <a:rPr lang="it-IT" dirty="0">
                <a:latin typeface="+mj-lt"/>
              </a:rPr>
              <a:t> </a:t>
            </a:r>
            <a:r>
              <a:rPr lang="it-IT" dirty="0" err="1">
                <a:latin typeface="+mj-lt"/>
              </a:rPr>
              <a:t>that</a:t>
            </a:r>
            <a:r>
              <a:rPr lang="it-IT" dirty="0">
                <a:latin typeface="+mj-lt"/>
              </a:rPr>
              <a:t> </a:t>
            </a:r>
            <a:r>
              <a:rPr lang="it-IT" dirty="0" err="1">
                <a:latin typeface="+mj-lt"/>
              </a:rPr>
              <a:t>behaves</a:t>
            </a:r>
            <a:r>
              <a:rPr lang="it-IT" dirty="0">
                <a:latin typeface="+mj-lt"/>
              </a:rPr>
              <a:t> the </a:t>
            </a:r>
            <a:r>
              <a:rPr lang="it-IT" dirty="0" err="1">
                <a:latin typeface="+mj-lt"/>
              </a:rPr>
              <a:t>cooling</a:t>
            </a:r>
            <a:r>
              <a:rPr lang="it-IT" dirty="0">
                <a:latin typeface="+mj-lt"/>
              </a:rPr>
              <a:t> of the </a:t>
            </a:r>
            <a:r>
              <a:rPr lang="it-IT" dirty="0" err="1">
                <a:latin typeface="+mj-lt"/>
              </a:rPr>
              <a:t>interested</a:t>
            </a:r>
            <a:r>
              <a:rPr lang="it-IT" dirty="0">
                <a:latin typeface="+mj-lt"/>
              </a:rPr>
              <a:t> zone</a:t>
            </a:r>
            <a:r>
              <a:rPr lang="it-IT" dirty="0"/>
              <a:t> </a:t>
            </a:r>
          </a:p>
        </p:txBody>
      </p:sp>
    </p:spTree>
    <p:extLst>
      <p:ext uri="{BB962C8B-B14F-4D97-AF65-F5344CB8AC3E}">
        <p14:creationId xmlns:p14="http://schemas.microsoft.com/office/powerpoint/2010/main" val="350333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852936"/>
            <a:ext cx="8219256" cy="1138138"/>
          </a:xfrm>
        </p:spPr>
        <p:txBody>
          <a:bodyPr>
            <a:normAutofit fontScale="90000"/>
          </a:bodyPr>
          <a:lstStyle/>
          <a:p>
            <a:r>
              <a:rPr lang="it-IT" sz="3100" dirty="0"/>
              <a:t>Class </a:t>
            </a:r>
            <a:r>
              <a:rPr lang="it-IT" sz="3100" dirty="0" err="1"/>
              <a:t>name</a:t>
            </a:r>
            <a:r>
              <a:rPr lang="it-IT" sz="3100" dirty="0"/>
              <a:t> : 2A</a:t>
            </a:r>
            <a:br>
              <a:rPr lang="it-IT" sz="3100" dirty="0"/>
            </a:br>
            <a:r>
              <a:rPr lang="it-IT" sz="3100" dirty="0"/>
              <a:t>School </a:t>
            </a:r>
            <a:r>
              <a:rPr lang="it-IT" sz="3100" dirty="0" err="1"/>
              <a:t>name</a:t>
            </a:r>
            <a:r>
              <a:rPr lang="it-IT" sz="3100" dirty="0"/>
              <a:t> : Liceo scientifico ‘Alfano’    Termoli</a:t>
            </a:r>
            <a:br>
              <a:rPr lang="it-IT" sz="3100" dirty="0"/>
            </a:br>
            <a:br>
              <a:rPr lang="it-IT" dirty="0"/>
            </a:br>
            <a:endParaRPr lang="it-IT" dirty="0"/>
          </a:p>
        </p:txBody>
      </p:sp>
    </p:spTree>
    <p:extLst>
      <p:ext uri="{BB962C8B-B14F-4D97-AF65-F5344CB8AC3E}">
        <p14:creationId xmlns:p14="http://schemas.microsoft.com/office/powerpoint/2010/main" val="412749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268760"/>
            <a:ext cx="8229600" cy="4709160"/>
          </a:xfrm>
        </p:spPr>
        <p:txBody>
          <a:bodyPr>
            <a:normAutofit/>
          </a:bodyPr>
          <a:lstStyle/>
          <a:p>
            <a:r>
              <a:rPr lang="en-US" sz="1850" dirty="0">
                <a:latin typeface="+mj-lt"/>
              </a:rPr>
              <a:t>A bacterial infection is a proliferation of a harmful strain of bacteria on or inside the body. Bacteria can infect any area of the body. Pneumonia, meningitis, and food poisoning are just a few illnesses that may be caused by harmful bacteria. Bacteria come in three basic shapes: rod-shaped (bacilli), spherical (cocci), or helical (</a:t>
            </a:r>
            <a:r>
              <a:rPr lang="en-US" sz="1850" dirty="0" err="1">
                <a:latin typeface="+mj-lt"/>
              </a:rPr>
              <a:t>spirilla</a:t>
            </a:r>
            <a:r>
              <a:rPr lang="en-US" sz="1850" dirty="0">
                <a:latin typeface="+mj-lt"/>
              </a:rPr>
              <a:t>). Bacteria may also be classified as gram-positive or gram-negative. </a:t>
            </a:r>
            <a:r>
              <a:rPr lang="en-US" sz="1850" b="1" dirty="0">
                <a:latin typeface="+mj-lt"/>
              </a:rPr>
              <a:t>Gram-positive</a:t>
            </a:r>
            <a:r>
              <a:rPr lang="en-US" sz="1850" dirty="0">
                <a:latin typeface="+mj-lt"/>
              </a:rPr>
              <a:t> bacteria have a thick cell wall while gram-negative bacteria do not. </a:t>
            </a:r>
            <a:r>
              <a:rPr lang="en-US" sz="1850" b="1" dirty="0">
                <a:latin typeface="+mj-lt"/>
              </a:rPr>
              <a:t>Gram staining</a:t>
            </a:r>
            <a:r>
              <a:rPr lang="en-US" sz="1850" dirty="0">
                <a:latin typeface="+mj-lt"/>
              </a:rPr>
              <a:t>, bacterial culture with antibiotic sensitivity determination, and other tests are used to identify bacterial strains and help determine the appropriate course of treatment.</a:t>
            </a:r>
            <a:endParaRPr lang="it-IT" sz="1850" dirty="0">
              <a:latin typeface="+mj-lt"/>
            </a:endParaRPr>
          </a:p>
        </p:txBody>
      </p:sp>
      <p:sp>
        <p:nvSpPr>
          <p:cNvPr id="4" name="Rettangolo 3"/>
          <p:cNvSpPr/>
          <p:nvPr/>
        </p:nvSpPr>
        <p:spPr>
          <a:xfrm>
            <a:off x="-1954785" y="2967335"/>
            <a:ext cx="9047066" cy="923330"/>
          </a:xfrm>
          <a:prstGeom prst="rect">
            <a:avLst/>
          </a:prstGeom>
          <a:noFill/>
        </p:spPr>
        <p:txBody>
          <a:bodyPr wrap="square" lIns="91440" tIns="45720" rIns="91440" bIns="45720">
            <a:spAutoFit/>
          </a:bodyPr>
          <a:lstStyle/>
          <a:p>
            <a:pPr algn="ct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ttangolo 4">
            <a:extLst>
              <a:ext uri="{FF2B5EF4-FFF2-40B4-BE49-F238E27FC236}">
                <a16:creationId xmlns:a16="http://schemas.microsoft.com/office/drawing/2014/main" id="{5DAA2944-400F-40BD-A490-F70FA627C29E}"/>
              </a:ext>
            </a:extLst>
          </p:cNvPr>
          <p:cNvSpPr/>
          <p:nvPr/>
        </p:nvSpPr>
        <p:spPr>
          <a:xfrm>
            <a:off x="323528" y="394627"/>
            <a:ext cx="8484052" cy="646331"/>
          </a:xfrm>
          <a:prstGeom prst="rect">
            <a:avLst/>
          </a:prstGeom>
          <a:noFill/>
        </p:spPr>
        <p:txBody>
          <a:bodyPr wrap="square" lIns="91440" tIns="45720" rIns="91440" bIns="45720">
            <a:spAutoFit/>
          </a:bodyPr>
          <a:lstStyle/>
          <a:p>
            <a:pPr algn="ctr"/>
            <a:r>
              <a:rPr lang="it-IT"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DON’T TAKE THE RISK: INFECTIONS</a:t>
            </a:r>
          </a:p>
        </p:txBody>
      </p:sp>
      <p:pic>
        <p:nvPicPr>
          <p:cNvPr id="2" name="Immagine 1">
            <a:extLst>
              <a:ext uri="{FF2B5EF4-FFF2-40B4-BE49-F238E27FC236}">
                <a16:creationId xmlns:a16="http://schemas.microsoft.com/office/drawing/2014/main" id="{F89E126C-2BE6-45D4-966A-9143B7E92563}"/>
              </a:ext>
            </a:extLst>
          </p:cNvPr>
          <p:cNvPicPr>
            <a:picLocks noChangeAspect="1"/>
          </p:cNvPicPr>
          <p:nvPr/>
        </p:nvPicPr>
        <p:blipFill>
          <a:blip r:embed="rId2"/>
          <a:stretch>
            <a:fillRect/>
          </a:stretch>
        </p:blipFill>
        <p:spPr>
          <a:xfrm>
            <a:off x="5652120" y="4437112"/>
            <a:ext cx="2059682" cy="1879689"/>
          </a:xfrm>
          <a:prstGeom prst="rect">
            <a:avLst/>
          </a:prstGeom>
        </p:spPr>
      </p:pic>
    </p:spTree>
    <p:extLst>
      <p:ext uri="{BB962C8B-B14F-4D97-AF65-F5344CB8AC3E}">
        <p14:creationId xmlns:p14="http://schemas.microsoft.com/office/powerpoint/2010/main" val="293560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AD1426-0961-4F8E-AE3B-8B8EB21D5327}"/>
              </a:ext>
            </a:extLst>
          </p:cNvPr>
          <p:cNvSpPr/>
          <p:nvPr/>
        </p:nvSpPr>
        <p:spPr>
          <a:xfrm>
            <a:off x="1151360" y="404664"/>
            <a:ext cx="6993679" cy="646331"/>
          </a:xfrm>
          <a:prstGeom prst="rect">
            <a:avLst/>
          </a:prstGeom>
          <a:noFill/>
        </p:spPr>
        <p:txBody>
          <a:bodyPr wrap="square" lIns="91440" tIns="45720" rIns="91440" bIns="45720">
            <a:spAutoFit/>
          </a:bodyPr>
          <a:lstStyle/>
          <a:p>
            <a:pPr algn="ctr"/>
            <a:r>
              <a:rPr lang="it-IT"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BE CAREFUL: PREVENTION</a:t>
            </a:r>
          </a:p>
        </p:txBody>
      </p:sp>
      <p:sp>
        <p:nvSpPr>
          <p:cNvPr id="2" name="Rettangolo 1">
            <a:extLst>
              <a:ext uri="{FF2B5EF4-FFF2-40B4-BE49-F238E27FC236}">
                <a16:creationId xmlns:a16="http://schemas.microsoft.com/office/drawing/2014/main" id="{2C2E3D38-D599-4ED8-855E-5B09761517AD}"/>
              </a:ext>
            </a:extLst>
          </p:cNvPr>
          <p:cNvSpPr/>
          <p:nvPr/>
        </p:nvSpPr>
        <p:spPr>
          <a:xfrm>
            <a:off x="579747" y="1268760"/>
            <a:ext cx="8136904" cy="3416320"/>
          </a:xfrm>
          <a:prstGeom prst="rect">
            <a:avLst/>
          </a:prstGeom>
        </p:spPr>
        <p:txBody>
          <a:bodyPr wrap="square">
            <a:spAutoFit/>
          </a:bodyPr>
          <a:lstStyle/>
          <a:p>
            <a:r>
              <a:rPr lang="en-US" dirty="0">
                <a:latin typeface="+mj-lt"/>
              </a:rPr>
              <a:t>According to Centers for Disease Control and Prevention you should follow these advices to prevent infections:</a:t>
            </a:r>
          </a:p>
          <a:p>
            <a:r>
              <a:rPr lang="en-US" b="1" dirty="0">
                <a:latin typeface="+mj-lt"/>
              </a:rPr>
              <a:t>Hygienical advices</a:t>
            </a:r>
          </a:p>
          <a:p>
            <a:r>
              <a:rPr lang="en-US" dirty="0">
                <a:latin typeface="+mj-lt"/>
              </a:rPr>
              <a:t>The most important thing for prevention is the hygiene. According to the CDC you should wash your hands a lot of times during the day because there are a lot of bacteria on them. The most efficient way to kill bacteria is to use soap or an alcohol solution.</a:t>
            </a:r>
          </a:p>
          <a:p>
            <a:r>
              <a:rPr lang="en-US" dirty="0">
                <a:latin typeface="+mj-lt"/>
              </a:rPr>
              <a:t>A lot of people thinks that it doesn’t change anything between one or another cooking mode but this isn’t true. You should ALWAYS be sure that the meet is well-done because you can contract an illness from raw meet. </a:t>
            </a:r>
          </a:p>
          <a:p>
            <a:endParaRPr lang="en-US" dirty="0"/>
          </a:p>
        </p:txBody>
      </p:sp>
      <p:pic>
        <p:nvPicPr>
          <p:cNvPr id="6" name="Immagine 5">
            <a:extLst>
              <a:ext uri="{FF2B5EF4-FFF2-40B4-BE49-F238E27FC236}">
                <a16:creationId xmlns:a16="http://schemas.microsoft.com/office/drawing/2014/main" id="{F765463C-7671-4541-A902-E9C164D0D7B7}"/>
              </a:ext>
            </a:extLst>
          </p:cNvPr>
          <p:cNvPicPr>
            <a:picLocks noChangeAspect="1"/>
          </p:cNvPicPr>
          <p:nvPr/>
        </p:nvPicPr>
        <p:blipFill>
          <a:blip r:embed="rId2"/>
          <a:stretch>
            <a:fillRect/>
          </a:stretch>
        </p:blipFill>
        <p:spPr>
          <a:xfrm>
            <a:off x="2843808" y="4365104"/>
            <a:ext cx="3240360" cy="2127343"/>
          </a:xfrm>
          <a:prstGeom prst="rect">
            <a:avLst/>
          </a:prstGeom>
        </p:spPr>
      </p:pic>
    </p:spTree>
    <p:extLst>
      <p:ext uri="{BB962C8B-B14F-4D97-AF65-F5344CB8AC3E}">
        <p14:creationId xmlns:p14="http://schemas.microsoft.com/office/powerpoint/2010/main" val="296818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340768"/>
            <a:ext cx="8229600" cy="4709160"/>
          </a:xfrm>
        </p:spPr>
        <p:txBody>
          <a:bodyPr>
            <a:normAutofit lnSpcReduction="10000"/>
          </a:bodyPr>
          <a:lstStyle/>
          <a:p>
            <a:r>
              <a:rPr lang="en-US" sz="2000" dirty="0">
                <a:latin typeface="+mj-lt"/>
              </a:rPr>
              <a:t>Certain human disorders are attributed to activity of the immune system. These disorders are commonly known as hypersensitivities, states of increased immune sensitivity that are mediated by antibody or cellular factors.</a:t>
            </a:r>
          </a:p>
          <a:p>
            <a:r>
              <a:rPr lang="en-US" sz="2000" dirty="0">
                <a:latin typeface="+mj-lt"/>
              </a:rPr>
              <a:t>If the activity of the immune system is excessive or over-reactive, a hypersensitivity reaction develops. </a:t>
            </a:r>
          </a:p>
          <a:p>
            <a:r>
              <a:rPr lang="en-US" sz="2000" dirty="0">
                <a:latin typeface="+mj-lt"/>
              </a:rPr>
              <a:t>Most injury resulting from hypersensitivities develops after an interaction has taken place between antigens and antibodies or between antigens and sensitized T-lymphocytes. </a:t>
            </a:r>
          </a:p>
          <a:p>
            <a:r>
              <a:rPr lang="en-US" sz="2000" dirty="0">
                <a:latin typeface="+mj-lt"/>
              </a:rPr>
              <a:t>When T-lymphocytes are involved, the reactions are characterized as delayed hypersensitivity. </a:t>
            </a:r>
            <a:r>
              <a:rPr lang="en-US" sz="2000" b="1" dirty="0">
                <a:latin typeface="+mj-lt"/>
              </a:rPr>
              <a:t>Immediate</a:t>
            </a:r>
            <a:r>
              <a:rPr lang="en-US" sz="2000" dirty="0">
                <a:latin typeface="+mj-lt"/>
              </a:rPr>
              <a:t> hypersensitivity reactions include anaphylaxis, allergic reactions, cytotoxic reactions, and immune complex reactions. </a:t>
            </a:r>
            <a:r>
              <a:rPr lang="en-US" sz="2000" b="1" dirty="0">
                <a:latin typeface="+mj-lt"/>
              </a:rPr>
              <a:t>Delayed</a:t>
            </a:r>
            <a:r>
              <a:rPr lang="en-US" sz="2000" dirty="0">
                <a:latin typeface="+mj-lt"/>
              </a:rPr>
              <a:t> hypersensitivity reactions are generally characterized as contact dermatitis or infection allergies.</a:t>
            </a:r>
            <a:endParaRPr lang="it-IT" sz="2000" dirty="0">
              <a:latin typeface="+mj-lt"/>
            </a:endParaRPr>
          </a:p>
        </p:txBody>
      </p:sp>
      <p:sp>
        <p:nvSpPr>
          <p:cNvPr id="4" name="Rettangolo 3">
            <a:extLst>
              <a:ext uri="{FF2B5EF4-FFF2-40B4-BE49-F238E27FC236}">
                <a16:creationId xmlns:a16="http://schemas.microsoft.com/office/drawing/2014/main" id="{DB1E3FD1-D868-49A3-8974-9D0EF3E4D586}"/>
              </a:ext>
            </a:extLst>
          </p:cNvPr>
          <p:cNvSpPr/>
          <p:nvPr/>
        </p:nvSpPr>
        <p:spPr>
          <a:xfrm>
            <a:off x="677344" y="404664"/>
            <a:ext cx="7789312" cy="646331"/>
          </a:xfrm>
          <a:prstGeom prst="rect">
            <a:avLst/>
          </a:prstGeom>
          <a:noFill/>
        </p:spPr>
        <p:txBody>
          <a:bodyPr wrap="none" lIns="91440" tIns="45720" rIns="91440" bIns="45720">
            <a:spAutoFit/>
          </a:bodyPr>
          <a:lstStyle/>
          <a:p>
            <a:pPr algn="ctr"/>
            <a:r>
              <a:rPr lang="it-IT"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HYPERSENSITIVITY REACTIONS</a:t>
            </a:r>
          </a:p>
        </p:txBody>
      </p:sp>
    </p:spTree>
    <p:extLst>
      <p:ext uri="{BB962C8B-B14F-4D97-AF65-F5344CB8AC3E}">
        <p14:creationId xmlns:p14="http://schemas.microsoft.com/office/powerpoint/2010/main" val="72332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467544" y="1141318"/>
            <a:ext cx="4040188" cy="750887"/>
          </a:xfrm>
        </p:spPr>
        <p:txBody>
          <a:bodyPr>
            <a:normAutofit/>
          </a:bodyPr>
          <a:lstStyle/>
          <a:p>
            <a:r>
              <a:rPr lang="it-IT" sz="1800" b="1" dirty="0">
                <a:latin typeface="+mj-lt"/>
              </a:rPr>
              <a:t>ZIKA VIRUS</a:t>
            </a:r>
          </a:p>
        </p:txBody>
      </p:sp>
      <p:sp>
        <p:nvSpPr>
          <p:cNvPr id="6" name="Segnaposto testo 5"/>
          <p:cNvSpPr>
            <a:spLocks noGrp="1"/>
          </p:cNvSpPr>
          <p:nvPr>
            <p:ph type="body" sz="half" idx="3"/>
          </p:nvPr>
        </p:nvSpPr>
        <p:spPr>
          <a:xfrm>
            <a:off x="4611416" y="1141317"/>
            <a:ext cx="4041775" cy="750887"/>
          </a:xfrm>
        </p:spPr>
        <p:txBody>
          <a:bodyPr>
            <a:normAutofit/>
          </a:bodyPr>
          <a:lstStyle/>
          <a:p>
            <a:r>
              <a:rPr lang="it-IT" sz="1800" b="1" dirty="0">
                <a:latin typeface="+mj-lt"/>
              </a:rPr>
              <a:t>MALARIA</a:t>
            </a:r>
          </a:p>
        </p:txBody>
      </p:sp>
      <p:sp>
        <p:nvSpPr>
          <p:cNvPr id="7" name="Segnaposto contenuto 6"/>
          <p:cNvSpPr>
            <a:spLocks noGrp="1"/>
          </p:cNvSpPr>
          <p:nvPr>
            <p:ph sz="quarter" idx="4"/>
          </p:nvPr>
        </p:nvSpPr>
        <p:spPr>
          <a:xfrm>
            <a:off x="4611415" y="1782899"/>
            <a:ext cx="4041775" cy="3763963"/>
          </a:xfrm>
        </p:spPr>
        <p:txBody>
          <a:bodyPr>
            <a:normAutofit/>
          </a:bodyPr>
          <a:lstStyle/>
          <a:p>
            <a:r>
              <a:rPr lang="it-IT" sz="1800" dirty="0">
                <a:latin typeface="+mj-lt"/>
              </a:rPr>
              <a:t>Malaria </a:t>
            </a:r>
            <a:r>
              <a:rPr lang="it-IT" sz="1800" dirty="0" err="1">
                <a:latin typeface="+mj-lt"/>
              </a:rPr>
              <a:t>is</a:t>
            </a:r>
            <a:r>
              <a:rPr lang="it-IT" sz="1800" dirty="0">
                <a:latin typeface="+mj-lt"/>
              </a:rPr>
              <a:t> the </a:t>
            </a:r>
            <a:r>
              <a:rPr lang="it-IT" sz="1800" dirty="0" err="1">
                <a:latin typeface="+mj-lt"/>
              </a:rPr>
              <a:t>most</a:t>
            </a:r>
            <a:r>
              <a:rPr lang="it-IT" sz="1800" dirty="0">
                <a:latin typeface="+mj-lt"/>
              </a:rPr>
              <a:t> </a:t>
            </a:r>
            <a:r>
              <a:rPr lang="it-IT" sz="1800" dirty="0" err="1">
                <a:latin typeface="+mj-lt"/>
              </a:rPr>
              <a:t>ommon</a:t>
            </a:r>
            <a:r>
              <a:rPr lang="it-IT" sz="1800" dirty="0">
                <a:latin typeface="+mj-lt"/>
              </a:rPr>
              <a:t> </a:t>
            </a:r>
            <a:r>
              <a:rPr lang="it-IT" sz="1800" dirty="0" err="1">
                <a:latin typeface="+mj-lt"/>
              </a:rPr>
              <a:t>among</a:t>
            </a:r>
            <a:r>
              <a:rPr lang="it-IT" sz="1800" dirty="0">
                <a:latin typeface="+mj-lt"/>
              </a:rPr>
              <a:t> </a:t>
            </a:r>
            <a:r>
              <a:rPr lang="it-IT" sz="1800" dirty="0" err="1">
                <a:latin typeface="+mj-lt"/>
              </a:rPr>
              <a:t>all</a:t>
            </a:r>
            <a:r>
              <a:rPr lang="it-IT" sz="1800" dirty="0">
                <a:latin typeface="+mj-lt"/>
              </a:rPr>
              <a:t> </a:t>
            </a:r>
            <a:r>
              <a:rPr lang="it-IT" sz="1800" dirty="0" err="1">
                <a:latin typeface="+mj-lt"/>
              </a:rPr>
              <a:t>parasites</a:t>
            </a:r>
            <a:r>
              <a:rPr lang="it-IT" sz="1800" dirty="0">
                <a:latin typeface="+mj-lt"/>
              </a:rPr>
              <a:t> with </a:t>
            </a:r>
            <a:r>
              <a:rPr lang="it-IT" sz="1800" dirty="0" err="1">
                <a:latin typeface="+mj-lt"/>
              </a:rPr>
              <a:t>its</a:t>
            </a:r>
            <a:r>
              <a:rPr lang="it-IT" sz="1800" dirty="0">
                <a:latin typeface="+mj-lt"/>
              </a:rPr>
              <a:t> </a:t>
            </a:r>
            <a:r>
              <a:rPr lang="it-IT" sz="1800" dirty="0" err="1">
                <a:latin typeface="+mj-lt"/>
              </a:rPr>
              <a:t>clinical</a:t>
            </a:r>
            <a:r>
              <a:rPr lang="it-IT" sz="1800" dirty="0">
                <a:latin typeface="+mj-lt"/>
              </a:rPr>
              <a:t> </a:t>
            </a:r>
            <a:r>
              <a:rPr lang="it-IT" sz="1800" dirty="0" err="1">
                <a:latin typeface="+mj-lt"/>
              </a:rPr>
              <a:t>picture</a:t>
            </a:r>
            <a:r>
              <a:rPr lang="it-IT" sz="1800" dirty="0">
                <a:latin typeface="+mj-lt"/>
              </a:rPr>
              <a:t> of acute </a:t>
            </a:r>
            <a:r>
              <a:rPr lang="it-IT" sz="1800" dirty="0" err="1">
                <a:latin typeface="+mj-lt"/>
              </a:rPr>
              <a:t>febrile</a:t>
            </a:r>
            <a:r>
              <a:rPr lang="it-IT" sz="1800" dirty="0">
                <a:latin typeface="+mj-lt"/>
              </a:rPr>
              <a:t> </a:t>
            </a:r>
            <a:r>
              <a:rPr lang="it-IT" sz="1800" dirty="0" err="1">
                <a:latin typeface="+mj-lt"/>
              </a:rPr>
              <a:t>illness</a:t>
            </a:r>
            <a:r>
              <a:rPr lang="it-IT" sz="1800" dirty="0">
                <a:latin typeface="+mj-lt"/>
              </a:rPr>
              <a:t> </a:t>
            </a:r>
            <a:r>
              <a:rPr lang="it-IT" sz="1800" dirty="0" err="1">
                <a:latin typeface="+mj-lt"/>
              </a:rPr>
              <a:t>that</a:t>
            </a:r>
            <a:r>
              <a:rPr lang="it-IT" sz="1800" dirty="0">
                <a:latin typeface="+mj-lt"/>
              </a:rPr>
              <a:t> </a:t>
            </a:r>
            <a:r>
              <a:rPr lang="it-IT" sz="1800" dirty="0" err="1">
                <a:latin typeface="+mj-lt"/>
              </a:rPr>
              <a:t>manifests</a:t>
            </a:r>
            <a:r>
              <a:rPr lang="it-IT" sz="1800" dirty="0">
                <a:latin typeface="+mj-lt"/>
              </a:rPr>
              <a:t> </a:t>
            </a:r>
            <a:r>
              <a:rPr lang="it-IT" sz="1800" dirty="0" err="1">
                <a:latin typeface="+mj-lt"/>
              </a:rPr>
              <a:t>itself</a:t>
            </a:r>
            <a:r>
              <a:rPr lang="it-IT" sz="1800" dirty="0">
                <a:latin typeface="+mj-lt"/>
              </a:rPr>
              <a:t> with </a:t>
            </a:r>
            <a:r>
              <a:rPr lang="it-IT" sz="1800" dirty="0" err="1">
                <a:latin typeface="+mj-lt"/>
              </a:rPr>
              <a:t>signs</a:t>
            </a:r>
            <a:r>
              <a:rPr lang="it-IT" sz="1800" dirty="0">
                <a:latin typeface="+mj-lt"/>
              </a:rPr>
              <a:t> of </a:t>
            </a:r>
            <a:r>
              <a:rPr lang="it-IT" sz="1800" dirty="0" err="1">
                <a:latin typeface="+mj-lt"/>
              </a:rPr>
              <a:t>different</a:t>
            </a:r>
            <a:r>
              <a:rPr lang="it-IT" sz="1800" dirty="0">
                <a:latin typeface="+mj-lt"/>
              </a:rPr>
              <a:t> </a:t>
            </a:r>
            <a:r>
              <a:rPr lang="it-IT" sz="1800" dirty="0" err="1">
                <a:latin typeface="+mj-lt"/>
              </a:rPr>
              <a:t>severity</a:t>
            </a:r>
            <a:r>
              <a:rPr lang="it-IT" sz="1800" dirty="0">
                <a:latin typeface="+mj-lt"/>
              </a:rPr>
              <a:t> </a:t>
            </a:r>
            <a:r>
              <a:rPr lang="it-IT" sz="1800" dirty="0" err="1">
                <a:latin typeface="+mj-lt"/>
              </a:rPr>
              <a:t>depending</a:t>
            </a:r>
            <a:r>
              <a:rPr lang="it-IT" sz="1800" dirty="0">
                <a:latin typeface="+mj-lt"/>
              </a:rPr>
              <a:t> on the </a:t>
            </a:r>
            <a:r>
              <a:rPr lang="it-IT" sz="1800" dirty="0" err="1">
                <a:latin typeface="+mj-lt"/>
              </a:rPr>
              <a:t>infectious</a:t>
            </a:r>
            <a:r>
              <a:rPr lang="it-IT" sz="1800" dirty="0">
                <a:latin typeface="+mj-lt"/>
              </a:rPr>
              <a:t> </a:t>
            </a:r>
            <a:r>
              <a:rPr lang="it-IT" sz="1800" dirty="0" err="1">
                <a:latin typeface="+mj-lt"/>
              </a:rPr>
              <a:t>species</a:t>
            </a:r>
            <a:endParaRPr lang="it-IT" sz="1800" dirty="0">
              <a:latin typeface="+mj-lt"/>
            </a:endParaRPr>
          </a:p>
        </p:txBody>
      </p:sp>
      <p:sp>
        <p:nvSpPr>
          <p:cNvPr id="3" name="Rettangolo 2">
            <a:extLst>
              <a:ext uri="{FF2B5EF4-FFF2-40B4-BE49-F238E27FC236}">
                <a16:creationId xmlns:a16="http://schemas.microsoft.com/office/drawing/2014/main" id="{DE1867D0-1173-470B-A15B-788E007F105A}"/>
              </a:ext>
            </a:extLst>
          </p:cNvPr>
          <p:cNvSpPr/>
          <p:nvPr/>
        </p:nvSpPr>
        <p:spPr>
          <a:xfrm>
            <a:off x="1835696" y="370143"/>
            <a:ext cx="5152373" cy="769441"/>
          </a:xfrm>
          <a:prstGeom prst="rect">
            <a:avLst/>
          </a:prstGeom>
          <a:noFill/>
        </p:spPr>
        <p:txBody>
          <a:bodyPr wrap="none" lIns="91440" tIns="45720" rIns="91440" bIns="45720">
            <a:spAutoFit/>
          </a:bodyPr>
          <a:lstStyle/>
          <a:p>
            <a:pPr algn="ctr"/>
            <a:r>
              <a:rPr lang="it-IT"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SOME EXAMPLES</a:t>
            </a:r>
          </a:p>
        </p:txBody>
      </p:sp>
      <p:pic>
        <p:nvPicPr>
          <p:cNvPr id="8" name="Immagine 7">
            <a:extLst>
              <a:ext uri="{FF2B5EF4-FFF2-40B4-BE49-F238E27FC236}">
                <a16:creationId xmlns:a16="http://schemas.microsoft.com/office/drawing/2014/main" id="{7447D9D6-DC26-45CC-A2CA-EA3953A36B1D}"/>
              </a:ext>
            </a:extLst>
          </p:cNvPr>
          <p:cNvPicPr>
            <a:picLocks noChangeAspect="1"/>
          </p:cNvPicPr>
          <p:nvPr/>
        </p:nvPicPr>
        <p:blipFill>
          <a:blip r:embed="rId2"/>
          <a:stretch>
            <a:fillRect/>
          </a:stretch>
        </p:blipFill>
        <p:spPr>
          <a:xfrm>
            <a:off x="611560" y="4005064"/>
            <a:ext cx="2604487" cy="1747748"/>
          </a:xfrm>
          <a:prstGeom prst="rect">
            <a:avLst/>
          </a:prstGeom>
        </p:spPr>
      </p:pic>
      <p:sp>
        <p:nvSpPr>
          <p:cNvPr id="9" name="Rettangolo 8">
            <a:extLst>
              <a:ext uri="{FF2B5EF4-FFF2-40B4-BE49-F238E27FC236}">
                <a16:creationId xmlns:a16="http://schemas.microsoft.com/office/drawing/2014/main" id="{A76F1A52-91FB-4FEC-9BDB-DD009E47FE84}"/>
              </a:ext>
            </a:extLst>
          </p:cNvPr>
          <p:cNvSpPr/>
          <p:nvPr/>
        </p:nvSpPr>
        <p:spPr>
          <a:xfrm>
            <a:off x="467297" y="1910555"/>
            <a:ext cx="3763657" cy="1754326"/>
          </a:xfrm>
          <a:prstGeom prst="rect">
            <a:avLst/>
          </a:prstGeom>
        </p:spPr>
        <p:txBody>
          <a:bodyPr wrap="square">
            <a:spAutoFit/>
          </a:bodyPr>
          <a:lstStyle/>
          <a:p>
            <a:r>
              <a:rPr lang="it-IT" dirty="0" err="1">
                <a:latin typeface="+mj-lt"/>
              </a:rPr>
              <a:t>Zika</a:t>
            </a:r>
            <a:r>
              <a:rPr lang="it-IT" dirty="0">
                <a:latin typeface="+mj-lt"/>
              </a:rPr>
              <a:t> </a:t>
            </a:r>
            <a:r>
              <a:rPr lang="it-IT" dirty="0" err="1">
                <a:latin typeface="+mj-lt"/>
              </a:rPr>
              <a:t>is</a:t>
            </a:r>
            <a:r>
              <a:rPr lang="it-IT" dirty="0">
                <a:latin typeface="+mj-lt"/>
              </a:rPr>
              <a:t> an </a:t>
            </a:r>
            <a:r>
              <a:rPr lang="en-US" dirty="0">
                <a:latin typeface="+mj-lt"/>
              </a:rPr>
              <a:t>infected </a:t>
            </a:r>
            <a:r>
              <a:rPr lang="en-US" dirty="0" err="1">
                <a:latin typeface="+mj-lt"/>
              </a:rPr>
              <a:t>Aedes</a:t>
            </a:r>
            <a:r>
              <a:rPr lang="en-US" dirty="0">
                <a:latin typeface="+mj-lt"/>
              </a:rPr>
              <a:t> species mosquito that can  bite during the day and the night. Zika virus transmission has been reported mostly in the South- America since 1947. </a:t>
            </a:r>
            <a:endParaRPr lang="it-IT" dirty="0">
              <a:latin typeface="+mj-lt"/>
            </a:endParaRPr>
          </a:p>
        </p:txBody>
      </p:sp>
      <p:pic>
        <p:nvPicPr>
          <p:cNvPr id="2" name="Immagine 1">
            <a:extLst>
              <a:ext uri="{FF2B5EF4-FFF2-40B4-BE49-F238E27FC236}">
                <a16:creationId xmlns:a16="http://schemas.microsoft.com/office/drawing/2014/main" id="{F5F41447-D411-413D-8B4E-2FE207D009E6}"/>
              </a:ext>
            </a:extLst>
          </p:cNvPr>
          <p:cNvPicPr>
            <a:picLocks noChangeAspect="1"/>
          </p:cNvPicPr>
          <p:nvPr/>
        </p:nvPicPr>
        <p:blipFill>
          <a:blip r:embed="rId3"/>
          <a:stretch>
            <a:fillRect/>
          </a:stretch>
        </p:blipFill>
        <p:spPr>
          <a:xfrm>
            <a:off x="5220072" y="4005064"/>
            <a:ext cx="2736304" cy="1819756"/>
          </a:xfrm>
          <a:prstGeom prst="rect">
            <a:avLst/>
          </a:prstGeom>
        </p:spPr>
      </p:pic>
    </p:spTree>
    <p:extLst>
      <p:ext uri="{BB962C8B-B14F-4D97-AF65-F5344CB8AC3E}">
        <p14:creationId xmlns:p14="http://schemas.microsoft.com/office/powerpoint/2010/main" val="75416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5125262-C1EA-4336-9BEF-E67EFB8F9DA8}"/>
              </a:ext>
            </a:extLst>
          </p:cNvPr>
          <p:cNvSpPr/>
          <p:nvPr/>
        </p:nvSpPr>
        <p:spPr>
          <a:xfrm>
            <a:off x="1331640" y="548680"/>
            <a:ext cx="6696744" cy="769441"/>
          </a:xfrm>
          <a:prstGeom prst="rect">
            <a:avLst/>
          </a:prstGeom>
        </p:spPr>
        <p:txBody>
          <a:bodyPr wrap="square">
            <a:spAutoFit/>
          </a:bodyPr>
          <a:lstStyle/>
          <a:p>
            <a:pPr algn="ctr"/>
            <a:r>
              <a:rPr lang="it-IT"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WHAT IS A TSUNAMI?</a:t>
            </a:r>
          </a:p>
        </p:txBody>
      </p:sp>
      <p:sp>
        <p:nvSpPr>
          <p:cNvPr id="4" name="Rettangolo 3">
            <a:extLst>
              <a:ext uri="{FF2B5EF4-FFF2-40B4-BE49-F238E27FC236}">
                <a16:creationId xmlns:a16="http://schemas.microsoft.com/office/drawing/2014/main" id="{45A9F3F9-7A4B-4DCD-91E3-509954309B25}"/>
              </a:ext>
            </a:extLst>
          </p:cNvPr>
          <p:cNvSpPr/>
          <p:nvPr/>
        </p:nvSpPr>
        <p:spPr>
          <a:xfrm>
            <a:off x="683568" y="1581930"/>
            <a:ext cx="7776864" cy="2585323"/>
          </a:xfrm>
          <a:prstGeom prst="rect">
            <a:avLst/>
          </a:prstGeom>
        </p:spPr>
        <p:txBody>
          <a:bodyPr wrap="square">
            <a:spAutoFit/>
          </a:bodyPr>
          <a:lstStyle/>
          <a:p>
            <a:r>
              <a:rPr lang="en-US" dirty="0">
                <a:latin typeface="+mj-lt"/>
              </a:rPr>
              <a:t>The tsunami is an anomalous wave motion of the sea, originated from an earthquake submarine or near the coast.</a:t>
            </a:r>
          </a:p>
          <a:p>
            <a:endParaRPr lang="en-US" dirty="0">
              <a:latin typeface="+mj-lt"/>
            </a:endParaRPr>
          </a:p>
          <a:p>
            <a:r>
              <a:rPr lang="en-US" dirty="0">
                <a:latin typeface="+mj-lt"/>
              </a:rPr>
              <a:t>The intensity of a tsunami depends on the amount of water displaced at the time of the tsunami itself, which can be assessed when the wave reaches the shores: in general a tsunami wave that does not exceed 2.5 m in height along the coast it will cause great damage and its effects will not be dangerous, while a wave of over 4-5 m in height will be destructive to the invested coast.</a:t>
            </a:r>
            <a:endParaRPr lang="it-IT" dirty="0">
              <a:latin typeface="+mj-lt"/>
            </a:endParaRPr>
          </a:p>
        </p:txBody>
      </p:sp>
      <p:pic>
        <p:nvPicPr>
          <p:cNvPr id="2" name="Immagine 1">
            <a:extLst>
              <a:ext uri="{FF2B5EF4-FFF2-40B4-BE49-F238E27FC236}">
                <a16:creationId xmlns:a16="http://schemas.microsoft.com/office/drawing/2014/main" id="{9AD1DDC6-B215-475F-BE1D-B334A566692D}"/>
              </a:ext>
            </a:extLst>
          </p:cNvPr>
          <p:cNvPicPr>
            <a:picLocks noChangeAspect="1"/>
          </p:cNvPicPr>
          <p:nvPr/>
        </p:nvPicPr>
        <p:blipFill>
          <a:blip r:embed="rId2"/>
          <a:stretch>
            <a:fillRect/>
          </a:stretch>
        </p:blipFill>
        <p:spPr>
          <a:xfrm>
            <a:off x="2771800" y="4293096"/>
            <a:ext cx="3051423" cy="2232248"/>
          </a:xfrm>
          <a:prstGeom prst="rect">
            <a:avLst/>
          </a:prstGeom>
        </p:spPr>
      </p:pic>
    </p:spTree>
    <p:extLst>
      <p:ext uri="{BB962C8B-B14F-4D97-AF65-F5344CB8AC3E}">
        <p14:creationId xmlns:p14="http://schemas.microsoft.com/office/powerpoint/2010/main" val="155231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250DBC3-B974-4235-B585-38BB5934C14C}"/>
              </a:ext>
            </a:extLst>
          </p:cNvPr>
          <p:cNvSpPr/>
          <p:nvPr/>
        </p:nvSpPr>
        <p:spPr>
          <a:xfrm>
            <a:off x="1907704" y="188640"/>
            <a:ext cx="4824536" cy="769441"/>
          </a:xfrm>
          <a:prstGeom prst="rect">
            <a:avLst/>
          </a:prstGeom>
        </p:spPr>
        <p:txBody>
          <a:bodyPr wrap="square">
            <a:spAutoFit/>
          </a:bodyPr>
          <a:lstStyle/>
          <a:p>
            <a:pPr algn="ctr"/>
            <a:r>
              <a:rPr lang="it-IT"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PROPAGATION</a:t>
            </a:r>
          </a:p>
        </p:txBody>
      </p:sp>
      <p:sp>
        <p:nvSpPr>
          <p:cNvPr id="4" name="Rettangolo 3">
            <a:extLst>
              <a:ext uri="{FF2B5EF4-FFF2-40B4-BE49-F238E27FC236}">
                <a16:creationId xmlns:a16="http://schemas.microsoft.com/office/drawing/2014/main" id="{E36F6EF4-AF97-4D73-A55C-3B3977E0D36A}"/>
              </a:ext>
            </a:extLst>
          </p:cNvPr>
          <p:cNvSpPr/>
          <p:nvPr/>
        </p:nvSpPr>
        <p:spPr>
          <a:xfrm>
            <a:off x="683568" y="1073563"/>
            <a:ext cx="7992888" cy="3139321"/>
          </a:xfrm>
          <a:prstGeom prst="rect">
            <a:avLst/>
          </a:prstGeom>
        </p:spPr>
        <p:txBody>
          <a:bodyPr wrap="square">
            <a:spAutoFit/>
          </a:bodyPr>
          <a:lstStyle/>
          <a:p>
            <a:r>
              <a:rPr lang="en-US" dirty="0">
                <a:latin typeface="+mj-lt"/>
              </a:rPr>
              <a:t>When a tsunami originates and spreads near the coastline, it is defined as local. Other tsunami can instead propagate for thousands of kilometers crossing entire oceans: these are generally of tectonic origin.</a:t>
            </a:r>
          </a:p>
          <a:p>
            <a:r>
              <a:rPr lang="en-US" dirty="0">
                <a:latin typeface="+mj-lt"/>
              </a:rPr>
              <a:t>The speed of propagation of the tsunami wave in the high ocean is high, of the order of hundreds of kilometers per hour, being able to reach 500-1000 km/ h.</a:t>
            </a:r>
          </a:p>
          <a:p>
            <a:r>
              <a:rPr lang="en-US" dirty="0">
                <a:latin typeface="+mj-lt"/>
              </a:rPr>
              <a:t>If the fracture of the earth's crust is extended by tens, hundreds, or even thousands of kilometers, plane waves tend to generate lower attenuation than spherical or circular waves: they are able, therefore, to cover considerably greater distances until they cross whole oceans.</a:t>
            </a:r>
            <a:endParaRPr lang="it-IT" dirty="0">
              <a:latin typeface="+mj-lt"/>
            </a:endParaRPr>
          </a:p>
        </p:txBody>
      </p:sp>
      <p:pic>
        <p:nvPicPr>
          <p:cNvPr id="2" name="Immagine 1">
            <a:extLst>
              <a:ext uri="{FF2B5EF4-FFF2-40B4-BE49-F238E27FC236}">
                <a16:creationId xmlns:a16="http://schemas.microsoft.com/office/drawing/2014/main" id="{38830B6B-94CA-4A56-9148-EADE3350E804}"/>
              </a:ext>
            </a:extLst>
          </p:cNvPr>
          <p:cNvPicPr>
            <a:picLocks noChangeAspect="1"/>
          </p:cNvPicPr>
          <p:nvPr/>
        </p:nvPicPr>
        <p:blipFill>
          <a:blip r:embed="rId2"/>
          <a:stretch>
            <a:fillRect/>
          </a:stretch>
        </p:blipFill>
        <p:spPr>
          <a:xfrm>
            <a:off x="2195736" y="4326371"/>
            <a:ext cx="4536504" cy="2304256"/>
          </a:xfrm>
          <a:prstGeom prst="rect">
            <a:avLst/>
          </a:prstGeom>
        </p:spPr>
      </p:pic>
    </p:spTree>
    <p:extLst>
      <p:ext uri="{BB962C8B-B14F-4D97-AF65-F5344CB8AC3E}">
        <p14:creationId xmlns:p14="http://schemas.microsoft.com/office/powerpoint/2010/main" val="412780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540C0E8-338C-455A-8B1B-926F4FBA62F3}"/>
              </a:ext>
            </a:extLst>
          </p:cNvPr>
          <p:cNvSpPr/>
          <p:nvPr/>
        </p:nvSpPr>
        <p:spPr>
          <a:xfrm>
            <a:off x="1979712" y="404664"/>
            <a:ext cx="4802917" cy="769441"/>
          </a:xfrm>
          <a:prstGeom prst="rect">
            <a:avLst/>
          </a:prstGeom>
          <a:noFill/>
        </p:spPr>
        <p:txBody>
          <a:bodyPr wrap="none" lIns="91440" tIns="45720" rIns="91440" bIns="45720">
            <a:spAutoFit/>
          </a:bodyPr>
          <a:lstStyle/>
          <a:p>
            <a:pPr algn="ctr"/>
            <a:r>
              <a:rPr lang="it-IT"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INFRANGEMENT</a:t>
            </a:r>
          </a:p>
        </p:txBody>
      </p:sp>
      <p:sp>
        <p:nvSpPr>
          <p:cNvPr id="3" name="Rettangolo 2">
            <a:extLst>
              <a:ext uri="{FF2B5EF4-FFF2-40B4-BE49-F238E27FC236}">
                <a16:creationId xmlns:a16="http://schemas.microsoft.com/office/drawing/2014/main" id="{33A4E915-35AA-4845-9471-204702CB732D}"/>
              </a:ext>
            </a:extLst>
          </p:cNvPr>
          <p:cNvSpPr/>
          <p:nvPr/>
        </p:nvSpPr>
        <p:spPr>
          <a:xfrm>
            <a:off x="755576" y="1340768"/>
            <a:ext cx="7560840" cy="2800767"/>
          </a:xfrm>
          <a:prstGeom prst="rect">
            <a:avLst/>
          </a:prstGeom>
        </p:spPr>
        <p:txBody>
          <a:bodyPr wrap="square">
            <a:spAutoFit/>
          </a:bodyPr>
          <a:lstStyle/>
          <a:p>
            <a:r>
              <a:rPr lang="en-US" sz="1600" dirty="0">
                <a:latin typeface="+mj-lt"/>
              </a:rPr>
              <a:t>Once generated, the tsunami wave energy is constant and a function of its height and speed, except for the aforementioned attenuations.</a:t>
            </a:r>
          </a:p>
          <a:p>
            <a:r>
              <a:rPr lang="en-US" sz="1600" dirty="0">
                <a:latin typeface="+mj-lt"/>
              </a:rPr>
              <a:t>When the wave approaches the coast it meets an ever lower sea bed and slows down its front due to the friction with the ocean bottom becoming shorter and, due to the principle of conservation of the 'energy, the causes a transformation from kinetic energy to potential energy.</a:t>
            </a:r>
          </a:p>
          <a:p>
            <a:r>
              <a:rPr lang="en-US" sz="1600" dirty="0">
                <a:latin typeface="+mj-lt"/>
              </a:rPr>
              <a:t>A tidal wave can be devastating, because the amount of water that it carries immediately behind the wave front allows it to spill up to hundreds of meters (sometimes even for kilometers) inland. The penetration into the hinterland is clearly facilitated if the surface is flat and without natural barriers such as hills.</a:t>
            </a:r>
            <a:endParaRPr lang="it-IT" sz="1600" dirty="0">
              <a:latin typeface="+mj-lt"/>
            </a:endParaRPr>
          </a:p>
        </p:txBody>
      </p:sp>
      <p:pic>
        <p:nvPicPr>
          <p:cNvPr id="4" name="Immagine 3">
            <a:extLst>
              <a:ext uri="{FF2B5EF4-FFF2-40B4-BE49-F238E27FC236}">
                <a16:creationId xmlns:a16="http://schemas.microsoft.com/office/drawing/2014/main" id="{2CB0E3C8-748F-451A-B667-A191E2EF8A78}"/>
              </a:ext>
            </a:extLst>
          </p:cNvPr>
          <p:cNvPicPr>
            <a:picLocks noChangeAspect="1"/>
          </p:cNvPicPr>
          <p:nvPr/>
        </p:nvPicPr>
        <p:blipFill>
          <a:blip r:embed="rId2"/>
          <a:stretch>
            <a:fillRect/>
          </a:stretch>
        </p:blipFill>
        <p:spPr>
          <a:xfrm>
            <a:off x="2411760" y="4308198"/>
            <a:ext cx="4339395" cy="2289154"/>
          </a:xfrm>
          <a:prstGeom prst="rect">
            <a:avLst/>
          </a:prstGeom>
        </p:spPr>
      </p:pic>
    </p:spTree>
    <p:extLst>
      <p:ext uri="{BB962C8B-B14F-4D97-AF65-F5344CB8AC3E}">
        <p14:creationId xmlns:p14="http://schemas.microsoft.com/office/powerpoint/2010/main" val="57666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F3CDE82-4080-4E15-BE9E-BB31457996AF}"/>
              </a:ext>
            </a:extLst>
          </p:cNvPr>
          <p:cNvSpPr/>
          <p:nvPr/>
        </p:nvSpPr>
        <p:spPr>
          <a:xfrm>
            <a:off x="2699792" y="620688"/>
            <a:ext cx="3581429" cy="769441"/>
          </a:xfrm>
          <a:prstGeom prst="rect">
            <a:avLst/>
          </a:prstGeom>
          <a:noFill/>
        </p:spPr>
        <p:txBody>
          <a:bodyPr wrap="none" lIns="91440" tIns="45720" rIns="91440" bIns="45720">
            <a:spAutoFit/>
          </a:bodyPr>
          <a:lstStyle/>
          <a:p>
            <a:pPr algn="ctr"/>
            <a:r>
              <a:rPr lang="it-IT"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HURRICANS</a:t>
            </a:r>
          </a:p>
        </p:txBody>
      </p:sp>
      <p:sp>
        <p:nvSpPr>
          <p:cNvPr id="3" name="Rettangolo 2">
            <a:extLst>
              <a:ext uri="{FF2B5EF4-FFF2-40B4-BE49-F238E27FC236}">
                <a16:creationId xmlns:a16="http://schemas.microsoft.com/office/drawing/2014/main" id="{6EEA9FC7-C78C-4E25-B578-167B3E7A116A}"/>
              </a:ext>
            </a:extLst>
          </p:cNvPr>
          <p:cNvSpPr/>
          <p:nvPr/>
        </p:nvSpPr>
        <p:spPr>
          <a:xfrm>
            <a:off x="395536" y="1556792"/>
            <a:ext cx="8352928" cy="2308324"/>
          </a:xfrm>
          <a:prstGeom prst="rect">
            <a:avLst/>
          </a:prstGeom>
        </p:spPr>
        <p:txBody>
          <a:bodyPr wrap="square">
            <a:spAutoFit/>
          </a:bodyPr>
          <a:lstStyle/>
          <a:p>
            <a:r>
              <a:rPr lang="en-US" dirty="0">
                <a:latin typeface="+mj-lt"/>
              </a:rPr>
              <a:t>The Hurricane is certainly the worst meteorological phenomenon that can be encountered. It is not by chance that the origin of the term derives from the Caribbean word "</a:t>
            </a:r>
            <a:r>
              <a:rPr lang="en-US" dirty="0" err="1">
                <a:latin typeface="+mj-lt"/>
              </a:rPr>
              <a:t>hurrican</a:t>
            </a:r>
            <a:r>
              <a:rPr lang="en-US" dirty="0">
                <a:latin typeface="+mj-lt"/>
              </a:rPr>
              <a:t>" which in indigenous indicates the God of evil. So from </a:t>
            </a:r>
            <a:r>
              <a:rPr lang="en-US" dirty="0" err="1">
                <a:latin typeface="+mj-lt"/>
              </a:rPr>
              <a:t>ciche</a:t>
            </a:r>
            <a:r>
              <a:rPr lang="en-US" dirty="0">
                <a:latin typeface="+mj-lt"/>
              </a:rPr>
              <a:t> its strength exceeds any flood or earthquake. The hurricane where it passes leaves no trace. The power of hurricanes and cyclones is measured by the Saffir-Simpson scale, named after the Americans Herbert Saffir and Robert Simpson who conceived it in 1969.</a:t>
            </a:r>
            <a:endParaRPr lang="it-IT" dirty="0">
              <a:latin typeface="+mj-lt"/>
            </a:endParaRPr>
          </a:p>
        </p:txBody>
      </p:sp>
      <p:pic>
        <p:nvPicPr>
          <p:cNvPr id="4" name="Immagine 3">
            <a:extLst>
              <a:ext uri="{FF2B5EF4-FFF2-40B4-BE49-F238E27FC236}">
                <a16:creationId xmlns:a16="http://schemas.microsoft.com/office/drawing/2014/main" id="{ECA3872D-FE2A-4968-8722-502053CF8D4D}"/>
              </a:ext>
            </a:extLst>
          </p:cNvPr>
          <p:cNvPicPr>
            <a:picLocks noChangeAspect="1"/>
          </p:cNvPicPr>
          <p:nvPr/>
        </p:nvPicPr>
        <p:blipFill>
          <a:blip r:embed="rId2"/>
          <a:stretch>
            <a:fillRect/>
          </a:stretch>
        </p:blipFill>
        <p:spPr>
          <a:xfrm>
            <a:off x="2123728" y="3836338"/>
            <a:ext cx="4559738" cy="2766020"/>
          </a:xfrm>
          <a:prstGeom prst="rect">
            <a:avLst/>
          </a:prstGeom>
        </p:spPr>
      </p:pic>
    </p:spTree>
    <p:extLst>
      <p:ext uri="{BB962C8B-B14F-4D97-AF65-F5344CB8AC3E}">
        <p14:creationId xmlns:p14="http://schemas.microsoft.com/office/powerpoint/2010/main" val="1285809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TotalTime>
  <Words>1647</Words>
  <Application>Microsoft Office PowerPoint</Application>
  <PresentationFormat>Presentazione su schermo (4:3)</PresentationFormat>
  <Paragraphs>68</Paragraphs>
  <Slides>16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Book Antiqua</vt:lpstr>
      <vt:lpstr>Lucida Sans</vt:lpstr>
      <vt:lpstr>Wingdings</vt:lpstr>
      <vt:lpstr>Wingdings 2</vt:lpstr>
      <vt:lpstr>Wingdings 3</vt:lpstr>
      <vt:lpstr>Vertice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 name : 2A School name : Liceo scientifico ‘Alfano’    Termoli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7</dc:creator>
  <cp:lastModifiedBy>Utente Windows</cp:lastModifiedBy>
  <cp:revision>28</cp:revision>
  <dcterms:created xsi:type="dcterms:W3CDTF">2018-04-19T09:24:26Z</dcterms:created>
  <dcterms:modified xsi:type="dcterms:W3CDTF">2018-07-25T10:03:47Z</dcterms:modified>
</cp:coreProperties>
</file>