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p:scale>
          <a:sx n="74" d="100"/>
          <a:sy n="74" d="100"/>
        </p:scale>
        <p:origin x="-384"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44DB1CC-6FB2-4562-9ACF-840F7E0F5679}" type="datetimeFigureOut">
              <a:rPr lang="it-IT" smtClean="0"/>
              <a:pPr/>
              <a:t>28/05/2018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2D4E380-5992-4020-AE88-9E20BF4968B3}"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44DB1CC-6FB2-4562-9ACF-840F7E0F5679}" type="datetimeFigureOut">
              <a:rPr lang="it-IT" smtClean="0"/>
              <a:pPr/>
              <a:t>28/05/2018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2D4E380-5992-4020-AE88-9E20BF4968B3}"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44DB1CC-6FB2-4562-9ACF-840F7E0F5679}" type="datetimeFigureOut">
              <a:rPr lang="it-IT" smtClean="0"/>
              <a:pPr/>
              <a:t>28/05/2018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2D4E380-5992-4020-AE88-9E20BF4968B3}"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44DB1CC-6FB2-4562-9ACF-840F7E0F5679}" type="datetimeFigureOut">
              <a:rPr lang="it-IT" smtClean="0"/>
              <a:pPr/>
              <a:t>28/05/2018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2D4E380-5992-4020-AE88-9E20BF4968B3}"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44DB1CC-6FB2-4562-9ACF-840F7E0F5679}" type="datetimeFigureOut">
              <a:rPr lang="it-IT" smtClean="0"/>
              <a:pPr/>
              <a:t>28/05/2018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2D4E380-5992-4020-AE88-9E20BF4968B3}"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44DB1CC-6FB2-4562-9ACF-840F7E0F5679}" type="datetimeFigureOut">
              <a:rPr lang="it-IT" smtClean="0"/>
              <a:pPr/>
              <a:t>28/05/2018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2D4E380-5992-4020-AE88-9E20BF4968B3}"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44DB1CC-6FB2-4562-9ACF-840F7E0F5679}" type="datetimeFigureOut">
              <a:rPr lang="it-IT" smtClean="0"/>
              <a:pPr/>
              <a:t>28/05/2018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2D4E380-5992-4020-AE88-9E20BF4968B3}"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44DB1CC-6FB2-4562-9ACF-840F7E0F5679}" type="datetimeFigureOut">
              <a:rPr lang="it-IT" smtClean="0"/>
              <a:pPr/>
              <a:t>28/05/2018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2D4E380-5992-4020-AE88-9E20BF4968B3}"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44DB1CC-6FB2-4562-9ACF-840F7E0F5679}" type="datetimeFigureOut">
              <a:rPr lang="it-IT" smtClean="0"/>
              <a:pPr/>
              <a:t>28/05/2018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2D4E380-5992-4020-AE88-9E20BF4968B3}"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44DB1CC-6FB2-4562-9ACF-840F7E0F5679}" type="datetimeFigureOut">
              <a:rPr lang="it-IT" smtClean="0"/>
              <a:pPr/>
              <a:t>28/05/2018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2D4E380-5992-4020-AE88-9E20BF4968B3}"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44DB1CC-6FB2-4562-9ACF-840F7E0F5679}" type="datetimeFigureOut">
              <a:rPr lang="it-IT" smtClean="0"/>
              <a:pPr/>
              <a:t>28/05/2018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2D4E380-5992-4020-AE88-9E20BF4968B3}"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DB1CC-6FB2-4562-9ACF-840F7E0F5679}" type="datetimeFigureOut">
              <a:rPr lang="it-IT" smtClean="0"/>
              <a:pPr/>
              <a:t>28/05/2018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D4E380-5992-4020-AE88-9E20BF4968B3}"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descr="Risultati immagini per giove divinità romana"/>
          <p:cNvPicPr>
            <a:picLocks noChangeAspect="1" noChangeArrowheads="1"/>
          </p:cNvPicPr>
          <p:nvPr/>
        </p:nvPicPr>
        <p:blipFill>
          <a:blip r:embed="rId2">
            <a:lum contrast="-10000"/>
          </a:blip>
          <a:srcRect/>
          <a:stretch>
            <a:fillRect/>
          </a:stretch>
        </p:blipFill>
        <p:spPr bwMode="auto">
          <a:xfrm>
            <a:off x="-785850" y="-101206"/>
            <a:ext cx="11207525" cy="6959206"/>
          </a:xfrm>
          <a:prstGeom prst="rect">
            <a:avLst/>
          </a:prstGeom>
          <a:noFill/>
        </p:spPr>
      </p:pic>
      <p:sp>
        <p:nvSpPr>
          <p:cNvPr id="3" name="Segnaposto contenuto 2"/>
          <p:cNvSpPr>
            <a:spLocks noGrp="1"/>
          </p:cNvSpPr>
          <p:nvPr>
            <p:ph idx="1"/>
          </p:nvPr>
        </p:nvSpPr>
        <p:spPr>
          <a:xfrm>
            <a:off x="714348" y="4714884"/>
            <a:ext cx="7858180" cy="1357322"/>
          </a:xfrm>
        </p:spPr>
        <p:txBody>
          <a:bodyPr>
            <a:normAutofit/>
          </a:bodyPr>
          <a:lstStyle/>
          <a:p>
            <a:pPr>
              <a:buNone/>
            </a:pPr>
            <a:r>
              <a:rPr lang="it-IT" sz="4800" b="1" i="1" dirty="0" smtClean="0">
                <a:ln w="38100">
                  <a:solidFill>
                    <a:schemeClr val="bg1"/>
                  </a:solidFill>
                  <a:prstDash val="solid"/>
                  <a:miter lim="800000"/>
                </a:ln>
              </a:rPr>
              <a:t>La religione nell’antica </a:t>
            </a:r>
            <a:r>
              <a:rPr lang="it-IT" sz="4800" b="1" i="1" dirty="0">
                <a:ln w="38100">
                  <a:solidFill>
                    <a:schemeClr val="bg1"/>
                  </a:solidFill>
                  <a:prstDash val="solid"/>
                  <a:miter lim="800000"/>
                </a:ln>
              </a:rPr>
              <a:t>R</a:t>
            </a:r>
            <a:r>
              <a:rPr lang="it-IT" sz="4800" b="1" i="1" dirty="0" smtClean="0">
                <a:ln w="38100">
                  <a:solidFill>
                    <a:schemeClr val="bg1"/>
                  </a:solidFill>
                  <a:prstDash val="solid"/>
                  <a:miter lim="800000"/>
                </a:ln>
              </a:rPr>
              <a:t>oma</a:t>
            </a:r>
            <a:endParaRPr lang="it-IT" sz="4800" b="1" i="1" dirty="0">
              <a:ln w="38100">
                <a:solidFill>
                  <a:schemeClr val="bg1"/>
                </a:solidFill>
                <a:prstDash val="solid"/>
                <a:miter lim="800000"/>
              </a:l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Risultati immagini per la religione romana"/>
          <p:cNvPicPr>
            <a:picLocks noChangeAspect="1" noChangeArrowheads="1"/>
          </p:cNvPicPr>
          <p:nvPr/>
        </p:nvPicPr>
        <p:blipFill>
          <a:blip r:embed="rId2"/>
          <a:srcRect/>
          <a:stretch>
            <a:fillRect/>
          </a:stretch>
        </p:blipFill>
        <p:spPr bwMode="auto">
          <a:xfrm>
            <a:off x="-1" y="0"/>
            <a:ext cx="9177399" cy="6858000"/>
          </a:xfrm>
          <a:prstGeom prst="rect">
            <a:avLst/>
          </a:prstGeom>
          <a:noFill/>
        </p:spPr>
      </p:pic>
      <p:sp>
        <p:nvSpPr>
          <p:cNvPr id="2" name="Titolo 1"/>
          <p:cNvSpPr>
            <a:spLocks noGrp="1"/>
          </p:cNvSpPr>
          <p:nvPr>
            <p:ph type="ctrTitle"/>
          </p:nvPr>
        </p:nvSpPr>
        <p:spPr>
          <a:xfrm>
            <a:off x="500034" y="4286256"/>
            <a:ext cx="8072494" cy="2255843"/>
          </a:xfrm>
        </p:spPr>
        <p:txBody>
          <a:bodyPr>
            <a:normAutofit fontScale="90000"/>
          </a:bodyPr>
          <a:lstStyle/>
          <a:p>
            <a:r>
              <a:rPr lang="it-IT" sz="2000" dirty="0" smtClean="0">
                <a:latin typeface="Algerian" pitchFamily="82" charset="0"/>
              </a:rPr>
              <a:t>Secondo la leggenda, Roma fu fondata nel 753 a.C. da Romolo, primo re di Roma. Dopo di lui si succedettero altri 6 re, fino al 509 a.C., anno in cui iniziò l’era repubblicana, alla quale seguì l’età imperiale. La religione romana recepisce numerosi elementi delle religioni dei popoli che abitavano la penisola italica (Etruschi, Sabini, Sanniti, Latini), e della religione greca, dopo la conquista della Grecia tra il </a:t>
            </a:r>
            <a:r>
              <a:rPr lang="it-IT" sz="2000" dirty="0" err="1" smtClean="0">
                <a:latin typeface="Algerian" pitchFamily="82" charset="0"/>
              </a:rPr>
              <a:t>III</a:t>
            </a:r>
            <a:r>
              <a:rPr lang="it-IT" sz="2000" dirty="0" smtClean="0">
                <a:latin typeface="Algerian" pitchFamily="82" charset="0"/>
              </a:rPr>
              <a:t> e il II secolo a.C</a:t>
            </a:r>
            <a:r>
              <a:rPr lang="it-IT" sz="2000" dirty="0" smtClean="0"/>
              <a:t>.</a:t>
            </a:r>
            <a:endParaRPr lang="it-IT" sz="2000" dirty="0"/>
          </a:p>
        </p:txBody>
      </p:sp>
      <p:sp>
        <p:nvSpPr>
          <p:cNvPr id="3" name="Sottotitolo 2"/>
          <p:cNvSpPr>
            <a:spLocks noGrp="1"/>
          </p:cNvSpPr>
          <p:nvPr>
            <p:ph type="subTitle" idx="1"/>
          </p:nvPr>
        </p:nvSpPr>
        <p:spPr>
          <a:xfrm>
            <a:off x="1285852" y="1785926"/>
            <a:ext cx="6400800" cy="1214446"/>
          </a:xfrm>
          <a:noFill/>
          <a:ln>
            <a:noFill/>
          </a:ln>
        </p:spPr>
        <p:txBody>
          <a:bodyPr>
            <a:normAutofit/>
          </a:bodyPr>
          <a:lstStyle/>
          <a:p>
            <a:r>
              <a:rPr lang="it-IT" sz="4000" dirty="0" smtClean="0">
                <a:solidFill>
                  <a:schemeClr val="tx1"/>
                </a:solidFill>
                <a:latin typeface="Algerian" pitchFamily="82" charset="0"/>
                <a:cs typeface="Aharoni" pitchFamily="2" charset="-79"/>
              </a:rPr>
              <a:t>Le origini di Rom</a:t>
            </a:r>
            <a:r>
              <a:rPr lang="it-IT" sz="4000" dirty="0">
                <a:solidFill>
                  <a:schemeClr val="tx1"/>
                </a:solidFill>
                <a:latin typeface="Algerian" pitchFamily="82" charset="0"/>
                <a:cs typeface="Aharoni" pitchFamily="2" charset="-79"/>
              </a:rPr>
              <a:t>a</a:t>
            </a:r>
            <a:endParaRPr lang="it-IT" sz="4000" dirty="0" smtClean="0">
              <a:solidFill>
                <a:schemeClr val="tx1"/>
              </a:solidFill>
              <a:latin typeface="Algerian" pitchFamily="82" charset="0"/>
              <a:cs typeface="Aharoni" pitchFamily="2"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magine 9" descr="culto_romolo_quirino_2.jpg"/>
          <p:cNvPicPr>
            <a:picLocks noChangeAspect="1"/>
          </p:cNvPicPr>
          <p:nvPr/>
        </p:nvPicPr>
        <p:blipFill>
          <a:blip r:embed="rId2"/>
          <a:stretch>
            <a:fillRect/>
          </a:stretch>
        </p:blipFill>
        <p:spPr>
          <a:xfrm>
            <a:off x="5859776" y="4643446"/>
            <a:ext cx="1998372" cy="2011693"/>
          </a:xfrm>
          <a:prstGeom prst="ellipse">
            <a:avLst/>
          </a:prstGeom>
          <a:ln>
            <a:noFill/>
          </a:ln>
          <a:effectLst>
            <a:softEdge rad="112500"/>
          </a:effectLst>
        </p:spPr>
      </p:pic>
      <p:sp>
        <p:nvSpPr>
          <p:cNvPr id="2" name="Titolo 1"/>
          <p:cNvSpPr>
            <a:spLocks noGrp="1"/>
          </p:cNvSpPr>
          <p:nvPr>
            <p:ph type="title"/>
          </p:nvPr>
        </p:nvSpPr>
        <p:spPr>
          <a:solidFill>
            <a:schemeClr val="bg1"/>
          </a:solidFill>
        </p:spPr>
        <p:txBody>
          <a:bodyPr>
            <a:normAutofit/>
          </a:bodyPr>
          <a:lstStyle/>
          <a:p>
            <a:pPr>
              <a:spcBef>
                <a:spcPct val="20000"/>
              </a:spcBef>
            </a:pPr>
            <a:r>
              <a:rPr lang="it-IT" sz="4000" dirty="0" smtClean="0">
                <a:latin typeface="Algerian" pitchFamily="82" charset="0"/>
                <a:ea typeface="+mn-ea"/>
                <a:cs typeface="+mn-cs"/>
              </a:rPr>
              <a:t>Le divinità principali</a:t>
            </a:r>
            <a:endParaRPr lang="it-IT" sz="4000" dirty="0">
              <a:latin typeface="Algerian" pitchFamily="82" charset="0"/>
              <a:ea typeface="+mn-ea"/>
              <a:cs typeface="+mn-cs"/>
            </a:endParaRPr>
          </a:p>
        </p:txBody>
      </p:sp>
      <p:pic>
        <p:nvPicPr>
          <p:cNvPr id="4" name="Immagine 3" descr="giove7.jpg"/>
          <p:cNvPicPr>
            <a:picLocks noChangeAspect="1"/>
          </p:cNvPicPr>
          <p:nvPr/>
        </p:nvPicPr>
        <p:blipFill>
          <a:blip r:embed="rId3"/>
          <a:stretch>
            <a:fillRect/>
          </a:stretch>
        </p:blipFill>
        <p:spPr>
          <a:xfrm>
            <a:off x="7286625" y="1214422"/>
            <a:ext cx="1857375" cy="3810000"/>
          </a:xfrm>
          <a:prstGeom prst="ellipse">
            <a:avLst/>
          </a:prstGeom>
          <a:ln>
            <a:noFill/>
          </a:ln>
          <a:effectLst>
            <a:softEdge rad="112500"/>
          </a:effectLst>
        </p:spPr>
      </p:pic>
      <p:sp>
        <p:nvSpPr>
          <p:cNvPr id="6" name="CasellaDiTesto 5"/>
          <p:cNvSpPr txBox="1"/>
          <p:nvPr/>
        </p:nvSpPr>
        <p:spPr>
          <a:xfrm>
            <a:off x="214282" y="1214422"/>
            <a:ext cx="6143668" cy="884153"/>
          </a:xfrm>
          <a:prstGeom prst="rect">
            <a:avLst/>
          </a:prstGeom>
          <a:noFill/>
        </p:spPr>
        <p:txBody>
          <a:bodyPr wrap="square" rtlCol="0">
            <a:spAutoFit/>
          </a:bodyPr>
          <a:lstStyle/>
          <a:p>
            <a:pPr marL="342900" indent="-342900">
              <a:lnSpc>
                <a:spcPct val="80000"/>
              </a:lnSpc>
              <a:spcBef>
                <a:spcPct val="20000"/>
              </a:spcBef>
            </a:pPr>
            <a:r>
              <a:rPr lang="it-IT" sz="1600" dirty="0" smtClean="0">
                <a:latin typeface="Algerian" pitchFamily="82" charset="0"/>
              </a:rPr>
              <a:t>Quella dei romani era una religione politeista e antropomorfa e la struttura fondamentale su cui si basava era la triade divina Giove, Marte e Quirino.</a:t>
            </a:r>
          </a:p>
        </p:txBody>
      </p:sp>
      <p:pic>
        <p:nvPicPr>
          <p:cNvPr id="7" name="Immagine 6" descr="0000416_ares-marte-dio-della-guerra-h-31-statua-scultura-in-resina-bronzata.jpeg"/>
          <p:cNvPicPr>
            <a:picLocks noChangeAspect="1"/>
          </p:cNvPicPr>
          <p:nvPr/>
        </p:nvPicPr>
        <p:blipFill>
          <a:blip r:embed="rId4"/>
          <a:stretch>
            <a:fillRect/>
          </a:stretch>
        </p:blipFill>
        <p:spPr>
          <a:xfrm>
            <a:off x="0" y="2357430"/>
            <a:ext cx="2143108" cy="2551319"/>
          </a:xfrm>
          <a:prstGeom prst="ellipse">
            <a:avLst/>
          </a:prstGeom>
          <a:ln>
            <a:noFill/>
          </a:ln>
          <a:effectLst>
            <a:softEdge rad="112500"/>
          </a:effectLst>
        </p:spPr>
      </p:pic>
      <p:sp>
        <p:nvSpPr>
          <p:cNvPr id="9" name="CasellaDiTesto 8"/>
          <p:cNvSpPr txBox="1"/>
          <p:nvPr/>
        </p:nvSpPr>
        <p:spPr>
          <a:xfrm>
            <a:off x="3428992" y="2143116"/>
            <a:ext cx="4071966" cy="923330"/>
          </a:xfrm>
          <a:prstGeom prst="rect">
            <a:avLst/>
          </a:prstGeom>
          <a:noFill/>
        </p:spPr>
        <p:txBody>
          <a:bodyPr wrap="square" rtlCol="0">
            <a:spAutoFit/>
          </a:bodyPr>
          <a:lstStyle/>
          <a:p>
            <a:r>
              <a:rPr lang="it-IT" b="1" dirty="0" smtClean="0">
                <a:latin typeface="Algerian" pitchFamily="82" charset="0"/>
              </a:rPr>
              <a:t>GIOVE</a:t>
            </a:r>
            <a:r>
              <a:rPr lang="it-IT" dirty="0" smtClean="0">
                <a:latin typeface="Algerian" pitchFamily="82" charset="0"/>
              </a:rPr>
              <a:t>: l’equivalente di Zeus nel mondo greco, è il dio della luce e il padre degli dei. </a:t>
            </a:r>
          </a:p>
        </p:txBody>
      </p:sp>
      <p:sp>
        <p:nvSpPr>
          <p:cNvPr id="8" name="CasellaDiTesto 7"/>
          <p:cNvSpPr txBox="1"/>
          <p:nvPr/>
        </p:nvSpPr>
        <p:spPr>
          <a:xfrm>
            <a:off x="1714480" y="3429000"/>
            <a:ext cx="4071966" cy="1200329"/>
          </a:xfrm>
          <a:prstGeom prst="rect">
            <a:avLst/>
          </a:prstGeom>
          <a:noFill/>
        </p:spPr>
        <p:txBody>
          <a:bodyPr wrap="square" rtlCol="0">
            <a:spAutoFit/>
          </a:bodyPr>
          <a:lstStyle/>
          <a:p>
            <a:r>
              <a:rPr lang="it-IT" b="1" dirty="0" smtClean="0">
                <a:latin typeface="Algerian" pitchFamily="82" charset="0"/>
              </a:rPr>
              <a:t>MARTE</a:t>
            </a:r>
            <a:r>
              <a:rPr lang="it-IT" dirty="0" smtClean="0">
                <a:latin typeface="Algerian" pitchFamily="82" charset="0"/>
              </a:rPr>
              <a:t>: è il dio della guerra; avendo egli generato Romolo, era considerato capostipite del popolo romano. </a:t>
            </a:r>
            <a:endParaRPr lang="it-IT" dirty="0"/>
          </a:p>
        </p:txBody>
      </p:sp>
      <p:sp>
        <p:nvSpPr>
          <p:cNvPr id="11" name="CasellaDiTesto 10"/>
          <p:cNvSpPr txBox="1"/>
          <p:nvPr/>
        </p:nvSpPr>
        <p:spPr>
          <a:xfrm flipH="1">
            <a:off x="2857488" y="4929198"/>
            <a:ext cx="3143272" cy="1754326"/>
          </a:xfrm>
          <a:prstGeom prst="rect">
            <a:avLst/>
          </a:prstGeom>
          <a:noFill/>
        </p:spPr>
        <p:txBody>
          <a:bodyPr wrap="square" rtlCol="0">
            <a:spAutoFit/>
          </a:bodyPr>
          <a:lstStyle/>
          <a:p>
            <a:r>
              <a:rPr lang="it-IT" b="1" dirty="0" smtClean="0">
                <a:latin typeface="Algerian" pitchFamily="82" charset="0"/>
              </a:rPr>
              <a:t>QUIRINO</a:t>
            </a:r>
            <a:r>
              <a:rPr lang="it-IT" dirty="0" smtClean="0">
                <a:latin typeface="Algerian" pitchFamily="82" charset="0"/>
              </a:rPr>
              <a:t>: in origine divinità dei Sabini, è il dio protettore dell’agricoltura. venne in seguito identificato con Romolo.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descr="athena.jpg"/>
          <p:cNvPicPr>
            <a:picLocks noChangeAspect="1"/>
          </p:cNvPicPr>
          <p:nvPr/>
        </p:nvPicPr>
        <p:blipFill>
          <a:blip r:embed="rId2"/>
          <a:stretch>
            <a:fillRect/>
          </a:stretch>
        </p:blipFill>
        <p:spPr>
          <a:xfrm>
            <a:off x="7143768" y="500042"/>
            <a:ext cx="1628462" cy="2840038"/>
          </a:xfrm>
          <a:prstGeom prst="ellipse">
            <a:avLst/>
          </a:prstGeom>
          <a:ln>
            <a:noFill/>
          </a:ln>
          <a:effectLst>
            <a:softEdge rad="112500"/>
          </a:effectLst>
        </p:spPr>
      </p:pic>
      <p:pic>
        <p:nvPicPr>
          <p:cNvPr id="11" name="Immagine 10" descr="diana7.jpg"/>
          <p:cNvPicPr>
            <a:picLocks noChangeAspect="1"/>
          </p:cNvPicPr>
          <p:nvPr/>
        </p:nvPicPr>
        <p:blipFill>
          <a:blip r:embed="rId3"/>
          <a:stretch>
            <a:fillRect/>
          </a:stretch>
        </p:blipFill>
        <p:spPr>
          <a:xfrm>
            <a:off x="7358082" y="3786190"/>
            <a:ext cx="1485901" cy="2226068"/>
          </a:xfrm>
          <a:prstGeom prst="ellipse">
            <a:avLst/>
          </a:prstGeom>
          <a:ln>
            <a:noFill/>
          </a:ln>
          <a:effectLst>
            <a:softEdge rad="112500"/>
          </a:effectLst>
        </p:spPr>
      </p:pic>
      <p:pic>
        <p:nvPicPr>
          <p:cNvPr id="1026" name="Picture 2"/>
          <p:cNvPicPr>
            <a:picLocks noChangeAspect="1" noChangeArrowheads="1"/>
          </p:cNvPicPr>
          <p:nvPr/>
        </p:nvPicPr>
        <p:blipFill>
          <a:blip r:embed="rId4"/>
          <a:srcRect/>
          <a:stretch>
            <a:fillRect/>
          </a:stretch>
        </p:blipFill>
        <p:spPr bwMode="auto">
          <a:xfrm>
            <a:off x="5072066" y="4643446"/>
            <a:ext cx="1562089" cy="13294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olo 1"/>
          <p:cNvSpPr>
            <a:spLocks noGrp="1"/>
          </p:cNvSpPr>
          <p:nvPr>
            <p:ph type="title"/>
          </p:nvPr>
        </p:nvSpPr>
        <p:spPr/>
        <p:txBody>
          <a:bodyPr>
            <a:normAutofit/>
          </a:bodyPr>
          <a:lstStyle/>
          <a:p>
            <a:pPr>
              <a:spcBef>
                <a:spcPct val="20000"/>
              </a:spcBef>
            </a:pPr>
            <a:r>
              <a:rPr lang="it-IT" sz="4000" dirty="0" smtClean="0">
                <a:latin typeface="Algerian" pitchFamily="82" charset="0"/>
                <a:ea typeface="+mn-ea"/>
                <a:cs typeface="+mn-cs"/>
              </a:rPr>
              <a:t>Le altre divinità</a:t>
            </a:r>
            <a:endParaRPr lang="it-IT" sz="4000" dirty="0">
              <a:latin typeface="Algerian" pitchFamily="82" charset="0"/>
              <a:ea typeface="+mn-ea"/>
              <a:cs typeface="+mn-cs"/>
            </a:endParaRPr>
          </a:p>
        </p:txBody>
      </p:sp>
      <p:sp>
        <p:nvSpPr>
          <p:cNvPr id="3" name="Segnaposto contenuto 2"/>
          <p:cNvSpPr>
            <a:spLocks noGrp="1"/>
          </p:cNvSpPr>
          <p:nvPr>
            <p:ph idx="1"/>
          </p:nvPr>
        </p:nvSpPr>
        <p:spPr>
          <a:xfrm>
            <a:off x="214282" y="2214554"/>
            <a:ext cx="7286676" cy="3143273"/>
          </a:xfrm>
        </p:spPr>
        <p:txBody>
          <a:bodyPr>
            <a:normAutofit fontScale="55000" lnSpcReduction="20000"/>
          </a:bodyPr>
          <a:lstStyle/>
          <a:p>
            <a:endParaRPr lang="it-IT" dirty="0" smtClean="0"/>
          </a:p>
          <a:p>
            <a:r>
              <a:rPr lang="it-IT" sz="2600" b="1" dirty="0" smtClean="0">
                <a:latin typeface="Algerian" pitchFamily="82" charset="0"/>
              </a:rPr>
              <a:t>GIUNONE</a:t>
            </a:r>
            <a:r>
              <a:rPr lang="it-IT" sz="2600" dirty="0" smtClean="0">
                <a:latin typeface="Algerian" pitchFamily="82" charset="0"/>
              </a:rPr>
              <a:t>: regina degli dei al fianco di Giove, è la protettrice del matrimonio e della famiglia. </a:t>
            </a:r>
          </a:p>
          <a:p>
            <a:r>
              <a:rPr lang="it-IT" sz="2600" b="1" dirty="0" smtClean="0">
                <a:latin typeface="Algerian" pitchFamily="82" charset="0"/>
              </a:rPr>
              <a:t>VESTA</a:t>
            </a:r>
            <a:r>
              <a:rPr lang="it-IT" sz="2600" dirty="0" smtClean="0">
                <a:latin typeface="Algerian" pitchFamily="82" charset="0"/>
              </a:rPr>
              <a:t>: dea della casa e del focolare. </a:t>
            </a:r>
          </a:p>
          <a:p>
            <a:r>
              <a:rPr lang="it-IT" sz="2600" b="1" dirty="0" smtClean="0">
                <a:latin typeface="Algerian" pitchFamily="82" charset="0"/>
              </a:rPr>
              <a:t>VULCANO</a:t>
            </a:r>
            <a:r>
              <a:rPr lang="it-IT" sz="2600" dirty="0" smtClean="0">
                <a:latin typeface="Algerian" pitchFamily="82" charset="0"/>
              </a:rPr>
              <a:t>: dio del fuoco. </a:t>
            </a:r>
          </a:p>
          <a:p>
            <a:r>
              <a:rPr lang="it-IT" sz="2600" b="1" dirty="0" smtClean="0">
                <a:latin typeface="Algerian" pitchFamily="82" charset="0"/>
              </a:rPr>
              <a:t>SATURNO</a:t>
            </a:r>
            <a:r>
              <a:rPr lang="it-IT" sz="2600" dirty="0" smtClean="0">
                <a:latin typeface="Algerian" pitchFamily="82" charset="0"/>
              </a:rPr>
              <a:t>: dio dell’agricoltura e protettore delle semine. </a:t>
            </a:r>
          </a:p>
          <a:p>
            <a:r>
              <a:rPr lang="it-IT" sz="2600" b="1" dirty="0" smtClean="0">
                <a:latin typeface="Algerian" pitchFamily="82" charset="0"/>
              </a:rPr>
              <a:t>MINERVA</a:t>
            </a:r>
            <a:r>
              <a:rPr lang="it-IT" sz="2600" dirty="0" smtClean="0">
                <a:latin typeface="Algerian" pitchFamily="82" charset="0"/>
              </a:rPr>
              <a:t>: protettrice della sapienza e delle arti. </a:t>
            </a:r>
          </a:p>
          <a:p>
            <a:r>
              <a:rPr lang="it-IT" sz="2600" b="1" dirty="0" smtClean="0">
                <a:latin typeface="Algerian" pitchFamily="82" charset="0"/>
              </a:rPr>
              <a:t>DIANA</a:t>
            </a:r>
            <a:r>
              <a:rPr lang="it-IT" sz="2600" dirty="0" smtClean="0">
                <a:latin typeface="Algerian" pitchFamily="82" charset="0"/>
              </a:rPr>
              <a:t>: dea della caccia. </a:t>
            </a:r>
          </a:p>
          <a:p>
            <a:r>
              <a:rPr lang="it-IT" sz="2600" b="1" dirty="0" smtClean="0">
                <a:latin typeface="Algerian" pitchFamily="82" charset="0"/>
              </a:rPr>
              <a:t>FORTUNA</a:t>
            </a:r>
            <a:r>
              <a:rPr lang="it-IT" sz="2600" dirty="0" smtClean="0">
                <a:latin typeface="Algerian" pitchFamily="82" charset="0"/>
              </a:rPr>
              <a:t>: dea del destino. </a:t>
            </a:r>
          </a:p>
          <a:p>
            <a:r>
              <a:rPr lang="it-IT" sz="2600" b="1" dirty="0" smtClean="0">
                <a:latin typeface="Algerian" pitchFamily="82" charset="0"/>
              </a:rPr>
              <a:t>VENERE</a:t>
            </a:r>
            <a:r>
              <a:rPr lang="it-IT" sz="2600" dirty="0" smtClean="0">
                <a:latin typeface="Algerian" pitchFamily="82" charset="0"/>
              </a:rPr>
              <a:t>: dea della bellezza e dell’amore. </a:t>
            </a:r>
          </a:p>
          <a:p>
            <a:r>
              <a:rPr lang="it-IT" sz="2600" b="1" dirty="0" smtClean="0">
                <a:latin typeface="Algerian" pitchFamily="82" charset="0"/>
              </a:rPr>
              <a:t>APOLLO</a:t>
            </a:r>
            <a:r>
              <a:rPr lang="it-IT" sz="2600" dirty="0" smtClean="0">
                <a:latin typeface="Algerian" pitchFamily="82" charset="0"/>
              </a:rPr>
              <a:t>: dio della poesia. </a:t>
            </a:r>
          </a:p>
          <a:p>
            <a:r>
              <a:rPr lang="it-IT" sz="2600" b="1" dirty="0" smtClean="0">
                <a:latin typeface="Algerian" pitchFamily="82" charset="0"/>
              </a:rPr>
              <a:t>NETTUNO</a:t>
            </a:r>
            <a:r>
              <a:rPr lang="it-IT" sz="2600" dirty="0" smtClean="0">
                <a:latin typeface="Algerian" pitchFamily="82" charset="0"/>
              </a:rPr>
              <a:t>: dio del mare. </a:t>
            </a:r>
          </a:p>
          <a:p>
            <a:r>
              <a:rPr lang="it-IT" sz="2600" b="1" dirty="0" smtClean="0">
                <a:latin typeface="Algerian" pitchFamily="82" charset="0"/>
              </a:rPr>
              <a:t>MERCURIO</a:t>
            </a:r>
            <a:r>
              <a:rPr lang="it-IT" sz="2600" dirty="0" smtClean="0">
                <a:latin typeface="Algerian" pitchFamily="82" charset="0"/>
              </a:rPr>
              <a:t>: messaggero degli dei. </a:t>
            </a:r>
            <a:endParaRPr lang="it-IT" sz="2500" b="1" dirty="0" smtClean="0">
              <a:latin typeface="Algerian" pitchFamily="82" charset="0"/>
            </a:endParaRPr>
          </a:p>
          <a:p>
            <a:endParaRPr lang="it-IT" sz="2500" b="1" dirty="0">
              <a:latin typeface="Algerian" pitchFamily="82" charset="0"/>
            </a:endParaRPr>
          </a:p>
        </p:txBody>
      </p:sp>
      <p:sp>
        <p:nvSpPr>
          <p:cNvPr id="4" name="CasellaDiTesto 3"/>
          <p:cNvSpPr txBox="1"/>
          <p:nvPr/>
        </p:nvSpPr>
        <p:spPr>
          <a:xfrm>
            <a:off x="142844" y="1071546"/>
            <a:ext cx="5286412" cy="1138773"/>
          </a:xfrm>
          <a:prstGeom prst="rect">
            <a:avLst/>
          </a:prstGeom>
          <a:noFill/>
        </p:spPr>
        <p:txBody>
          <a:bodyPr wrap="square" rtlCol="0">
            <a:spAutoFit/>
          </a:bodyPr>
          <a:lstStyle/>
          <a:p>
            <a:endParaRPr lang="it-IT" dirty="0" smtClean="0"/>
          </a:p>
          <a:p>
            <a:r>
              <a:rPr lang="it-IT" dirty="0" smtClean="0"/>
              <a:t> </a:t>
            </a:r>
            <a:r>
              <a:rPr lang="it-IT" sz="1600" dirty="0" smtClean="0">
                <a:latin typeface="Algerian" pitchFamily="82" charset="0"/>
              </a:rPr>
              <a:t>Con la conquista della Grecia, i romani assimilarono poi tutte le divinità dell’Olimpo, attribuendo loro un nuovo nome latino: </a:t>
            </a:r>
          </a:p>
        </p:txBody>
      </p:sp>
      <p:sp>
        <p:nvSpPr>
          <p:cNvPr id="5" name="Rettangolo 4"/>
          <p:cNvSpPr/>
          <p:nvPr/>
        </p:nvSpPr>
        <p:spPr>
          <a:xfrm>
            <a:off x="285720" y="5357826"/>
            <a:ext cx="4572000" cy="1169551"/>
          </a:xfrm>
          <a:prstGeom prst="rect">
            <a:avLst/>
          </a:prstGeom>
        </p:spPr>
        <p:txBody>
          <a:bodyPr>
            <a:spAutoFit/>
          </a:bodyPr>
          <a:lstStyle/>
          <a:p>
            <a:r>
              <a:rPr lang="it-IT" sz="1400" dirty="0" smtClean="0">
                <a:latin typeface="Algerian" pitchFamily="82" charset="0"/>
              </a:rPr>
              <a:t>A queste divinità si deve aggiungere </a:t>
            </a:r>
            <a:r>
              <a:rPr lang="it-IT" sz="1400" b="1" dirty="0" smtClean="0">
                <a:latin typeface="Algerian" pitchFamily="82" charset="0"/>
              </a:rPr>
              <a:t>GIANO</a:t>
            </a:r>
            <a:r>
              <a:rPr lang="it-IT" sz="1400" dirty="0" smtClean="0">
                <a:latin typeface="Algerian" pitchFamily="82" charset="0"/>
              </a:rPr>
              <a:t> che entrò a far parte del culto di Stato in qualità di dio protettore di tutto ciò che ha inizio e fine. Veniva raffigurato sempre bifronte. </a:t>
            </a:r>
            <a:endParaRPr lang="it-IT" dirty="0" smtClean="0"/>
          </a:p>
        </p:txBody>
      </p:sp>
      <p:sp>
        <p:nvSpPr>
          <p:cNvPr id="7" name="CasellaDiTesto 6"/>
          <p:cNvSpPr txBox="1"/>
          <p:nvPr/>
        </p:nvSpPr>
        <p:spPr>
          <a:xfrm>
            <a:off x="5429256" y="6143644"/>
            <a:ext cx="714380" cy="307777"/>
          </a:xfrm>
          <a:prstGeom prst="rect">
            <a:avLst/>
          </a:prstGeom>
          <a:noFill/>
        </p:spPr>
        <p:txBody>
          <a:bodyPr wrap="square" rtlCol="0">
            <a:spAutoFit/>
          </a:bodyPr>
          <a:lstStyle/>
          <a:p>
            <a:r>
              <a:rPr lang="it-IT" sz="1400" b="1" dirty="0" smtClean="0">
                <a:latin typeface="Algerian" pitchFamily="82" charset="0"/>
              </a:rPr>
              <a:t>Giano</a:t>
            </a:r>
          </a:p>
        </p:txBody>
      </p:sp>
      <p:sp>
        <p:nvSpPr>
          <p:cNvPr id="9" name="CasellaDiTesto 8"/>
          <p:cNvSpPr txBox="1"/>
          <p:nvPr/>
        </p:nvSpPr>
        <p:spPr>
          <a:xfrm>
            <a:off x="7429520" y="3286124"/>
            <a:ext cx="1000132" cy="307777"/>
          </a:xfrm>
          <a:prstGeom prst="rect">
            <a:avLst/>
          </a:prstGeom>
          <a:noFill/>
        </p:spPr>
        <p:txBody>
          <a:bodyPr wrap="square" rtlCol="0">
            <a:spAutoFit/>
          </a:bodyPr>
          <a:lstStyle/>
          <a:p>
            <a:r>
              <a:rPr lang="it-IT" sz="1400" b="1" dirty="0" smtClean="0">
                <a:latin typeface="Algerian" pitchFamily="82" charset="0"/>
              </a:rPr>
              <a:t>Minerva</a:t>
            </a:r>
          </a:p>
        </p:txBody>
      </p:sp>
      <p:sp>
        <p:nvSpPr>
          <p:cNvPr id="12" name="CasellaDiTesto 11"/>
          <p:cNvSpPr txBox="1"/>
          <p:nvPr/>
        </p:nvSpPr>
        <p:spPr>
          <a:xfrm>
            <a:off x="7786710" y="6000768"/>
            <a:ext cx="785818" cy="307777"/>
          </a:xfrm>
          <a:prstGeom prst="rect">
            <a:avLst/>
          </a:prstGeom>
          <a:noFill/>
        </p:spPr>
        <p:txBody>
          <a:bodyPr wrap="square" rtlCol="0">
            <a:spAutoFit/>
          </a:bodyPr>
          <a:lstStyle/>
          <a:p>
            <a:r>
              <a:rPr lang="it-IT" sz="1400" b="1" dirty="0" smtClean="0">
                <a:latin typeface="Algerian" pitchFamily="82" charset="0"/>
              </a:rPr>
              <a:t>Diana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descr="Penates.GIF"/>
          <p:cNvPicPr>
            <a:picLocks noChangeAspect="1"/>
          </p:cNvPicPr>
          <p:nvPr/>
        </p:nvPicPr>
        <p:blipFill>
          <a:blip r:embed="rId2"/>
          <a:stretch>
            <a:fillRect/>
          </a:stretch>
        </p:blipFill>
        <p:spPr>
          <a:xfrm>
            <a:off x="1928794" y="4071942"/>
            <a:ext cx="1562824" cy="2600330"/>
          </a:xfrm>
          <a:prstGeom prst="rect">
            <a:avLst/>
          </a:prstGeom>
        </p:spPr>
      </p:pic>
      <p:pic>
        <p:nvPicPr>
          <p:cNvPr id="5" name="Immagine 4" descr="Lar_-_Museo_Archeologico_Nazionale_di_Napoli_4.JPG"/>
          <p:cNvPicPr>
            <a:picLocks noChangeAspect="1"/>
          </p:cNvPicPr>
          <p:nvPr/>
        </p:nvPicPr>
        <p:blipFill>
          <a:blip r:embed="rId3" cstate="print"/>
          <a:stretch>
            <a:fillRect/>
          </a:stretch>
        </p:blipFill>
        <p:spPr>
          <a:xfrm>
            <a:off x="5786446" y="1214422"/>
            <a:ext cx="2654572" cy="3523831"/>
          </a:xfrm>
          <a:prstGeom prst="ellipse">
            <a:avLst/>
          </a:prstGeom>
          <a:ln>
            <a:noFill/>
          </a:ln>
          <a:effectLst>
            <a:softEdge rad="112500"/>
          </a:effectLst>
        </p:spPr>
      </p:pic>
      <p:sp>
        <p:nvSpPr>
          <p:cNvPr id="2" name="Titolo 1"/>
          <p:cNvSpPr>
            <a:spLocks noGrp="1"/>
          </p:cNvSpPr>
          <p:nvPr>
            <p:ph type="title"/>
          </p:nvPr>
        </p:nvSpPr>
        <p:spPr/>
        <p:txBody>
          <a:bodyPr>
            <a:normAutofit/>
          </a:bodyPr>
          <a:lstStyle/>
          <a:p>
            <a:pPr>
              <a:spcBef>
                <a:spcPct val="20000"/>
              </a:spcBef>
            </a:pPr>
            <a:r>
              <a:rPr lang="it-IT" sz="4000" dirty="0" smtClean="0">
                <a:latin typeface="Algerian" pitchFamily="82" charset="0"/>
                <a:ea typeface="+mn-ea"/>
                <a:cs typeface="+mn-cs"/>
              </a:rPr>
              <a:t>Dei minori</a:t>
            </a:r>
            <a:endParaRPr lang="it-IT" sz="4000" dirty="0">
              <a:latin typeface="Algerian" pitchFamily="82" charset="0"/>
              <a:ea typeface="+mn-ea"/>
              <a:cs typeface="+mn-cs"/>
            </a:endParaRPr>
          </a:p>
        </p:txBody>
      </p:sp>
      <p:sp>
        <p:nvSpPr>
          <p:cNvPr id="4" name="Rettangolo 3"/>
          <p:cNvSpPr/>
          <p:nvPr/>
        </p:nvSpPr>
        <p:spPr>
          <a:xfrm>
            <a:off x="428596" y="1214422"/>
            <a:ext cx="4000528" cy="2862322"/>
          </a:xfrm>
          <a:prstGeom prst="rect">
            <a:avLst/>
          </a:prstGeom>
        </p:spPr>
        <p:txBody>
          <a:bodyPr wrap="square">
            <a:spAutoFit/>
          </a:bodyPr>
          <a:lstStyle/>
          <a:p>
            <a:r>
              <a:rPr lang="it-IT" dirty="0" smtClean="0">
                <a:latin typeface="Algerian" pitchFamily="82" charset="0"/>
              </a:rPr>
              <a:t>Infine vi erano alcune divinità primitive, adorate in seno alla famiglia: </a:t>
            </a:r>
          </a:p>
          <a:p>
            <a:pPr>
              <a:buFontTx/>
              <a:buChar char="-"/>
            </a:pPr>
            <a:r>
              <a:rPr lang="it-IT" dirty="0" smtClean="0">
                <a:latin typeface="Algerian" pitchFamily="82" charset="0"/>
              </a:rPr>
              <a:t>i </a:t>
            </a:r>
            <a:r>
              <a:rPr lang="it-IT" b="1" dirty="0" smtClean="0">
                <a:latin typeface="Algerian" pitchFamily="82" charset="0"/>
              </a:rPr>
              <a:t>LARI</a:t>
            </a:r>
            <a:r>
              <a:rPr lang="it-IT" dirty="0" smtClean="0">
                <a:latin typeface="Algerian" pitchFamily="82" charset="0"/>
              </a:rPr>
              <a:t>, protettori dei campi e della casa;</a:t>
            </a:r>
          </a:p>
          <a:p>
            <a:pPr>
              <a:buFontTx/>
              <a:buChar char="-"/>
            </a:pPr>
            <a:r>
              <a:rPr lang="it-IT" dirty="0" smtClean="0">
                <a:latin typeface="Algerian" pitchFamily="82" charset="0"/>
              </a:rPr>
              <a:t>i </a:t>
            </a:r>
            <a:r>
              <a:rPr lang="it-IT" b="1" dirty="0" smtClean="0">
                <a:latin typeface="Algerian" pitchFamily="82" charset="0"/>
              </a:rPr>
              <a:t>PENATI</a:t>
            </a:r>
            <a:r>
              <a:rPr lang="it-IT" dirty="0" smtClean="0">
                <a:latin typeface="Algerian" pitchFamily="82" charset="0"/>
              </a:rPr>
              <a:t>, protettori della famiglia, </a:t>
            </a:r>
          </a:p>
          <a:p>
            <a:pPr>
              <a:buFontTx/>
              <a:buChar char="-"/>
            </a:pPr>
            <a:r>
              <a:rPr lang="it-IT" dirty="0" smtClean="0">
                <a:latin typeface="Algerian" pitchFamily="82" charset="0"/>
              </a:rPr>
              <a:t>i </a:t>
            </a:r>
            <a:r>
              <a:rPr lang="it-IT" b="1" dirty="0" smtClean="0">
                <a:latin typeface="Algerian" pitchFamily="82" charset="0"/>
              </a:rPr>
              <a:t>MANI</a:t>
            </a:r>
            <a:r>
              <a:rPr lang="it-IT" dirty="0" smtClean="0">
                <a:latin typeface="Algerian" pitchFamily="82" charset="0"/>
              </a:rPr>
              <a:t>, protettori dei morti.</a:t>
            </a:r>
          </a:p>
          <a:p>
            <a:r>
              <a:rPr lang="it-IT" dirty="0" smtClean="0">
                <a:latin typeface="Algerian" pitchFamily="82" charset="0"/>
              </a:rPr>
              <a:t>Più che vere e proprie divinità, erano degli spiriti protettori.</a:t>
            </a:r>
          </a:p>
        </p:txBody>
      </p:sp>
      <p:sp>
        <p:nvSpPr>
          <p:cNvPr id="6" name="CasellaDiTesto 5"/>
          <p:cNvSpPr txBox="1"/>
          <p:nvPr/>
        </p:nvSpPr>
        <p:spPr>
          <a:xfrm>
            <a:off x="6357950" y="4786322"/>
            <a:ext cx="1357322" cy="307777"/>
          </a:xfrm>
          <a:prstGeom prst="rect">
            <a:avLst/>
          </a:prstGeom>
          <a:noFill/>
        </p:spPr>
        <p:txBody>
          <a:bodyPr wrap="square" rtlCol="0">
            <a:spAutoFit/>
          </a:bodyPr>
          <a:lstStyle/>
          <a:p>
            <a:r>
              <a:rPr lang="it-IT" sz="1400" b="1" dirty="0" smtClean="0">
                <a:latin typeface="Algerian" pitchFamily="82" charset="0"/>
              </a:rPr>
              <a:t>Un lare</a:t>
            </a:r>
          </a:p>
        </p:txBody>
      </p:sp>
      <p:sp>
        <p:nvSpPr>
          <p:cNvPr id="8" name="CasellaDiTesto 7"/>
          <p:cNvSpPr txBox="1"/>
          <p:nvPr/>
        </p:nvSpPr>
        <p:spPr>
          <a:xfrm>
            <a:off x="3786182" y="5500702"/>
            <a:ext cx="1571636" cy="307777"/>
          </a:xfrm>
          <a:prstGeom prst="rect">
            <a:avLst/>
          </a:prstGeom>
          <a:noFill/>
        </p:spPr>
        <p:txBody>
          <a:bodyPr wrap="square" rtlCol="0">
            <a:spAutoFit/>
          </a:bodyPr>
          <a:lstStyle/>
          <a:p>
            <a:r>
              <a:rPr lang="it-IT" sz="1400" b="1" dirty="0" smtClean="0">
                <a:latin typeface="Algerian" pitchFamily="82" charset="0"/>
              </a:rPr>
              <a:t>Uno dei Penati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Tartaro John_Martin.jpg"/>
          <p:cNvPicPr>
            <a:picLocks noChangeAspect="1"/>
          </p:cNvPicPr>
          <p:nvPr/>
        </p:nvPicPr>
        <p:blipFill>
          <a:blip r:embed="rId2"/>
          <a:stretch>
            <a:fillRect/>
          </a:stretch>
        </p:blipFill>
        <p:spPr>
          <a:xfrm>
            <a:off x="-4277" y="-285776"/>
            <a:ext cx="9151515" cy="7429552"/>
          </a:xfrm>
          <a:prstGeom prst="rect">
            <a:avLst/>
          </a:prstGeom>
        </p:spPr>
      </p:pic>
      <p:sp>
        <p:nvSpPr>
          <p:cNvPr id="2" name="Titolo 1"/>
          <p:cNvSpPr>
            <a:spLocks noGrp="1"/>
          </p:cNvSpPr>
          <p:nvPr>
            <p:ph type="title"/>
          </p:nvPr>
        </p:nvSpPr>
        <p:spPr>
          <a:xfrm>
            <a:off x="428596" y="285728"/>
            <a:ext cx="8229600" cy="1143000"/>
          </a:xfrm>
        </p:spPr>
        <p:txBody>
          <a:bodyPr>
            <a:normAutofit fontScale="90000"/>
          </a:bodyPr>
          <a:lstStyle/>
          <a:p>
            <a:r>
              <a:rPr lang="it-IT" sz="4000" dirty="0" smtClean="0">
                <a:solidFill>
                  <a:schemeClr val="bg1"/>
                </a:solidFill>
                <a:latin typeface="Algerian" pitchFamily="82" charset="0"/>
                <a:ea typeface="+mn-ea"/>
                <a:cs typeface="+mn-cs"/>
              </a:rPr>
              <a:t>L’oltretomba e il culto dei morti</a:t>
            </a:r>
            <a:endParaRPr lang="it-IT" sz="4000" dirty="0">
              <a:solidFill>
                <a:schemeClr val="bg1"/>
              </a:solidFill>
              <a:latin typeface="Algerian" pitchFamily="82" charset="0"/>
              <a:ea typeface="+mn-ea"/>
              <a:cs typeface="+mn-cs"/>
            </a:endParaRPr>
          </a:p>
        </p:txBody>
      </p:sp>
      <p:sp>
        <p:nvSpPr>
          <p:cNvPr id="4" name="Rettangolo 3"/>
          <p:cNvSpPr/>
          <p:nvPr/>
        </p:nvSpPr>
        <p:spPr>
          <a:xfrm>
            <a:off x="285720" y="1500174"/>
            <a:ext cx="4357718" cy="5047536"/>
          </a:xfrm>
          <a:prstGeom prst="rect">
            <a:avLst/>
          </a:prstGeom>
        </p:spPr>
        <p:txBody>
          <a:bodyPr wrap="square">
            <a:spAutoFit/>
          </a:bodyPr>
          <a:lstStyle/>
          <a:p>
            <a:r>
              <a:rPr lang="it-IT" dirty="0" smtClean="0"/>
              <a:t> </a:t>
            </a:r>
          </a:p>
          <a:p>
            <a:r>
              <a:rPr lang="it-IT" sz="1600" dirty="0" smtClean="0">
                <a:solidFill>
                  <a:schemeClr val="bg1"/>
                </a:solidFill>
                <a:latin typeface="Algerian" pitchFamily="82" charset="0"/>
              </a:rPr>
              <a:t>I romani immaginavano gli Inferi come un luogo triste e cupo, dove le ombre dei morti vagavano senza pace. Si temeva che potessero tornare sulla terra e si cercava di propiziarsele durante alcune festività con riti particolari per convincere i morti a lasciare in pace i vivi. I morti, se trascurati o dimenticati, inviavano ai vivi dolori e malattie, pertanto, durante i parentalia, ogni famiglia onorava la tomba degli antenati con fiori e cibi. </a:t>
            </a:r>
          </a:p>
          <a:p>
            <a:r>
              <a:rPr lang="it-IT" sz="1600" dirty="0" smtClean="0">
                <a:solidFill>
                  <a:schemeClr val="bg1"/>
                </a:solidFill>
                <a:latin typeface="Algerian" pitchFamily="82" charset="0"/>
              </a:rPr>
              <a:t>Come i greci, ritenevano che le anime dei giusti fossero destinate ai </a:t>
            </a:r>
            <a:r>
              <a:rPr lang="it-IT" sz="1600" dirty="0" smtClean="0">
                <a:solidFill>
                  <a:srgbClr val="00B050"/>
                </a:solidFill>
                <a:latin typeface="Algerian" pitchFamily="82" charset="0"/>
              </a:rPr>
              <a:t>Campi</a:t>
            </a:r>
            <a:r>
              <a:rPr lang="it-IT" sz="1600" dirty="0" smtClean="0">
                <a:solidFill>
                  <a:schemeClr val="bg1"/>
                </a:solidFill>
                <a:latin typeface="Algerian" pitchFamily="82" charset="0"/>
              </a:rPr>
              <a:t> </a:t>
            </a:r>
            <a:r>
              <a:rPr lang="it-IT" sz="1600" dirty="0" smtClean="0">
                <a:solidFill>
                  <a:srgbClr val="00B050"/>
                </a:solidFill>
                <a:latin typeface="Algerian" pitchFamily="82" charset="0"/>
              </a:rPr>
              <a:t>Elisi</a:t>
            </a:r>
            <a:r>
              <a:rPr lang="it-IT" sz="1600" dirty="0" smtClean="0">
                <a:solidFill>
                  <a:schemeClr val="bg1"/>
                </a:solidFill>
                <a:latin typeface="Algerian" pitchFamily="82" charset="0"/>
              </a:rPr>
              <a:t>, mentre i malvagi venissero relegati nel </a:t>
            </a:r>
            <a:r>
              <a:rPr lang="it-IT" sz="1600" dirty="0" smtClean="0">
                <a:solidFill>
                  <a:srgbClr val="FF0000"/>
                </a:solidFill>
                <a:latin typeface="Algerian" pitchFamily="82" charset="0"/>
              </a:rPr>
              <a:t>Tartaro</a:t>
            </a:r>
            <a:r>
              <a:rPr lang="it-IT" sz="1600" dirty="0" smtClean="0">
                <a:solidFill>
                  <a:schemeClr val="bg1"/>
                </a:solidFill>
                <a:latin typeface="Algerian" pitchFamily="82" charset="0"/>
              </a:rPr>
              <a:t>. Per coloro che morivano giovani c’erano invece i </a:t>
            </a:r>
            <a:r>
              <a:rPr lang="it-IT" sz="1600" dirty="0" smtClean="0">
                <a:solidFill>
                  <a:srgbClr val="FFFF00"/>
                </a:solidFill>
                <a:latin typeface="Algerian" pitchFamily="82" charset="0"/>
              </a:rPr>
              <a:t>Campi lucentes</a:t>
            </a:r>
            <a:r>
              <a:rPr lang="it-IT" sz="1600" dirty="0" smtClean="0">
                <a:solidFill>
                  <a:schemeClr val="bg1"/>
                </a:solidFill>
                <a:latin typeface="Algerian" pitchFamily="82" charset="0"/>
              </a:rPr>
              <a:t>.</a:t>
            </a:r>
            <a:r>
              <a:rPr lang="it-IT" sz="1600" dirty="0" smtClean="0">
                <a:solidFill>
                  <a:schemeClr val="bg1"/>
                </a:solidFill>
              </a:rPr>
              <a:t> </a:t>
            </a:r>
            <a:endParaRPr lang="it-IT" sz="16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descr="colonne-grecque-romaine-.jpg"/>
          <p:cNvPicPr>
            <a:picLocks noChangeAspect="1"/>
          </p:cNvPicPr>
          <p:nvPr/>
        </p:nvPicPr>
        <p:blipFill>
          <a:blip r:embed="rId2"/>
          <a:stretch>
            <a:fillRect/>
          </a:stretch>
        </p:blipFill>
        <p:spPr>
          <a:xfrm>
            <a:off x="4071934" y="785794"/>
            <a:ext cx="4857784" cy="4857784"/>
          </a:xfrm>
          <a:prstGeom prst="rect">
            <a:avLst/>
          </a:prstGeom>
        </p:spPr>
      </p:pic>
      <p:pic>
        <p:nvPicPr>
          <p:cNvPr id="5" name="Immagine 4" descr="colonne-grecque-romaine-.jpg"/>
          <p:cNvPicPr>
            <a:picLocks noChangeAspect="1"/>
          </p:cNvPicPr>
          <p:nvPr/>
        </p:nvPicPr>
        <p:blipFill>
          <a:blip r:embed="rId2"/>
          <a:stretch>
            <a:fillRect/>
          </a:stretch>
        </p:blipFill>
        <p:spPr>
          <a:xfrm>
            <a:off x="142844" y="714356"/>
            <a:ext cx="5000636" cy="5000636"/>
          </a:xfrm>
          <a:prstGeom prst="rect">
            <a:avLst/>
          </a:prstGeom>
        </p:spPr>
      </p:pic>
      <p:sp>
        <p:nvSpPr>
          <p:cNvPr id="2" name="Titolo 1"/>
          <p:cNvSpPr>
            <a:spLocks noGrp="1"/>
          </p:cNvSpPr>
          <p:nvPr>
            <p:ph type="title"/>
          </p:nvPr>
        </p:nvSpPr>
        <p:spPr>
          <a:xfrm>
            <a:off x="557242" y="3000372"/>
            <a:ext cx="8229600" cy="1143000"/>
          </a:xfrm>
        </p:spPr>
        <p:txBody>
          <a:bodyPr>
            <a:noAutofit/>
          </a:bodyPr>
          <a:lstStyle/>
          <a:p>
            <a:r>
              <a:rPr lang="it-IT" sz="7200" u="sng" dirty="0" smtClean="0">
                <a:latin typeface="Algerian" pitchFamily="82" charset="0"/>
              </a:rPr>
              <a:t>FINE</a:t>
            </a:r>
            <a:endParaRPr lang="it-IT" sz="7200" u="sng" dirty="0">
              <a:latin typeface="Algerian" pitchFamily="82" charset="0"/>
            </a:endParaRPr>
          </a:p>
        </p:txBody>
      </p:sp>
      <p:sp>
        <p:nvSpPr>
          <p:cNvPr id="6" name="CasellaDiTesto 5"/>
          <p:cNvSpPr txBox="1"/>
          <p:nvPr/>
        </p:nvSpPr>
        <p:spPr>
          <a:xfrm>
            <a:off x="642910" y="5786454"/>
            <a:ext cx="7858180" cy="646331"/>
          </a:xfrm>
          <a:prstGeom prst="rect">
            <a:avLst/>
          </a:prstGeom>
          <a:noFill/>
        </p:spPr>
        <p:txBody>
          <a:bodyPr wrap="square" rtlCol="0">
            <a:spAutoFit/>
          </a:bodyPr>
          <a:lstStyle/>
          <a:p>
            <a:pPr algn="ctr"/>
            <a:r>
              <a:rPr lang="it-IT" dirty="0" smtClean="0"/>
              <a:t>Presentazione a cura di:</a:t>
            </a:r>
          </a:p>
          <a:p>
            <a:r>
              <a:rPr lang="it-IT" dirty="0" smtClean="0"/>
              <a:t>Chiarelli Antonio, Di Iorio Paolo, Michilli Davide, Michilli Matteo, Traino Matteo </a:t>
            </a:r>
            <a:endParaRPr lang="it-IT"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544</Words>
  <Application>Microsoft Office PowerPoint</Application>
  <PresentationFormat>Presentazione su schermo (4:3)</PresentationFormat>
  <Paragraphs>42</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di Office</vt:lpstr>
      <vt:lpstr>Presentazione standard di PowerPoint</vt:lpstr>
      <vt:lpstr>Secondo la leggenda, Roma fu fondata nel 753 a.C. da Romolo, primo re di Roma. Dopo di lui si succedettero altri 6 re, fino al 509 a.C., anno in cui iniziò l’era repubblicana, alla quale seguì l’età imperiale. La religione romana recepisce numerosi elementi delle religioni dei popoli che abitavano la penisola italica (Etruschi, Sabini, Sanniti, Latini), e della religione greca, dopo la conquista della Grecia tra il III e il II secolo a.C.</vt:lpstr>
      <vt:lpstr>Le divinità principali</vt:lpstr>
      <vt:lpstr>Le altre divinità</vt:lpstr>
      <vt:lpstr>Dei minori</vt:lpstr>
      <vt:lpstr>L’oltretomba e il culto dei morti</vt:lpstr>
      <vt:lpstr>FINE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Utente</cp:lastModifiedBy>
  <cp:revision>25</cp:revision>
  <dcterms:created xsi:type="dcterms:W3CDTF">2018-03-13T08:37:15Z</dcterms:created>
  <dcterms:modified xsi:type="dcterms:W3CDTF">2018-05-28T17:16:06Z</dcterms:modified>
</cp:coreProperties>
</file>