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7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D0A51F-47FE-4D89-BD65-90D7016FCC49}" type="datetimeFigureOut">
              <a:rPr lang="it-IT" smtClean="0"/>
              <a:t>16/07/2018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15D96A-E780-4174-A7BF-52CEA9437DC9}" type="slidenum">
              <a:rPr lang="it-IT" smtClean="0"/>
              <a:t>‹N›</a:t>
            </a:fld>
            <a:endParaRPr lang="it-IT"/>
          </a:p>
        </p:txBody>
      </p:sp>
    </p:spTree>
    <p:extLst>
      <p:ext uri="{BB962C8B-B14F-4D97-AF65-F5344CB8AC3E}">
        <p14:creationId xmlns:p14="http://schemas.microsoft.com/office/powerpoint/2010/main" val="338369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B15D96A-E780-4174-A7BF-52CEA9437DC9}" type="slidenum">
              <a:rPr lang="it-IT" smtClean="0"/>
              <a:t>2</a:t>
            </a:fld>
            <a:endParaRPr lang="it-IT"/>
          </a:p>
        </p:txBody>
      </p:sp>
    </p:spTree>
    <p:extLst>
      <p:ext uri="{BB962C8B-B14F-4D97-AF65-F5344CB8AC3E}">
        <p14:creationId xmlns:p14="http://schemas.microsoft.com/office/powerpoint/2010/main" val="15068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9FFCB0A0-F14A-4129-9F0A-5CE0764A4EB1}" type="datetimeFigureOut">
              <a:rPr lang="it-IT" smtClean="0"/>
              <a:pPr/>
              <a:t>16/07/2018</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403B836-BDF0-41E7-958C-F60538BD50EE}"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9FFCB0A0-F14A-4129-9F0A-5CE0764A4EB1}" type="datetimeFigureOut">
              <a:rPr lang="it-IT" smtClean="0"/>
              <a:pPr/>
              <a:t>16/07/2018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03B836-BDF0-41E7-958C-F60538BD50E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9FFCB0A0-F14A-4129-9F0A-5CE0764A4EB1}" type="datetimeFigureOut">
              <a:rPr lang="it-IT" smtClean="0"/>
              <a:pPr/>
              <a:t>16/07/2018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03B836-BDF0-41E7-958C-F60538BD50E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4"/>
          </p:nvPr>
        </p:nvSpPr>
        <p:spPr/>
        <p:txBody>
          <a:bodyPr rtlCol="0"/>
          <a:lstStyle/>
          <a:p>
            <a:fld id="{9FFCB0A0-F14A-4129-9F0A-5CE0764A4EB1}" type="datetimeFigureOut">
              <a:rPr lang="it-IT" smtClean="0"/>
              <a:pPr/>
              <a:t>16/07/2018</a:t>
            </a:fld>
            <a:endParaRPr lang="it-IT"/>
          </a:p>
        </p:txBody>
      </p:sp>
      <p:sp>
        <p:nvSpPr>
          <p:cNvPr id="9" name="Segnaposto numero diapositiva 8"/>
          <p:cNvSpPr>
            <a:spLocks noGrp="1"/>
          </p:cNvSpPr>
          <p:nvPr>
            <p:ph type="sldNum" sz="quarter" idx="15"/>
          </p:nvPr>
        </p:nvSpPr>
        <p:spPr/>
        <p:txBody>
          <a:bodyPr rtlCol="0"/>
          <a:lstStyle/>
          <a:p>
            <a:fld id="{B403B836-BDF0-41E7-958C-F60538BD50EE}"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9FFCB0A0-F14A-4129-9F0A-5CE0764A4EB1}" type="datetimeFigureOut">
              <a:rPr lang="it-IT" smtClean="0"/>
              <a:pPr/>
              <a:t>16/07/2018</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403B836-BDF0-41E7-958C-F60538BD50EE}"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9FFCB0A0-F14A-4129-9F0A-5CE0764A4EB1}" type="datetimeFigureOut">
              <a:rPr lang="it-IT" smtClean="0"/>
              <a:pPr/>
              <a:t>16/07/2018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03B836-BDF0-41E7-958C-F60538BD50EE}"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a:t>Fare clic per modificare lo stile del titolo</a:t>
            </a:r>
            <a:endParaRPr kumimoji="0" lang="en-US"/>
          </a:p>
        </p:txBody>
      </p:sp>
      <p:sp>
        <p:nvSpPr>
          <p:cNvPr id="7" name="Segnaposto data 6"/>
          <p:cNvSpPr>
            <a:spLocks noGrp="1"/>
          </p:cNvSpPr>
          <p:nvPr>
            <p:ph type="dt" sz="half" idx="10"/>
          </p:nvPr>
        </p:nvSpPr>
        <p:spPr/>
        <p:txBody>
          <a:bodyPr/>
          <a:lstStyle/>
          <a:p>
            <a:fld id="{9FFCB0A0-F14A-4129-9F0A-5CE0764A4EB1}" type="datetimeFigureOut">
              <a:rPr lang="it-IT" smtClean="0"/>
              <a:pPr/>
              <a:t>16/07/2018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403B836-BDF0-41E7-958C-F60538BD50EE}"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6" name="Segnaposto data 5"/>
          <p:cNvSpPr>
            <a:spLocks noGrp="1"/>
          </p:cNvSpPr>
          <p:nvPr>
            <p:ph type="dt" sz="half" idx="10"/>
          </p:nvPr>
        </p:nvSpPr>
        <p:spPr/>
        <p:txBody>
          <a:bodyPr rtlCol="0"/>
          <a:lstStyle/>
          <a:p>
            <a:fld id="{9FFCB0A0-F14A-4129-9F0A-5CE0764A4EB1}" type="datetimeFigureOut">
              <a:rPr lang="it-IT" smtClean="0"/>
              <a:pPr/>
              <a:t>16/07/2018</a:t>
            </a:fld>
            <a:endParaRPr lang="it-IT"/>
          </a:p>
        </p:txBody>
      </p:sp>
      <p:sp>
        <p:nvSpPr>
          <p:cNvPr id="7" name="Segnaposto numero diapositiva 6"/>
          <p:cNvSpPr>
            <a:spLocks noGrp="1"/>
          </p:cNvSpPr>
          <p:nvPr>
            <p:ph type="sldNum" sz="quarter" idx="11"/>
          </p:nvPr>
        </p:nvSpPr>
        <p:spPr/>
        <p:txBody>
          <a:bodyPr rtlCol="0"/>
          <a:lstStyle/>
          <a:p>
            <a:fld id="{B403B836-BDF0-41E7-958C-F60538BD50EE}"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FFCB0A0-F14A-4129-9F0A-5CE0764A4EB1}" type="datetimeFigureOut">
              <a:rPr lang="it-IT" smtClean="0"/>
              <a:pPr/>
              <a:t>16/07/2018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403B836-BDF0-41E7-958C-F60538BD50E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1" name="Segnaposto data 20"/>
          <p:cNvSpPr>
            <a:spLocks noGrp="1"/>
          </p:cNvSpPr>
          <p:nvPr>
            <p:ph type="dt" sz="half" idx="14"/>
          </p:nvPr>
        </p:nvSpPr>
        <p:spPr/>
        <p:txBody>
          <a:bodyPr rtlCol="0"/>
          <a:lstStyle/>
          <a:p>
            <a:fld id="{9FFCB0A0-F14A-4129-9F0A-5CE0764A4EB1}" type="datetimeFigureOut">
              <a:rPr lang="it-IT" smtClean="0"/>
              <a:pPr/>
              <a:t>16/07/2018</a:t>
            </a:fld>
            <a:endParaRPr lang="it-IT"/>
          </a:p>
        </p:txBody>
      </p:sp>
      <p:sp>
        <p:nvSpPr>
          <p:cNvPr id="22" name="Segnaposto numero diapositiva 21"/>
          <p:cNvSpPr>
            <a:spLocks noGrp="1"/>
          </p:cNvSpPr>
          <p:nvPr>
            <p:ph type="sldNum" sz="quarter" idx="15"/>
          </p:nvPr>
        </p:nvSpPr>
        <p:spPr/>
        <p:txBody>
          <a:bodyPr rtlCol="0"/>
          <a:lstStyle/>
          <a:p>
            <a:fld id="{B403B836-BDF0-41E7-958C-F60538BD50EE}"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9FFCB0A0-F14A-4129-9F0A-5CE0764A4EB1}" type="datetimeFigureOut">
              <a:rPr lang="it-IT" smtClean="0"/>
              <a:pPr/>
              <a:t>16/07/2018</a:t>
            </a:fld>
            <a:endParaRPr lang="it-IT"/>
          </a:p>
        </p:txBody>
      </p:sp>
      <p:sp>
        <p:nvSpPr>
          <p:cNvPr id="18" name="Segnaposto numero diapositiva 17"/>
          <p:cNvSpPr>
            <a:spLocks noGrp="1"/>
          </p:cNvSpPr>
          <p:nvPr>
            <p:ph type="sldNum" sz="quarter" idx="11"/>
          </p:nvPr>
        </p:nvSpPr>
        <p:spPr/>
        <p:txBody>
          <a:bodyPr rtlCol="0"/>
          <a:lstStyle/>
          <a:p>
            <a:fld id="{B403B836-BDF0-41E7-958C-F60538BD50EE}"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FCB0A0-F14A-4129-9F0A-5CE0764A4EB1}" type="datetimeFigureOut">
              <a:rPr lang="it-IT" smtClean="0"/>
              <a:pPr/>
              <a:t>16/07/2018</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03B836-BDF0-41E7-958C-F60538BD50E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28860" y="428604"/>
            <a:ext cx="5929354" cy="1180006"/>
          </a:xfrm>
        </p:spPr>
        <p:txBody>
          <a:bodyPr>
            <a:normAutofit/>
          </a:bodyPr>
          <a:lstStyle/>
          <a:p>
            <a:r>
              <a:rPr lang="it-IT" dirty="0"/>
              <a:t>IL SANTUARIO  DI ERCOLE                </a:t>
            </a:r>
            <a:br>
              <a:rPr lang="it-IT" dirty="0"/>
            </a:br>
            <a:r>
              <a:rPr lang="it-IT" dirty="0"/>
              <a:t>            VINCITORE</a:t>
            </a:r>
          </a:p>
        </p:txBody>
      </p:sp>
      <p:sp>
        <p:nvSpPr>
          <p:cNvPr id="3" name="Sottotitolo 2"/>
          <p:cNvSpPr>
            <a:spLocks noGrp="1"/>
          </p:cNvSpPr>
          <p:nvPr>
            <p:ph type="subTitle" idx="1"/>
          </p:nvPr>
        </p:nvSpPr>
        <p:spPr>
          <a:xfrm>
            <a:off x="2643174" y="5486400"/>
            <a:ext cx="6172200" cy="1371600"/>
          </a:xfrm>
        </p:spPr>
        <p:txBody>
          <a:bodyPr/>
          <a:lstStyle/>
          <a:p>
            <a:r>
              <a:rPr lang="it-IT" dirty="0"/>
              <a:t>                        -LA STORIA-</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772816"/>
            <a:ext cx="4762500" cy="33623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cenni su ercole.</a:t>
            </a:r>
            <a:br>
              <a:rPr lang="it-IT" dirty="0"/>
            </a:br>
            <a:endParaRPr lang="it-IT" dirty="0"/>
          </a:p>
        </p:txBody>
      </p:sp>
      <p:sp>
        <p:nvSpPr>
          <p:cNvPr id="3" name="Segnaposto contenuto 2"/>
          <p:cNvSpPr>
            <a:spLocks noGrp="1"/>
          </p:cNvSpPr>
          <p:nvPr>
            <p:ph sz="quarter" idx="1"/>
          </p:nvPr>
        </p:nvSpPr>
        <p:spPr/>
        <p:txBody>
          <a:bodyPr>
            <a:normAutofit fontScale="92500"/>
          </a:bodyPr>
          <a:lstStyle/>
          <a:p>
            <a:pPr>
              <a:buNone/>
            </a:pPr>
            <a:r>
              <a:rPr lang="it-IT" dirty="0"/>
              <a:t> Ercole (o Eracle) è un semidio nato dall’unione tra Giove  e la mortale Alcmena. Giunone, adirata col marito per il tradimento,  provò ad uccidere più volte Ercole sempre senza successo. In seguito  lo fece impazzire  e così Ercole in un  raptus di follia uccise la moglie </a:t>
            </a:r>
            <a:r>
              <a:rPr lang="it-IT" dirty="0" err="1"/>
              <a:t>Megara</a:t>
            </a:r>
            <a:r>
              <a:rPr lang="it-IT" dirty="0"/>
              <a:t> e i figli. Per espiare le sue colpe il semidio si recò a Delfi dove l’oracolo gli impose di andare alla corte del cugino </a:t>
            </a:r>
            <a:r>
              <a:rPr lang="it-IT" dirty="0" err="1"/>
              <a:t>Euristeo</a:t>
            </a:r>
            <a:r>
              <a:rPr lang="it-IT" dirty="0"/>
              <a:t>, il re di Argo che a sua volta gli impose le famose 12 fatiche. Superate queste ultime Ercole iniziò una relazione con una donna di nome Deianira ,che ne causò involontariamente la morte per mezzo di una giacca avvelenata da sangue di centauro. In seguito il semidio ascenderà al celo dal monte </a:t>
            </a:r>
            <a:r>
              <a:rPr lang="it-IT" dirty="0" err="1"/>
              <a:t>Eta</a:t>
            </a:r>
            <a:r>
              <a:rPr lang="it-IT" dirty="0"/>
              <a:t>. </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Ercole-e-i-tre-pomi-d-oro-nel-giardino-delle-Esperidi-Rubens-dettaglio.jpg"/>
          <p:cNvPicPr>
            <a:picLocks noChangeAspect="1"/>
          </p:cNvPicPr>
          <p:nvPr/>
        </p:nvPicPr>
        <p:blipFill>
          <a:blip r:embed="rId2"/>
          <a:stretch>
            <a:fillRect/>
          </a:stretch>
        </p:blipFill>
        <p:spPr>
          <a:xfrm>
            <a:off x="4286248" y="0"/>
            <a:ext cx="4666788" cy="3071810"/>
          </a:xfrm>
          <a:prstGeom prst="rect">
            <a:avLst/>
          </a:prstGeom>
        </p:spPr>
      </p:pic>
      <p:pic>
        <p:nvPicPr>
          <p:cNvPr id="9" name="Immagine 8" descr="2.jpeg"/>
          <p:cNvPicPr>
            <a:picLocks noChangeAspect="1"/>
          </p:cNvPicPr>
          <p:nvPr/>
        </p:nvPicPr>
        <p:blipFill>
          <a:blip r:embed="rId3"/>
          <a:stretch>
            <a:fillRect/>
          </a:stretch>
        </p:blipFill>
        <p:spPr>
          <a:xfrm>
            <a:off x="0" y="3575981"/>
            <a:ext cx="4929190" cy="3282019"/>
          </a:xfrm>
          <a:prstGeom prst="rect">
            <a:avLst/>
          </a:prstGeom>
        </p:spPr>
      </p:pic>
      <p:sp>
        <p:nvSpPr>
          <p:cNvPr id="10" name="CasellaDiTesto 9"/>
          <p:cNvSpPr txBox="1"/>
          <p:nvPr/>
        </p:nvSpPr>
        <p:spPr>
          <a:xfrm>
            <a:off x="928662" y="857232"/>
            <a:ext cx="3357586" cy="1477328"/>
          </a:xfrm>
          <a:prstGeom prst="rect">
            <a:avLst/>
          </a:prstGeom>
          <a:noFill/>
        </p:spPr>
        <p:txBody>
          <a:bodyPr wrap="square" rtlCol="0">
            <a:spAutoFit/>
          </a:bodyPr>
          <a:lstStyle/>
          <a:p>
            <a:r>
              <a:rPr lang="it-IT" dirty="0">
                <a:latin typeface="Comic Sans MS" pitchFamily="66" charset="0"/>
              </a:rPr>
              <a:t>ERCOLE  COMPIE L’ULTIMA FATICA PRENDENDO LE TRE MELE D’ORO NEL GIARDINO DELLE ESPERIDI</a:t>
            </a:r>
          </a:p>
        </p:txBody>
      </p:sp>
      <p:sp>
        <p:nvSpPr>
          <p:cNvPr id="12" name="CasellaDiTesto 11"/>
          <p:cNvSpPr txBox="1"/>
          <p:nvPr/>
        </p:nvSpPr>
        <p:spPr>
          <a:xfrm>
            <a:off x="5214942" y="4214818"/>
            <a:ext cx="2857520" cy="646331"/>
          </a:xfrm>
          <a:prstGeom prst="rect">
            <a:avLst/>
          </a:prstGeom>
          <a:noFill/>
        </p:spPr>
        <p:txBody>
          <a:bodyPr wrap="square" rtlCol="0">
            <a:spAutoFit/>
          </a:bodyPr>
          <a:lstStyle/>
          <a:p>
            <a:r>
              <a:rPr lang="it-IT" dirty="0">
                <a:latin typeface="Comic Sans MS" pitchFamily="66" charset="0"/>
              </a:rPr>
              <a:t>ERCOLE SCONFIGGE       </a:t>
            </a:r>
          </a:p>
          <a:p>
            <a:r>
              <a:rPr lang="it-IT" dirty="0">
                <a:latin typeface="Comic Sans MS" pitchFamily="66" charset="0"/>
              </a:rPr>
              <a:t>               L’IDRA</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STORIA: dalla costruzione al regno di </a:t>
            </a:r>
            <a:r>
              <a:rPr lang="it-IT" dirty="0" err="1"/>
              <a:t>teodosio</a:t>
            </a:r>
            <a:endParaRPr lang="it-IT" dirty="0"/>
          </a:p>
        </p:txBody>
      </p:sp>
      <p:sp>
        <p:nvSpPr>
          <p:cNvPr id="3" name="Segnaposto contenuto 2"/>
          <p:cNvSpPr>
            <a:spLocks noGrp="1"/>
          </p:cNvSpPr>
          <p:nvPr>
            <p:ph sz="quarter" idx="1"/>
          </p:nvPr>
        </p:nvSpPr>
        <p:spPr/>
        <p:txBody>
          <a:bodyPr>
            <a:normAutofit fontScale="92500" lnSpcReduction="10000"/>
          </a:bodyPr>
          <a:lstStyle/>
          <a:p>
            <a:pPr marL="0" indent="0">
              <a:buNone/>
            </a:pPr>
            <a:r>
              <a:rPr lang="it-IT" dirty="0"/>
              <a:t>Ercole , tra le altre cose era anche il protettore dei mercanti e dei commerci, non bisogna dunque stupirsi del fatto che a desiderare la costruzione del tempio siano stati proprio i mercanti abruzzesi che si recavano nell’antica città di </a:t>
            </a:r>
            <a:r>
              <a:rPr lang="it-IT" b="1" i="1" dirty="0" err="1"/>
              <a:t>Tibur</a:t>
            </a:r>
            <a:r>
              <a:rPr lang="it-IT" dirty="0"/>
              <a:t>(Tivoli) all’interno del</a:t>
            </a:r>
            <a:r>
              <a:rPr lang="it-IT" b="1" i="1" dirty="0"/>
              <a:t> forum </a:t>
            </a:r>
            <a:r>
              <a:rPr lang="it-IT" b="1" i="1" dirty="0" err="1"/>
              <a:t>pecuarium</a:t>
            </a:r>
            <a:r>
              <a:rPr lang="it-IT" b="1" i="1" dirty="0"/>
              <a:t> </a:t>
            </a:r>
            <a:r>
              <a:rPr lang="it-IT" dirty="0"/>
              <a:t>per i loro commerci. I  mercanti versarono personalmente ingenti somme di denaro  per permettere la costruzione del santuario dedicato ad Ercole Vincitore ( </a:t>
            </a:r>
            <a:r>
              <a:rPr lang="it-IT" b="1" i="1" dirty="0"/>
              <a:t>Victor </a:t>
            </a:r>
            <a:r>
              <a:rPr lang="it-IT" dirty="0"/>
              <a:t>era l’epiteto con cui Ercole era noto ai Tiburtini) avvenuta nel </a:t>
            </a:r>
            <a:r>
              <a:rPr lang="it-IT" b="1" i="1" dirty="0"/>
              <a:t>II secolo A.C</a:t>
            </a:r>
            <a:r>
              <a:rPr lang="it-IT" dirty="0"/>
              <a:t>. ad opera di artisti a noi sconosciuti. Il santuario non fu solamente  un punto di ritrovo religioso ma anche e soprattutto commerciale in quanto sede d uno dei più grandi mercati dell’ epoca. Fu inoltre proprio grazie al tesoro del tempio che Ottaviano Augusto riuscì a finanziare le</a:t>
            </a:r>
            <a:endParaRPr lang="it-IT" b="1" i="1" dirty="0"/>
          </a:p>
        </p:txBody>
      </p:sp>
    </p:spTree>
    <p:extLst>
      <p:ext uri="{BB962C8B-B14F-4D97-AF65-F5344CB8AC3E}">
        <p14:creationId xmlns:p14="http://schemas.microsoft.com/office/powerpoint/2010/main" val="285121045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pPr marL="0" indent="0">
              <a:buNone/>
            </a:pPr>
            <a:r>
              <a:rPr lang="it-IT" dirty="0"/>
              <a:t> campagne per sconfiggere il suo rivale Marco Antonio. Dopo la salita al potere dell’imperatore Teodosio (379-395) in età tardoantica ,la religione cristiana divenne religione ufficiale ed obbligatoria dell’impero con la conseguente chiusura e distruzione di tutti i templi pagani , incluso questo santuario i cui resti vennero usati per altre costruzioni.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9324" y="4293096"/>
            <a:ext cx="4144888" cy="2926291"/>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4549690"/>
            <a:ext cx="2581920" cy="2413102"/>
          </a:xfrm>
          <a:prstGeom prst="rect">
            <a:avLst/>
          </a:prstGeom>
        </p:spPr>
      </p:pic>
    </p:spTree>
    <p:extLst>
      <p:ext uri="{BB962C8B-B14F-4D97-AF65-F5344CB8AC3E}">
        <p14:creationId xmlns:p14="http://schemas.microsoft.com/office/powerpoint/2010/main" val="40990278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STORIA: DAL MEDIOEVO AD OGGI</a:t>
            </a:r>
          </a:p>
        </p:txBody>
      </p:sp>
      <p:sp>
        <p:nvSpPr>
          <p:cNvPr id="3" name="Segnaposto contenuto 2"/>
          <p:cNvSpPr>
            <a:spLocks noGrp="1"/>
          </p:cNvSpPr>
          <p:nvPr>
            <p:ph sz="quarter" idx="1"/>
          </p:nvPr>
        </p:nvSpPr>
        <p:spPr/>
        <p:txBody>
          <a:bodyPr>
            <a:normAutofit fontScale="92500"/>
          </a:bodyPr>
          <a:lstStyle/>
          <a:p>
            <a:pPr marL="0" indent="0">
              <a:buNone/>
            </a:pPr>
            <a:r>
              <a:rPr lang="it-IT" dirty="0"/>
              <a:t> Con l’affermazione del Cristianesimo in tutta l’Europa  le chiese ed i conventi cristiani si diffusero ovunque e fu cosi che dove in età antica era situato un tempio in seguito sorse un convento cristiano  gestito  prima dalle Clarisse di Santa Maria Del Passo dell’ordine dei frati minori ed in seguito dai padri Gesuiti. Nel 1612 poi  per volontà della Camera Apostolica vi sorse la prima armeria pontificia rimasta attiva fino al 1709. Molti anni più tardi all’inizio del XIX secolo l’edificio venne acquistato da Luciano Bonaparte (fratello di Napoleone) che lo trasformò in una fonderia di cannoni dove cominciò ad essere lavorato il piombo. Infine fino alla seconda metà del secolo scorso quel sito ospitò perfino una cartiera.</a:t>
            </a:r>
          </a:p>
        </p:txBody>
      </p:sp>
    </p:spTree>
    <p:extLst>
      <p:ext uri="{BB962C8B-B14F-4D97-AF65-F5344CB8AC3E}">
        <p14:creationId xmlns:p14="http://schemas.microsoft.com/office/powerpoint/2010/main" val="262946244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Gli scavi</a:t>
            </a:r>
          </a:p>
        </p:txBody>
      </p:sp>
      <p:sp>
        <p:nvSpPr>
          <p:cNvPr id="3" name="Segnaposto contenuto 2"/>
          <p:cNvSpPr>
            <a:spLocks noGrp="1"/>
          </p:cNvSpPr>
          <p:nvPr>
            <p:ph sz="quarter" idx="1"/>
          </p:nvPr>
        </p:nvSpPr>
        <p:spPr/>
        <p:txBody>
          <a:bodyPr/>
          <a:lstStyle/>
          <a:p>
            <a:pPr marL="0" indent="0">
              <a:buNone/>
            </a:pPr>
            <a:r>
              <a:rPr lang="it-IT" dirty="0"/>
              <a:t>Solo recentemente iniziarono gli scavi che hanno portato alla luce le antiche rovine del santuario di Ercole; sebbene queste siano molte esigue rispetto a quello che era il santuario in origine ,costituiscono attualmente uno dei siti archeologici più visitati a Tivoli.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4003912"/>
            <a:ext cx="3456384" cy="2107551"/>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524" y="4044919"/>
            <a:ext cx="3121152" cy="2066544"/>
          </a:xfrm>
          <a:prstGeom prst="rect">
            <a:avLst/>
          </a:prstGeom>
        </p:spPr>
      </p:pic>
    </p:spTree>
    <p:extLst>
      <p:ext uri="{BB962C8B-B14F-4D97-AF65-F5344CB8AC3E}">
        <p14:creationId xmlns:p14="http://schemas.microsoft.com/office/powerpoint/2010/main" val="272870920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REALIZZATO DA</a:t>
            </a:r>
            <a:br>
              <a:rPr lang="it-IT" dirty="0"/>
            </a:br>
            <a:endParaRPr lang="it-IT" dirty="0"/>
          </a:p>
        </p:txBody>
      </p:sp>
      <p:sp>
        <p:nvSpPr>
          <p:cNvPr id="3" name="Segnaposto contenuto 2"/>
          <p:cNvSpPr>
            <a:spLocks noGrp="1"/>
          </p:cNvSpPr>
          <p:nvPr>
            <p:ph sz="quarter" idx="1"/>
          </p:nvPr>
        </p:nvSpPr>
        <p:spPr>
          <a:xfrm>
            <a:off x="457200" y="1600200"/>
            <a:ext cx="8291264" cy="4873752"/>
          </a:xfrm>
        </p:spPr>
        <p:txBody>
          <a:bodyPr/>
          <a:lstStyle/>
          <a:p>
            <a:pPr marL="0" indent="0">
              <a:buNone/>
            </a:pPr>
            <a:r>
              <a:rPr lang="it-IT" dirty="0"/>
              <a:t>Federico Di Gennaro                 </a:t>
            </a:r>
          </a:p>
          <a:p>
            <a:pPr marL="0" indent="0">
              <a:buNone/>
            </a:pPr>
            <a:r>
              <a:rPr lang="it-IT" dirty="0"/>
              <a:t>Flavio Casciano</a:t>
            </a:r>
          </a:p>
          <a:p>
            <a:pPr marL="0" indent="0">
              <a:buNone/>
            </a:pPr>
            <a:r>
              <a:rPr lang="it-IT" dirty="0"/>
              <a:t>Rocco </a:t>
            </a:r>
            <a:r>
              <a:rPr lang="it-IT" dirty="0" err="1"/>
              <a:t>Occhionero</a:t>
            </a:r>
            <a:endParaRPr lang="it-IT" dirty="0"/>
          </a:p>
          <a:p>
            <a:pPr marL="0" indent="0">
              <a:buNone/>
            </a:pPr>
            <a:r>
              <a:rPr lang="it-IT" dirty="0"/>
              <a:t>Andrea Colucci</a:t>
            </a:r>
          </a:p>
          <a:p>
            <a:pPr marL="0" indent="0">
              <a:buNone/>
            </a:pPr>
            <a:r>
              <a:rPr lang="it-IT" dirty="0"/>
              <a:t>Raffaele Procopio</a:t>
            </a:r>
          </a:p>
          <a:p>
            <a:pPr marL="0" indent="0">
              <a:buNone/>
            </a:pPr>
            <a:r>
              <a:rPr lang="it-IT" dirty="0"/>
              <a:t>Ivan Greco </a:t>
            </a:r>
            <a:r>
              <a:rPr lang="it-IT" dirty="0" err="1"/>
              <a:t>Brakus</a:t>
            </a:r>
            <a:r>
              <a:rPr lang="it-IT" dirty="0"/>
              <a:t>              </a:t>
            </a:r>
          </a:p>
          <a:p>
            <a:pPr marL="0" indent="0">
              <a:buNone/>
            </a:pPr>
            <a:endParaRPr lang="it-IT" dirty="0"/>
          </a:p>
          <a:p>
            <a:pPr marL="0" indent="0">
              <a:buNone/>
            </a:pPr>
            <a:endParaRPr lang="it-IT" dirty="0"/>
          </a:p>
          <a:p>
            <a:pPr marL="0" indent="0">
              <a:buNone/>
            </a:pPr>
            <a:r>
              <a:rPr lang="it-IT" sz="3200" dirty="0">
                <a:latin typeface="Baskerville Old Face" panose="02020602080505020303" pitchFamily="18" charset="0"/>
              </a:rPr>
              <a:t>2 A Liceo classico    A.S. 2017/2018</a:t>
            </a:r>
          </a:p>
        </p:txBody>
      </p:sp>
    </p:spTree>
    <p:extLst>
      <p:ext uri="{BB962C8B-B14F-4D97-AF65-F5344CB8AC3E}">
        <p14:creationId xmlns:p14="http://schemas.microsoft.com/office/powerpoint/2010/main" val="4037873584"/>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194</TotalTime>
  <Words>582</Words>
  <Application>Microsoft Office PowerPoint</Application>
  <PresentationFormat>Presentazione su schermo (4:3)</PresentationFormat>
  <Paragraphs>25</Paragraphs>
  <Slides>8</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Baskerville Old Face</vt:lpstr>
      <vt:lpstr>Calibri</vt:lpstr>
      <vt:lpstr>Century Schoolbook</vt:lpstr>
      <vt:lpstr>Comic Sans MS</vt:lpstr>
      <vt:lpstr>Wingdings</vt:lpstr>
      <vt:lpstr>Wingdings 2</vt:lpstr>
      <vt:lpstr>Loggia</vt:lpstr>
      <vt:lpstr>IL SANTUARIO  DI ERCOLE                             VINCITORE</vt:lpstr>
      <vt:lpstr>cenni su ercole. </vt:lpstr>
      <vt:lpstr>Presentazione standard di PowerPoint</vt:lpstr>
      <vt:lpstr>La STORIA: dalla costruzione al regno di teodosio</vt:lpstr>
      <vt:lpstr>Presentazione standard di PowerPoint</vt:lpstr>
      <vt:lpstr>LA STORIA: DAL MEDIOEVO AD OGGI</vt:lpstr>
      <vt:lpstr>                           Gli scavi</vt:lpstr>
      <vt:lpstr>                   REALIZZATO 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TEMPIO  DI ERCOLE                             VINCITORE</dc:title>
  <dc:creator>Utente</dc:creator>
  <cp:lastModifiedBy>Utente Windows</cp:lastModifiedBy>
  <cp:revision>25</cp:revision>
  <dcterms:created xsi:type="dcterms:W3CDTF">2018-03-13T09:18:21Z</dcterms:created>
  <dcterms:modified xsi:type="dcterms:W3CDTF">2018-07-16T10:31:56Z</dcterms:modified>
</cp:coreProperties>
</file>