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47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9E1B-7630-4463-AE7C-5A9522793D98}" type="datetimeFigureOut">
              <a:rPr lang="it-IT" smtClean="0"/>
              <a:pPr/>
              <a:t>16/07/2018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AC17C1-7BFF-45B6-A76D-CF6BE4439FD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9E1B-7630-4463-AE7C-5A9522793D98}" type="datetimeFigureOut">
              <a:rPr lang="it-IT" smtClean="0"/>
              <a:pPr/>
              <a:t>16/07/2018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17C1-7BFF-45B6-A76D-CF6BE4439F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9E1B-7630-4463-AE7C-5A9522793D98}" type="datetimeFigureOut">
              <a:rPr lang="it-IT" smtClean="0"/>
              <a:pPr/>
              <a:t>16/07/2018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17C1-7BFF-45B6-A76D-CF6BE4439F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8D99E1B-7630-4463-AE7C-5A9522793D98}" type="datetimeFigureOut">
              <a:rPr lang="it-IT" smtClean="0"/>
              <a:pPr/>
              <a:t>16/07/2018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6AC17C1-7BFF-45B6-A76D-CF6BE4439FD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9E1B-7630-4463-AE7C-5A9522793D98}" type="datetimeFigureOut">
              <a:rPr lang="it-IT" smtClean="0"/>
              <a:pPr/>
              <a:t>16/07/2018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17C1-7BFF-45B6-A76D-CF6BE4439FD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9E1B-7630-4463-AE7C-5A9522793D98}" type="datetimeFigureOut">
              <a:rPr lang="it-IT" smtClean="0"/>
              <a:pPr/>
              <a:t>16/07/2018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17C1-7BFF-45B6-A76D-CF6BE4439FD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17C1-7BFF-45B6-A76D-CF6BE4439FD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9E1B-7630-4463-AE7C-5A9522793D98}" type="datetimeFigureOut">
              <a:rPr lang="it-IT" smtClean="0"/>
              <a:pPr/>
              <a:t>16/07/2018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9E1B-7630-4463-AE7C-5A9522793D98}" type="datetimeFigureOut">
              <a:rPr lang="it-IT" smtClean="0"/>
              <a:pPr/>
              <a:t>16/07/2018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17C1-7BFF-45B6-A76D-CF6BE4439FD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9E1B-7630-4463-AE7C-5A9522793D98}" type="datetimeFigureOut">
              <a:rPr lang="it-IT" smtClean="0"/>
              <a:pPr/>
              <a:t>16/07/2018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17C1-7BFF-45B6-A76D-CF6BE4439F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8D99E1B-7630-4463-AE7C-5A9522793D98}" type="datetimeFigureOut">
              <a:rPr lang="it-IT" smtClean="0"/>
              <a:pPr/>
              <a:t>16/07/2018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6AC17C1-7BFF-45B6-A76D-CF6BE4439FD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9E1B-7630-4463-AE7C-5A9522793D98}" type="datetimeFigureOut">
              <a:rPr lang="it-IT" smtClean="0"/>
              <a:pPr/>
              <a:t>16/07/2018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AC17C1-7BFF-45B6-A76D-CF6BE4439FD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D99E1B-7630-4463-AE7C-5A9522793D98}" type="datetimeFigureOut">
              <a:rPr lang="it-IT" smtClean="0"/>
              <a:pPr/>
              <a:t>16/07/2018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6AC17C1-7BFF-45B6-A76D-CF6BE4439FD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it.wikipedia.org/wiki/Api_(mitologia_egizia)" TargetMode="External"/><Relationship Id="rId13" Type="http://schemas.openxmlformats.org/officeDocument/2006/relationships/hyperlink" Target="https://it.wikipedia.org/wiki/Tolomeo_III" TargetMode="External"/><Relationship Id="rId3" Type="http://schemas.openxmlformats.org/officeDocument/2006/relationships/hyperlink" Target="https://it.wikipedia.org/wiki/Sincretismo" TargetMode="External"/><Relationship Id="rId7" Type="http://schemas.openxmlformats.org/officeDocument/2006/relationships/hyperlink" Target="https://it.wikipedia.org/wiki/Osiride" TargetMode="External"/><Relationship Id="rId12" Type="http://schemas.openxmlformats.org/officeDocument/2006/relationships/hyperlink" Target="https://it.wikipedia.org/wiki/Lingua_latina" TargetMode="External"/><Relationship Id="rId2" Type="http://schemas.openxmlformats.org/officeDocument/2006/relationships/hyperlink" Target="https://it.wikipedia.org/wiki/Tempi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t.wikipedia.org/wiki/Ellenismo" TargetMode="External"/><Relationship Id="rId11" Type="http://schemas.openxmlformats.org/officeDocument/2006/relationships/hyperlink" Target="https://it.wikipedia.org/wiki/Lingua_greca" TargetMode="External"/><Relationship Id="rId5" Type="http://schemas.openxmlformats.org/officeDocument/2006/relationships/hyperlink" Target="https://it.wikipedia.org/wiki/Antico_Egitto" TargetMode="External"/><Relationship Id="rId15" Type="http://schemas.openxmlformats.org/officeDocument/2006/relationships/hyperlink" Target="https://it.wikipedia.org/wiki/222_a.C." TargetMode="External"/><Relationship Id="rId10" Type="http://schemas.openxmlformats.org/officeDocument/2006/relationships/hyperlink" Target="https://it.wikipedia.org/wiki/Dinastia_tolemaica" TargetMode="External"/><Relationship Id="rId4" Type="http://schemas.openxmlformats.org/officeDocument/2006/relationships/hyperlink" Target="https://it.wikipedia.org/wiki/Serapide" TargetMode="External"/><Relationship Id="rId9" Type="http://schemas.openxmlformats.org/officeDocument/2006/relationships/hyperlink" Target="https://it.wikipedia.org/wiki/Alessandria_d'Egitto" TargetMode="External"/><Relationship Id="rId14" Type="http://schemas.openxmlformats.org/officeDocument/2006/relationships/hyperlink" Target="https://it.wikipedia.org/wiki/246_a.C.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Villa_Adriana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s://it.wikipedia.org/wiki/Publio_Elio_Traiano_Adrian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t.wikipedia.org/wiki/Divinit%C3%A0_ctonia" TargetMode="External"/><Relationship Id="rId5" Type="http://schemas.openxmlformats.org/officeDocument/2006/relationships/hyperlink" Target="https://it.wikipedia.org/wiki/Mosaico" TargetMode="External"/><Relationship Id="rId4" Type="http://schemas.openxmlformats.org/officeDocument/2006/relationships/hyperlink" Target="https://it.wikipedia.org/wiki/Tivol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Antinoo" TargetMode="External"/><Relationship Id="rId2" Type="http://schemas.openxmlformats.org/officeDocument/2006/relationships/hyperlink" Target="https://it.wikipedia.org/wiki/Ninfe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it.wikipedia.org/wiki/Canopo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it.wikipedia.org/wiki/Pirro_Ligorio" TargetMode="External"/><Relationship Id="rId3" Type="http://schemas.openxmlformats.org/officeDocument/2006/relationships/hyperlink" Target="https://it.wikipedia.org/wiki/Canopo_(Egitto)" TargetMode="External"/><Relationship Id="rId7" Type="http://schemas.openxmlformats.org/officeDocument/2006/relationships/hyperlink" Target="https://it.wikipedia.org/wiki/Historia_Augusta" TargetMode="External"/><Relationship Id="rId2" Type="http://schemas.openxmlformats.org/officeDocument/2006/relationships/hyperlink" Target="https://it.wikipedia.org/wiki/Nil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t.wikipedia.org/wiki/Delta_del_Nilo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s://it.wikipedia.org/wiki/Alessandria" TargetMode="External"/><Relationship Id="rId10" Type="http://schemas.openxmlformats.org/officeDocument/2006/relationships/hyperlink" Target="https://it.wikipedia.org/wiki/Ippolito_d'Este" TargetMode="External"/><Relationship Id="rId4" Type="http://schemas.openxmlformats.org/officeDocument/2006/relationships/hyperlink" Target="https://it.wikipedia.org/wiki/Serapide" TargetMode="External"/><Relationship Id="rId9" Type="http://schemas.openxmlformats.org/officeDocument/2006/relationships/hyperlink" Target="https://it.wikipedia.org/wiki/Napol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Cariatidi" TargetMode="External"/><Relationship Id="rId2" Type="http://schemas.openxmlformats.org/officeDocument/2006/relationships/hyperlink" Target="https://it.wikipedia.org/wiki/Statu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it.wikipedia.org/wiki/Eretteo_(tempio)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Bollo_laterizio" TargetMode="External"/><Relationship Id="rId2" Type="http://schemas.openxmlformats.org/officeDocument/2006/relationships/hyperlink" Target="https://it.wikipedia.org/wiki/Triclini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s://it.wikipedia.org/wiki/132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305800" cy="1059164"/>
          </a:xfrm>
        </p:spPr>
        <p:txBody>
          <a:bodyPr/>
          <a:lstStyle/>
          <a:p>
            <a:r>
              <a:rPr lang="it-IT" sz="4400" dirty="0">
                <a:solidFill>
                  <a:schemeClr val="tx2">
                    <a:lumMod val="25000"/>
                  </a:schemeClr>
                </a:solidFill>
              </a:rPr>
              <a:t>IL SERAPEO </a:t>
            </a:r>
            <a:r>
              <a:rPr lang="it-IT" sz="4400" dirty="0" err="1">
                <a:solidFill>
                  <a:schemeClr val="tx2">
                    <a:lumMod val="25000"/>
                  </a:schemeClr>
                </a:solidFill>
              </a:rPr>
              <a:t>DI</a:t>
            </a:r>
            <a:r>
              <a:rPr lang="it-IT" sz="4400" dirty="0">
                <a:solidFill>
                  <a:schemeClr val="tx2">
                    <a:lumMod val="25000"/>
                  </a:schemeClr>
                </a:solidFill>
              </a:rPr>
              <a:t> VILLA ADRIANA</a:t>
            </a:r>
          </a:p>
        </p:txBody>
      </p:sp>
      <p:pic>
        <p:nvPicPr>
          <p:cNvPr id="4" name="Immagine 3" descr="SERAPE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916832"/>
            <a:ext cx="6408712" cy="432048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/>
              <a:t>Serapeo</a:t>
            </a:r>
            <a:r>
              <a:rPr lang="it-IT" dirty="0"/>
              <a:t> è il nome che viene dato ad ogni </a:t>
            </a:r>
            <a:r>
              <a:rPr lang="it-IT" dirty="0">
                <a:hlinkClick r:id="rId2" tooltip="Tempio"/>
              </a:rPr>
              <a:t>tempio</a:t>
            </a:r>
            <a:r>
              <a:rPr lang="it-IT" dirty="0"/>
              <a:t>, o altra struttura religiosa, dedicata alla divinità </a:t>
            </a:r>
            <a:r>
              <a:rPr lang="it-IT" dirty="0">
                <a:hlinkClick r:id="rId3" tooltip="Sincretismo"/>
              </a:rPr>
              <a:t>sincretica</a:t>
            </a:r>
            <a:r>
              <a:rPr lang="it-IT" dirty="0"/>
              <a:t> </a:t>
            </a:r>
            <a:r>
              <a:rPr lang="it-IT" dirty="0">
                <a:hlinkClick r:id="rId4" tooltip="Serapide"/>
              </a:rPr>
              <a:t>Serapide</a:t>
            </a:r>
            <a:r>
              <a:rPr lang="it-IT" dirty="0"/>
              <a:t>, venerata nell'</a:t>
            </a:r>
            <a:r>
              <a:rPr lang="it-IT" dirty="0">
                <a:hlinkClick r:id="rId5" tooltip="Antico Egitto"/>
              </a:rPr>
              <a:t>Egitto</a:t>
            </a:r>
            <a:r>
              <a:rPr lang="it-IT" dirty="0"/>
              <a:t> </a:t>
            </a:r>
            <a:r>
              <a:rPr lang="it-IT" dirty="0">
                <a:hlinkClick r:id="rId6" tooltip="Ellenismo"/>
              </a:rPr>
              <a:t>ellenistico</a:t>
            </a:r>
            <a:r>
              <a:rPr lang="it-IT" dirty="0"/>
              <a:t> e che combinava elementi degli antichi dei egizi </a:t>
            </a:r>
            <a:r>
              <a:rPr lang="it-IT" dirty="0">
                <a:hlinkClick r:id="rId7" tooltip="Osiride"/>
              </a:rPr>
              <a:t>Osiride</a:t>
            </a:r>
            <a:r>
              <a:rPr lang="it-IT" dirty="0"/>
              <a:t> e </a:t>
            </a:r>
            <a:r>
              <a:rPr lang="it-IT" dirty="0">
                <a:hlinkClick r:id="rId8" tooltip="Api (mitologia egizia)"/>
              </a:rPr>
              <a:t>Api</a:t>
            </a:r>
            <a:r>
              <a:rPr lang="it-IT" dirty="0"/>
              <a:t> in una forma antropizzata compatibile con la cultura dell</a:t>
            </a:r>
            <a:r>
              <a:rPr lang="it-IT" dirty="0">
                <a:hlinkClick r:id="rId9" tooltip="Alessandria d'Egitto"/>
              </a:rPr>
              <a:t>’Alessandria</a:t>
            </a:r>
            <a:r>
              <a:rPr lang="it-IT" dirty="0"/>
              <a:t> </a:t>
            </a:r>
            <a:r>
              <a:rPr lang="it-IT" dirty="0">
                <a:hlinkClick r:id="rId10" tooltip="Dinastia tolemaica"/>
              </a:rPr>
              <a:t>tolemaica</a:t>
            </a:r>
            <a:r>
              <a:rPr lang="it-IT" dirty="0"/>
              <a:t>.</a:t>
            </a:r>
          </a:p>
          <a:p>
            <a:r>
              <a:rPr lang="it-IT" dirty="0"/>
              <a:t>Vi furono numerosi centri di questo culto ognuno dei quali detto, in </a:t>
            </a:r>
            <a:r>
              <a:rPr lang="it-IT" dirty="0">
                <a:hlinkClick r:id="rId11" tooltip="Lingua greca"/>
              </a:rPr>
              <a:t>greco</a:t>
            </a:r>
            <a:r>
              <a:rPr lang="it-IT" dirty="0"/>
              <a:t>, </a:t>
            </a:r>
            <a:r>
              <a:rPr lang="it-IT" dirty="0" err="1"/>
              <a:t>Σεραπεῖον</a:t>
            </a:r>
            <a:r>
              <a:rPr lang="it-IT" dirty="0"/>
              <a:t> (</a:t>
            </a:r>
            <a:r>
              <a:rPr lang="it-IT" i="1" dirty="0" err="1"/>
              <a:t>Serapeion</a:t>
            </a:r>
            <a:r>
              <a:rPr lang="it-IT" dirty="0"/>
              <a:t>), o </a:t>
            </a:r>
            <a:r>
              <a:rPr lang="it-IT" i="1" dirty="0" err="1"/>
              <a:t>Serapeum</a:t>
            </a:r>
            <a:r>
              <a:rPr lang="it-IT" dirty="0"/>
              <a:t> nella forma </a:t>
            </a:r>
            <a:r>
              <a:rPr lang="it-IT" dirty="0">
                <a:hlinkClick r:id="rId12" tooltip="Lingua latina"/>
              </a:rPr>
              <a:t>latinizzata</a:t>
            </a:r>
            <a:r>
              <a:rPr lang="it-IT" dirty="0"/>
              <a:t>.</a:t>
            </a:r>
          </a:p>
          <a:p>
            <a:r>
              <a:rPr lang="it-IT" dirty="0"/>
              <a:t>Ricostruzione ipotetica della statua di </a:t>
            </a:r>
            <a:r>
              <a:rPr lang="it-IT" dirty="0" err="1"/>
              <a:t>Briasside</a:t>
            </a:r>
            <a:endParaRPr lang="it-IT" dirty="0"/>
          </a:p>
          <a:p>
            <a:r>
              <a:rPr lang="it-IT" dirty="0"/>
              <a:t>Il più famoso tempio dedicato a Serapide fu costruito in Alessandria durante il regno di </a:t>
            </a:r>
            <a:r>
              <a:rPr lang="it-IT" dirty="0">
                <a:hlinkClick r:id="rId13" tooltip="Tolomeo III"/>
              </a:rPr>
              <a:t>Tolomeo III</a:t>
            </a:r>
            <a:r>
              <a:rPr lang="it-IT" dirty="0"/>
              <a:t> (che regnò dal </a:t>
            </a:r>
            <a:r>
              <a:rPr lang="it-IT" dirty="0">
                <a:hlinkClick r:id="rId14" tooltip="246 a.C."/>
              </a:rPr>
              <a:t>246 a.C.</a:t>
            </a:r>
            <a:r>
              <a:rPr lang="it-IT" dirty="0"/>
              <a:t> al</a:t>
            </a:r>
            <a:r>
              <a:rPr lang="it-IT" dirty="0">
                <a:hlinkClick r:id="rId15" tooltip="222 a.C."/>
              </a:rPr>
              <a:t>222 a.C.</a:t>
            </a:r>
            <a:r>
              <a:rPr lang="it-IT" dirty="0"/>
              <a:t>).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SERAPEO</a:t>
            </a:r>
          </a:p>
        </p:txBody>
      </p:sp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0" y="1196752"/>
            <a:ext cx="6264696" cy="3024336"/>
          </a:xfrm>
        </p:spPr>
        <p:txBody>
          <a:bodyPr>
            <a:normAutofit fontScale="70000" lnSpcReduction="20000"/>
          </a:bodyPr>
          <a:lstStyle/>
          <a:p>
            <a:r>
              <a:rPr lang="it-IT" b="1" dirty="0" err="1"/>
              <a:t>Serapeo</a:t>
            </a:r>
            <a:r>
              <a:rPr lang="it-IT" b="1" dirty="0"/>
              <a:t> di Villa ADRIANA</a:t>
            </a:r>
            <a:endParaRPr lang="it-IT" dirty="0"/>
          </a:p>
          <a:p>
            <a:r>
              <a:rPr lang="it-IT" dirty="0"/>
              <a:t>L'imperatore romano </a:t>
            </a:r>
            <a:r>
              <a:rPr lang="it-IT" dirty="0">
                <a:hlinkClick r:id="rId2" tooltip="Publio Elio Traiano Adriano"/>
              </a:rPr>
              <a:t>Adriano</a:t>
            </a:r>
            <a:r>
              <a:rPr lang="it-IT" dirty="0"/>
              <a:t> fece riprodurre una struttura simile al </a:t>
            </a:r>
            <a:r>
              <a:rPr lang="it-IT" dirty="0" err="1"/>
              <a:t>Serapeo</a:t>
            </a:r>
            <a:r>
              <a:rPr lang="it-IT" dirty="0"/>
              <a:t> di Canopo nella sua </a:t>
            </a:r>
            <a:r>
              <a:rPr lang="it-IT" dirty="0">
                <a:hlinkClick r:id="rId3" tooltip="Villa Adriana"/>
              </a:rPr>
              <a:t>villa</a:t>
            </a:r>
            <a:r>
              <a:rPr lang="it-IT" dirty="0"/>
              <a:t> a </a:t>
            </a:r>
            <a:r>
              <a:rPr lang="it-IT" dirty="0">
                <a:hlinkClick r:id="rId4" tooltip="Tivoli"/>
              </a:rPr>
              <a:t>Tivoli</a:t>
            </a:r>
            <a:r>
              <a:rPr lang="it-IT" dirty="0"/>
              <a:t>. Una vasca di 119 metri per 18 che rappresentava un canale circondato da un portico con statue conduceva al </a:t>
            </a:r>
            <a:r>
              <a:rPr lang="it-IT" dirty="0" err="1"/>
              <a:t>Serapeo</a:t>
            </a:r>
            <a:r>
              <a:rPr lang="it-IT" dirty="0"/>
              <a:t>.</a:t>
            </a:r>
          </a:p>
          <a:p>
            <a:r>
              <a:rPr lang="it-IT" dirty="0"/>
              <a:t>Protetto da una monumentale semicupola rivestita di </a:t>
            </a:r>
            <a:r>
              <a:rPr lang="it-IT" dirty="0">
                <a:hlinkClick r:id="rId5" tooltip="Mosaico"/>
              </a:rPr>
              <a:t>mosaico</a:t>
            </a:r>
            <a:r>
              <a:rPr lang="it-IT" dirty="0"/>
              <a:t>, il santuario era composto da una parte pubblica, destinata a banchetti e feste con giochi d'acqua, e da numerose parti private sotterranee dedicate al culto di Serapide come </a:t>
            </a:r>
            <a:r>
              <a:rPr lang="it-IT" dirty="0">
                <a:hlinkClick r:id="rId6" tooltip="Divinità ctonia"/>
              </a:rPr>
              <a:t>divinità ctonia</a:t>
            </a:r>
            <a:r>
              <a:rPr lang="it-IT" dirty="0"/>
              <a:t>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it-IT" dirty="0"/>
              <a:t>SERAPEO O CANOPO </a:t>
            </a:r>
            <a:r>
              <a:rPr lang="it-IT" dirty="0" err="1"/>
              <a:t>DI</a:t>
            </a:r>
            <a:r>
              <a:rPr lang="it-IT" dirty="0"/>
              <a:t> VILLA ADRIANA</a:t>
            </a:r>
          </a:p>
        </p:txBody>
      </p:sp>
      <p:pic>
        <p:nvPicPr>
          <p:cNvPr id="4" name="Immagine 3" descr="cache-cache_194d8721736fSERAPEO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635896" y="4221088"/>
            <a:ext cx="5112568" cy="2088232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79512" y="260648"/>
            <a:ext cx="5616624" cy="5763344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Il tempio aveva l'aspetto di un </a:t>
            </a:r>
            <a:r>
              <a:rPr lang="it-IT" dirty="0">
                <a:hlinkClick r:id="rId2" tooltip="Ninfeo"/>
              </a:rPr>
              <a:t>ninfeo</a:t>
            </a:r>
            <a:r>
              <a:rPr lang="it-IT" dirty="0"/>
              <a:t> a forma di grotta, ornato da sculture egizie e statue che ricordavano </a:t>
            </a:r>
            <a:r>
              <a:rPr lang="it-IT" dirty="0" err="1">
                <a:hlinkClick r:id="rId3" tooltip="Antinoo"/>
              </a:rPr>
              <a:t>Antinoo</a:t>
            </a:r>
            <a:r>
              <a:rPr lang="it-IT" dirty="0"/>
              <a:t>, il favorito dell'imperatore, annegato nel Nilo.</a:t>
            </a:r>
          </a:p>
          <a:p>
            <a:r>
              <a:rPr lang="it-IT" dirty="0"/>
              <a:t>Per ricordare l'inaugurazione del suo tempio Adriano fece coniare monete che riportavano la sua effigie insieme a quella divinità al di sopra di una pedana ove due colonne sorreggevano un </a:t>
            </a:r>
            <a:r>
              <a:rPr lang="it-IT" dirty="0">
                <a:hlinkClick r:id="rId4" tooltip="Canopo"/>
              </a:rPr>
              <a:t>canopo</a:t>
            </a:r>
            <a:r>
              <a:rPr lang="it-IT" dirty="0"/>
              <a:t> rotondo. In tale modo l'imperatore divenne </a:t>
            </a:r>
            <a:r>
              <a:rPr lang="it-IT" i="1" dirty="0" err="1"/>
              <a:t>synnaios</a:t>
            </a:r>
            <a:r>
              <a:rPr lang="it-IT" dirty="0"/>
              <a:t>, il compagno dell'ancestrale divinità del </a:t>
            </a:r>
            <a:r>
              <a:rPr lang="it-IT" i="1" dirty="0"/>
              <a:t>naos</a:t>
            </a:r>
            <a:r>
              <a:rPr lang="it-IT" dirty="0"/>
              <a:t> ed uguale beneficiario del culto di Serapide a Canopo.</a:t>
            </a:r>
          </a:p>
          <a:p>
            <a:endParaRPr lang="it-IT" dirty="0"/>
          </a:p>
        </p:txBody>
      </p:sp>
      <p:pic>
        <p:nvPicPr>
          <p:cNvPr id="4" name="Immagine 3" descr="SERAPEO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2348881"/>
            <a:ext cx="3240360" cy="2664296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23528" y="188640"/>
            <a:ext cx="5256584" cy="6408712"/>
          </a:xfrm>
        </p:spPr>
        <p:txBody>
          <a:bodyPr>
            <a:normAutofit fontScale="92500"/>
          </a:bodyPr>
          <a:lstStyle/>
          <a:p>
            <a:r>
              <a:rPr lang="it-IT" dirty="0"/>
              <a:t>Questa struttura evoca un braccio del fiume </a:t>
            </a:r>
            <a:r>
              <a:rPr lang="it-IT" dirty="0">
                <a:hlinkClick r:id="rId2" tooltip="Nilo"/>
              </a:rPr>
              <a:t>Nilo</a:t>
            </a:r>
            <a:r>
              <a:rPr lang="it-IT" dirty="0"/>
              <a:t> con il suo delta, che congiungeva l'omonima città di </a:t>
            </a:r>
            <a:r>
              <a:rPr lang="it-IT" dirty="0">
                <a:hlinkClick r:id="rId3" tooltip="Canopo (Egitto)"/>
              </a:rPr>
              <a:t>Canopo</a:t>
            </a:r>
            <a:r>
              <a:rPr lang="it-IT" dirty="0"/>
              <a:t>, sede di un celebre tempio dedicato a </a:t>
            </a:r>
            <a:r>
              <a:rPr lang="it-IT" dirty="0">
                <a:hlinkClick r:id="rId4" tooltip="Serapide"/>
              </a:rPr>
              <a:t>Serapide</a:t>
            </a:r>
            <a:r>
              <a:rPr lang="it-IT" dirty="0"/>
              <a:t>, con </a:t>
            </a:r>
            <a:r>
              <a:rPr lang="it-IT" dirty="0">
                <a:hlinkClick r:id="rId5" tooltip="Alessandria"/>
              </a:rPr>
              <a:t>Alessandria</a:t>
            </a:r>
            <a:r>
              <a:rPr lang="it-IT" dirty="0"/>
              <a:t>, sul </a:t>
            </a:r>
            <a:r>
              <a:rPr lang="it-IT" dirty="0">
                <a:hlinkClick r:id="rId6" tooltip="Delta del Nilo"/>
              </a:rPr>
              <a:t>delta del Nilo</a:t>
            </a:r>
            <a:r>
              <a:rPr lang="it-IT" dirty="0"/>
              <a:t>. L'identificazione col </a:t>
            </a:r>
            <a:r>
              <a:rPr lang="it-IT" i="1" dirty="0" err="1"/>
              <a:t>Canopum</a:t>
            </a:r>
            <a:r>
              <a:rPr lang="it-IT" dirty="0"/>
              <a:t> citato nell'</a:t>
            </a:r>
            <a:r>
              <a:rPr lang="it-IT" i="1" dirty="0" err="1">
                <a:hlinkClick r:id="rId7" tooltip="Historia Augusta"/>
              </a:rPr>
              <a:t>Historia</a:t>
            </a:r>
            <a:r>
              <a:rPr lang="it-IT" i="1" dirty="0">
                <a:hlinkClick r:id="rId7" tooltip="Historia Augusta"/>
              </a:rPr>
              <a:t> Augusta</a:t>
            </a:r>
            <a:r>
              <a:rPr lang="it-IT" dirty="0"/>
              <a:t> si deve a </a:t>
            </a:r>
            <a:r>
              <a:rPr lang="it-IT" dirty="0">
                <a:hlinkClick r:id="rId8" tooltip="Pirro Ligorio"/>
              </a:rPr>
              <a:t>Pirro Ligorio</a:t>
            </a:r>
            <a:r>
              <a:rPr lang="it-IT" dirty="0"/>
              <a:t>, architetto </a:t>
            </a:r>
            <a:r>
              <a:rPr lang="it-IT" dirty="0">
                <a:hlinkClick r:id="rId9" tooltip="Napoli"/>
              </a:rPr>
              <a:t>napoletano</a:t>
            </a:r>
            <a:r>
              <a:rPr lang="it-IT" dirty="0"/>
              <a:t> al servizio di </a:t>
            </a:r>
            <a:r>
              <a:rPr lang="it-IT" dirty="0">
                <a:hlinkClick r:id="rId10" tooltip="Ippolito d'Este"/>
              </a:rPr>
              <a:t>Ippolito d'Este</a:t>
            </a:r>
            <a:r>
              <a:rPr lang="it-IT" dirty="0"/>
              <a:t>. </a:t>
            </a:r>
            <a:r>
              <a:rPr lang="it-IT" dirty="0" err="1"/>
              <a:t>J.C</a:t>
            </a:r>
            <a:r>
              <a:rPr lang="it-IT" dirty="0"/>
              <a:t>. </a:t>
            </a:r>
            <a:r>
              <a:rPr lang="it-IT" dirty="0" err="1"/>
              <a:t>Grenier</a:t>
            </a:r>
            <a:r>
              <a:rPr lang="it-IT" dirty="0"/>
              <a:t> vi vide invece la rievocazione simbolica del viaggio di Adriano in Egitto, da cui l'imperatore ricondusse numerosi materiali e statue.</a:t>
            </a:r>
          </a:p>
        </p:txBody>
      </p:sp>
      <p:pic>
        <p:nvPicPr>
          <p:cNvPr id="4" name="Immagine 3" descr="VillaAdriana_01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508104" y="1772816"/>
            <a:ext cx="3312368" cy="252028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23528" y="188640"/>
            <a:ext cx="4752528" cy="6048672"/>
          </a:xfrm>
        </p:spPr>
        <p:txBody>
          <a:bodyPr>
            <a:normAutofit/>
          </a:bodyPr>
          <a:lstStyle/>
          <a:p>
            <a:r>
              <a:rPr lang="it-IT" dirty="0"/>
              <a:t>Attorno alla piscina-canale correva un elegante colonnato, con copie di famose statue greche, come le </a:t>
            </a:r>
            <a:r>
              <a:rPr lang="it-IT" dirty="0">
                <a:hlinkClick r:id="rId2" tooltip="Statua"/>
              </a:rPr>
              <a:t>statue</a:t>
            </a:r>
            <a:r>
              <a:rPr lang="it-IT" dirty="0"/>
              <a:t> delle </a:t>
            </a:r>
            <a:r>
              <a:rPr lang="it-IT" dirty="0">
                <a:hlinkClick r:id="rId3" tooltip="Cariatidi"/>
              </a:rPr>
              <a:t>cariatidi</a:t>
            </a:r>
            <a:r>
              <a:rPr lang="it-IT" dirty="0"/>
              <a:t>, copie romane di quelle dell'</a:t>
            </a:r>
            <a:r>
              <a:rPr lang="it-IT" dirty="0">
                <a:hlinkClick r:id="rId4" tooltip="Eretteo (tempio)"/>
              </a:rPr>
              <a:t>Eretteo</a:t>
            </a:r>
            <a:r>
              <a:rPr lang="it-IT" dirty="0"/>
              <a:t>, che sono rivolte verso la piscina e non verso i visitatori, creando così un riflesso incantevole sulla superficie dell'acqua.</a:t>
            </a:r>
          </a:p>
          <a:p>
            <a:endParaRPr lang="it-IT" dirty="0"/>
          </a:p>
        </p:txBody>
      </p:sp>
      <p:pic>
        <p:nvPicPr>
          <p:cNvPr id="5" name="Immagine 4" descr="SERAPE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8024" y="2276872"/>
            <a:ext cx="4088196" cy="2880320"/>
          </a:xfrm>
          <a:prstGeom prst="rect">
            <a:avLst/>
          </a:prstGeom>
        </p:spPr>
      </p:pic>
    </p:spTree>
  </p:cSld>
  <p:clrMapOvr>
    <a:masterClrMapping/>
  </p:clrMapOvr>
  <p:transition spd="slow"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23528" y="260648"/>
            <a:ext cx="5256584" cy="6408712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L'ampia esedra alla fine della vasca presenta il </a:t>
            </a:r>
            <a:r>
              <a:rPr lang="it-IT" dirty="0">
                <a:hlinkClick r:id="rId2" tooltip="Triclinio"/>
              </a:rPr>
              <a:t>triclinio</a:t>
            </a:r>
            <a:r>
              <a:rPr lang="it-IT" dirty="0"/>
              <a:t> imperiale al cui interno si trova lo </a:t>
            </a:r>
            <a:r>
              <a:rPr lang="it-IT" i="1" dirty="0" err="1"/>
              <a:t>stibadium</a:t>
            </a:r>
            <a:r>
              <a:rPr lang="it-IT" dirty="0"/>
              <a:t>, il letto </a:t>
            </a:r>
            <a:r>
              <a:rPr lang="it-IT" dirty="0" err="1"/>
              <a:t>triclinare</a:t>
            </a:r>
            <a:r>
              <a:rPr lang="it-IT" dirty="0"/>
              <a:t>;  In realtà, tuttavia, come sembrano suggerire i </a:t>
            </a:r>
            <a:r>
              <a:rPr lang="it-IT" dirty="0">
                <a:hlinkClick r:id="rId3" tooltip="Bollo laterizio"/>
              </a:rPr>
              <a:t>bolli</a:t>
            </a:r>
            <a:r>
              <a:rPr lang="it-IT" dirty="0"/>
              <a:t> presenti sui laterizi, la costruzione del Canopo va collocata in una data antecedente al </a:t>
            </a:r>
            <a:r>
              <a:rPr lang="it-IT" dirty="0">
                <a:hlinkClick r:id="rId4" tooltip="132"/>
              </a:rPr>
              <a:t>132</a:t>
            </a:r>
            <a:r>
              <a:rPr lang="it-IT" dirty="0"/>
              <a:t>, anno del soggiorno in Egitto dell'imperatore. L'edificio andrebbe piuttosto interpretato come rappresentazione esotica di un ambiente nilotico, solo vagamente ricollegabile al </a:t>
            </a:r>
            <a:r>
              <a:rPr lang="it-IT" i="1" dirty="0"/>
              <a:t>ramo canopico</a:t>
            </a:r>
            <a:r>
              <a:rPr lang="it-IT" dirty="0"/>
              <a:t> sul delta del fiume</a:t>
            </a:r>
          </a:p>
          <a:p>
            <a:endParaRPr lang="it-IT" dirty="0"/>
          </a:p>
        </p:txBody>
      </p:sp>
      <p:pic>
        <p:nvPicPr>
          <p:cNvPr id="4" name="Immagine 3" descr="220px-Villa_adriana_cano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8104" y="1340768"/>
            <a:ext cx="3312368" cy="2677641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GAIA PORTALEONE</a:t>
            </a:r>
          </a:p>
          <a:p>
            <a:r>
              <a:rPr lang="it-IT" dirty="0"/>
              <a:t>FRANCESCA COLUCCI</a:t>
            </a:r>
          </a:p>
          <a:p>
            <a:r>
              <a:rPr lang="it-IT" dirty="0"/>
              <a:t>MARIALUISA BROVIDA</a:t>
            </a:r>
          </a:p>
          <a:p>
            <a:r>
              <a:rPr lang="it-IT" dirty="0"/>
              <a:t>GIULIA FORTE</a:t>
            </a:r>
          </a:p>
          <a:p>
            <a:r>
              <a:rPr lang="it-IT" dirty="0"/>
              <a:t>ELENA DE VUONO</a:t>
            </a:r>
          </a:p>
          <a:p>
            <a:r>
              <a:rPr lang="it-IT" dirty="0"/>
              <a:t>DAVIDE SARNELLI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22920"/>
          </a:xfrm>
        </p:spPr>
        <p:txBody>
          <a:bodyPr/>
          <a:lstStyle/>
          <a:p>
            <a:r>
              <a:rPr lang="it-IT" dirty="0"/>
              <a:t>Realizzato da</a:t>
            </a:r>
          </a:p>
        </p:txBody>
      </p:sp>
    </p:spTree>
  </p:cSld>
  <p:clrMapOvr>
    <a:masterClrMapping/>
  </p:clrMapOvr>
  <p:transition spd="slow"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73</Words>
  <Application>Microsoft Office PowerPoint</Application>
  <PresentationFormat>Presentazione su schermo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Carta</vt:lpstr>
      <vt:lpstr>IL SERAPEO DI VILLA ADRIANA</vt:lpstr>
      <vt:lpstr>IL SERAPEO</vt:lpstr>
      <vt:lpstr>SERAPEO O CANOPO DI VILLA ADRIANA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Realizzato 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SERAPEO DI  VILLA ADRIANA</dc:title>
  <dc:creator>Utente</dc:creator>
  <cp:lastModifiedBy>Utente Windows</cp:lastModifiedBy>
  <cp:revision>8</cp:revision>
  <dcterms:created xsi:type="dcterms:W3CDTF">2018-05-11T14:44:56Z</dcterms:created>
  <dcterms:modified xsi:type="dcterms:W3CDTF">2018-07-16T10:28:13Z</dcterms:modified>
</cp:coreProperties>
</file>