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BAF16-1815-47C2-AE5D-49C4DE3C8A49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A5D8-89F9-437E-B146-9FF4D4E065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95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A5D8-89F9-437E-B146-9FF4D4E065E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1708E4-6CA9-4BBF-A0FB-B1B2455232AE}" type="datetimeFigureOut">
              <a:rPr lang="it-IT" smtClean="0"/>
              <a:pPr/>
              <a:t>28/05/2018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06A0D7-EF2E-40B9-952E-E5B1ECB643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Alan%20Walker%20-%20Faded%20(Instrumental%20Version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500230" y="1714488"/>
            <a:ext cx="122158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Emperor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hadrian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 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4" name="Immagine 3" descr="villa-adri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357562"/>
            <a:ext cx="4000498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 descr="Adriano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2786058"/>
            <a:ext cx="3231425" cy="260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lan Walker - Faded (Instrumental Versio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291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8596" y="1524000"/>
            <a:ext cx="4143404" cy="4572000"/>
          </a:xfrm>
        </p:spPr>
        <p:txBody>
          <a:bodyPr/>
          <a:lstStyle/>
          <a:p>
            <a:pPr algn="just">
              <a:buNone/>
            </a:pPr>
            <a:r>
              <a:rPr lang="it-IT" dirty="0" smtClean="0">
                <a:latin typeface="Baskerville Old Face" pitchFamily="18" charset="0"/>
              </a:rPr>
              <a:t>   </a:t>
            </a:r>
            <a:r>
              <a:rPr lang="it-IT" dirty="0" err="1" smtClean="0">
                <a:latin typeface="Baskerville Old Face" pitchFamily="18" charset="0"/>
              </a:rPr>
              <a:t>After</a:t>
            </a:r>
            <a:r>
              <a:rPr lang="it-IT" dirty="0" smtClean="0">
                <a:latin typeface="Baskerville Old Face" pitchFamily="18" charset="0"/>
              </a:rPr>
              <a:t> the </a:t>
            </a:r>
            <a:r>
              <a:rPr lang="it-IT" dirty="0" err="1" smtClean="0">
                <a:latin typeface="Baskerville Old Face" pitchFamily="18" charset="0"/>
              </a:rPr>
              <a:t>death</a:t>
            </a:r>
            <a:r>
              <a:rPr lang="it-IT" dirty="0" smtClean="0">
                <a:latin typeface="Baskerville Old Face" pitchFamily="18" charset="0"/>
              </a:rPr>
              <a:t> of </a:t>
            </a:r>
            <a:r>
              <a:rPr lang="it-IT" dirty="0" err="1" smtClean="0">
                <a:latin typeface="Baskerville Old Face" pitchFamily="18" charset="0"/>
              </a:rPr>
              <a:t>Trajan</a:t>
            </a:r>
            <a:r>
              <a:rPr lang="it-IT" dirty="0" smtClean="0">
                <a:latin typeface="Baskerville Old Face" pitchFamily="18" charset="0"/>
              </a:rPr>
              <a:t> , in AD 117 </a:t>
            </a:r>
            <a:r>
              <a:rPr lang="it-IT" dirty="0" err="1" smtClean="0">
                <a:latin typeface="Baskerville Old Face" pitchFamily="18" charset="0"/>
              </a:rPr>
              <a:t>Hadrian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was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declared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emperor</a:t>
            </a:r>
            <a:r>
              <a:rPr lang="it-IT" dirty="0" smtClean="0">
                <a:latin typeface="Baskerville Old Face" pitchFamily="18" charset="0"/>
              </a:rPr>
              <a:t> . </a:t>
            </a:r>
          </a:p>
          <a:p>
            <a:pPr algn="just">
              <a:buNone/>
            </a:pPr>
            <a:r>
              <a:rPr lang="it-IT" dirty="0" smtClean="0">
                <a:latin typeface="Baskerville Old Face" pitchFamily="18" charset="0"/>
              </a:rPr>
              <a:t>   </a:t>
            </a:r>
            <a:r>
              <a:rPr lang="it-IT" dirty="0" err="1" smtClean="0">
                <a:latin typeface="Baskerville Old Face" pitchFamily="18" charset="0"/>
              </a:rPr>
              <a:t>He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was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from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Spain</a:t>
            </a:r>
            <a:r>
              <a:rPr lang="it-IT" dirty="0" smtClean="0">
                <a:latin typeface="Baskerville Old Face" pitchFamily="18" charset="0"/>
              </a:rPr>
              <a:t> and </a:t>
            </a:r>
            <a:r>
              <a:rPr lang="it-IT" dirty="0" err="1" smtClean="0">
                <a:latin typeface="Baskerville Old Face" pitchFamily="18" charset="0"/>
              </a:rPr>
              <a:t>when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he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ascended</a:t>
            </a:r>
            <a:r>
              <a:rPr lang="it-IT" dirty="0" smtClean="0">
                <a:latin typeface="Baskerville Old Face" pitchFamily="18" charset="0"/>
              </a:rPr>
              <a:t> the </a:t>
            </a:r>
            <a:r>
              <a:rPr lang="it-IT" dirty="0" err="1" smtClean="0">
                <a:latin typeface="Baskerville Old Face" pitchFamily="18" charset="0"/>
              </a:rPr>
              <a:t>throne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he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was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forty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years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old</a:t>
            </a:r>
            <a:r>
              <a:rPr lang="it-IT" dirty="0" smtClean="0">
                <a:latin typeface="Baskerville Old Face" pitchFamily="18" charset="0"/>
              </a:rPr>
              <a:t>. </a:t>
            </a:r>
            <a:r>
              <a:rPr lang="it-IT" dirty="0" err="1" smtClean="0">
                <a:latin typeface="Baskerville Old Face" pitchFamily="18" charset="0"/>
              </a:rPr>
              <a:t>Hadrian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died</a:t>
            </a:r>
            <a:r>
              <a:rPr lang="it-IT" dirty="0" smtClean="0">
                <a:latin typeface="Baskerville Old Face" pitchFamily="18" charset="0"/>
              </a:rPr>
              <a:t> AD 138 at the </a:t>
            </a:r>
            <a:r>
              <a:rPr lang="it-IT" dirty="0" err="1" smtClean="0">
                <a:latin typeface="Baskerville Old Face" pitchFamily="18" charset="0"/>
              </a:rPr>
              <a:t>age</a:t>
            </a:r>
            <a:r>
              <a:rPr lang="it-IT" dirty="0" smtClean="0">
                <a:latin typeface="Baskerville Old Face" pitchFamily="18" charset="0"/>
              </a:rPr>
              <a:t> of 62.</a:t>
            </a:r>
          </a:p>
          <a:p>
            <a:pPr algn="just">
              <a:buNone/>
            </a:pPr>
            <a:r>
              <a:rPr lang="it-IT" dirty="0" smtClean="0">
                <a:latin typeface="Baskerville Old Face" pitchFamily="18" charset="0"/>
              </a:rPr>
              <a:t>   </a:t>
            </a:r>
            <a:r>
              <a:rPr lang="it-IT" dirty="0" err="1" smtClean="0">
                <a:latin typeface="Baskerville Old Face" pitchFamily="18" charset="0"/>
              </a:rPr>
              <a:t>His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succesor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was</a:t>
            </a:r>
            <a:r>
              <a:rPr lang="it-IT" dirty="0" smtClean="0">
                <a:latin typeface="Baskerville Old Face" pitchFamily="18" charset="0"/>
              </a:rPr>
              <a:t> Antonino.</a:t>
            </a:r>
            <a:endParaRPr lang="it-IT" dirty="0">
              <a:latin typeface="Baskerville Old Face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71604" y="428604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When</a:t>
            </a:r>
            <a:r>
              <a:rPr lang="it-IT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 ?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5" name="Immagine 4" descr="ADRIANO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85860"/>
            <a:ext cx="3071834" cy="454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857752" y="585789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(Publius Aelius Traianus Hadrianus Augustus)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00562" y="1524000"/>
            <a:ext cx="4186238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/>
              <a:t>  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a man of </a:t>
            </a:r>
            <a:r>
              <a:rPr lang="it-IT" dirty="0" err="1" smtClean="0"/>
              <a:t>peace</a:t>
            </a:r>
            <a:r>
              <a:rPr lang="it-IT" dirty="0" smtClean="0"/>
              <a:t> and </a:t>
            </a:r>
            <a:r>
              <a:rPr lang="it-IT" dirty="0" err="1" smtClean="0"/>
              <a:t>an</a:t>
            </a:r>
            <a:r>
              <a:rPr lang="it-IT" dirty="0" smtClean="0"/>
              <a:t> acute </a:t>
            </a:r>
            <a:r>
              <a:rPr lang="it-IT" dirty="0" err="1" smtClean="0"/>
              <a:t>observer</a:t>
            </a:r>
            <a:r>
              <a:rPr lang="it-IT" dirty="0" smtClean="0"/>
              <a:t> of </a:t>
            </a:r>
            <a:r>
              <a:rPr lang="it-IT" dirty="0" err="1" smtClean="0"/>
              <a:t>situations</a:t>
            </a:r>
            <a:r>
              <a:rPr lang="it-IT" dirty="0" smtClean="0"/>
              <a:t>. </a:t>
            </a:r>
          </a:p>
          <a:p>
            <a:pPr algn="just">
              <a:buNone/>
            </a:pPr>
            <a:r>
              <a:rPr lang="it-IT" dirty="0" smtClean="0"/>
              <a:t>   </a:t>
            </a:r>
            <a:r>
              <a:rPr lang="it-IT" dirty="0" err="1" smtClean="0"/>
              <a:t>He</a:t>
            </a:r>
            <a:r>
              <a:rPr lang="it-IT" dirty="0" smtClean="0"/>
              <a:t> led the </a:t>
            </a:r>
            <a:r>
              <a:rPr lang="it-IT" dirty="0" err="1" smtClean="0"/>
              <a:t>garrisons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victorious</a:t>
            </a:r>
            <a:r>
              <a:rPr lang="it-IT" dirty="0" smtClean="0"/>
              <a:t> </a:t>
            </a:r>
            <a:r>
              <a:rPr lang="it-IT" dirty="0" err="1" smtClean="0"/>
              <a:t>battles</a:t>
            </a:r>
            <a:r>
              <a:rPr lang="it-IT" dirty="0" smtClean="0"/>
              <a:t> and </a:t>
            </a:r>
            <a:r>
              <a:rPr lang="it-IT" dirty="0" err="1" smtClean="0"/>
              <a:t>studied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necessary</a:t>
            </a:r>
            <a:r>
              <a:rPr lang="it-IT" dirty="0" smtClean="0"/>
              <a:t> </a:t>
            </a:r>
            <a:r>
              <a:rPr lang="it-IT" dirty="0" err="1" smtClean="0"/>
              <a:t>logistics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experts</a:t>
            </a:r>
            <a:r>
              <a:rPr lang="it-IT" dirty="0" smtClean="0"/>
              <a:t>. </a:t>
            </a:r>
          </a:p>
          <a:p>
            <a:pPr algn="just">
              <a:buNone/>
            </a:pPr>
            <a:r>
              <a:rPr lang="it-IT" dirty="0" smtClean="0"/>
              <a:t>  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cultured</a:t>
            </a:r>
            <a:r>
              <a:rPr lang="it-IT" dirty="0" smtClean="0"/>
              <a:t> and </a:t>
            </a:r>
            <a:r>
              <a:rPr lang="it-IT" dirty="0" err="1" smtClean="0"/>
              <a:t>intellectual</a:t>
            </a:r>
            <a:r>
              <a:rPr lang="it-IT" dirty="0" smtClean="0"/>
              <a:t> and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took</a:t>
            </a:r>
            <a:r>
              <a:rPr lang="it-IT" dirty="0" smtClean="0"/>
              <a:t> care in </a:t>
            </a:r>
            <a:r>
              <a:rPr lang="it-IT" dirty="0" err="1" smtClean="0"/>
              <a:t>creating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, </a:t>
            </a:r>
            <a:r>
              <a:rPr lang="it-IT" dirty="0" err="1" smtClean="0"/>
              <a:t>efficient</a:t>
            </a:r>
            <a:r>
              <a:rPr lang="it-IT" dirty="0" smtClean="0"/>
              <a:t> and </a:t>
            </a:r>
            <a:r>
              <a:rPr lang="it-IT" dirty="0" err="1" smtClean="0"/>
              <a:t>bureaucratic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r>
              <a:rPr lang="it-IT" dirty="0" smtClean="0"/>
              <a:t> of the State.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500430" y="500042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WHo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?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1026" name="Picture 2" descr="G:\daniela\ADRIANO-inglese\n-10r-Adriano-policr-h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054333" cy="4528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1500166" y="6072206"/>
            <a:ext cx="198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 err="1" smtClean="0">
                <a:solidFill>
                  <a:schemeClr val="bg1"/>
                </a:solidFill>
              </a:rPr>
              <a:t>Bust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Hadrian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1714488"/>
            <a:ext cx="4114800" cy="4191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/>
              <a:t>   </a:t>
            </a:r>
            <a:r>
              <a:rPr lang="it-IT" dirty="0" err="1" smtClean="0"/>
              <a:t>Hadrian</a:t>
            </a:r>
            <a:r>
              <a:rPr lang="it-IT" dirty="0" smtClean="0"/>
              <a:t>’s </a:t>
            </a:r>
            <a:r>
              <a:rPr lang="it-IT" dirty="0" err="1" smtClean="0"/>
              <a:t>stategy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diffferent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Trajan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chose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contain</a:t>
            </a:r>
            <a:r>
              <a:rPr lang="it-IT" dirty="0" smtClean="0"/>
              <a:t> and </a:t>
            </a:r>
            <a:r>
              <a:rPr lang="it-IT" dirty="0" err="1" smtClean="0"/>
              <a:t>defend</a:t>
            </a:r>
            <a:r>
              <a:rPr lang="it-IT" dirty="0" smtClean="0"/>
              <a:t> the </a:t>
            </a:r>
            <a:r>
              <a:rPr lang="it-IT" dirty="0" err="1" smtClean="0"/>
              <a:t>boundaries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empire </a:t>
            </a:r>
            <a:r>
              <a:rPr lang="it-IT" dirty="0" err="1" smtClean="0"/>
              <a:t>instead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concentrating</a:t>
            </a:r>
            <a:r>
              <a:rPr lang="it-IT" dirty="0" smtClean="0"/>
              <a:t>  on </a:t>
            </a:r>
            <a:r>
              <a:rPr lang="it-IT" dirty="0" err="1" smtClean="0"/>
              <a:t>great</a:t>
            </a:r>
            <a:r>
              <a:rPr lang="it-IT" dirty="0" smtClean="0"/>
              <a:t> project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battle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142976" y="428604"/>
            <a:ext cx="650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How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?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6" name="Immagine 5" descr="adri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428735"/>
            <a:ext cx="3546980" cy="401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4214810" y="535782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 err="1" smtClean="0">
                <a:solidFill>
                  <a:schemeClr val="bg1"/>
                </a:solidFill>
              </a:rPr>
              <a:t>Defense</a:t>
            </a:r>
            <a:r>
              <a:rPr lang="it-IT" dirty="0" smtClean="0">
                <a:solidFill>
                  <a:schemeClr val="bg1"/>
                </a:solidFill>
              </a:rPr>
              <a:t> of the empire in  </a:t>
            </a:r>
            <a:r>
              <a:rPr lang="it-IT" dirty="0" err="1" smtClean="0">
                <a:solidFill>
                  <a:schemeClr val="bg1"/>
                </a:solidFill>
              </a:rPr>
              <a:t>Hadrian</a:t>
            </a:r>
            <a:r>
              <a:rPr lang="it-IT" dirty="0" smtClean="0">
                <a:solidFill>
                  <a:schemeClr val="bg1"/>
                </a:solidFill>
              </a:rPr>
              <a:t>’s </a:t>
            </a:r>
            <a:r>
              <a:rPr lang="it-IT" dirty="0" err="1" smtClean="0">
                <a:solidFill>
                  <a:schemeClr val="bg1"/>
                </a:solidFill>
              </a:rPr>
              <a:t>wall</a:t>
            </a:r>
            <a:r>
              <a:rPr lang="it-IT" dirty="0" smtClean="0">
                <a:solidFill>
                  <a:schemeClr val="bg1"/>
                </a:solidFill>
              </a:rPr>
              <a:t> )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5720" y="1428736"/>
            <a:ext cx="8443914" cy="204787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t-IT" dirty="0" smtClean="0"/>
              <a:t>  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decided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resolve</a:t>
            </a:r>
            <a:r>
              <a:rPr lang="it-IT" dirty="0" smtClean="0"/>
              <a:t> the </a:t>
            </a:r>
            <a:r>
              <a:rPr lang="it-IT" dirty="0" err="1" smtClean="0"/>
              <a:t>military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empire.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revisioned</a:t>
            </a:r>
            <a:r>
              <a:rPr lang="it-IT" dirty="0" smtClean="0"/>
              <a:t> and </a:t>
            </a:r>
            <a:r>
              <a:rPr lang="it-IT" dirty="0" err="1" smtClean="0"/>
              <a:t>simplified</a:t>
            </a:r>
            <a:r>
              <a:rPr lang="it-IT" dirty="0" smtClean="0"/>
              <a:t> the </a:t>
            </a:r>
            <a:r>
              <a:rPr lang="it-IT" dirty="0" err="1" smtClean="0"/>
              <a:t>laws</a:t>
            </a:r>
            <a:r>
              <a:rPr lang="it-IT" dirty="0" smtClean="0"/>
              <a:t> and </a:t>
            </a:r>
            <a:r>
              <a:rPr lang="it-IT" dirty="0" err="1" smtClean="0"/>
              <a:t>allowed</a:t>
            </a:r>
            <a:r>
              <a:rPr lang="it-IT" dirty="0" smtClean="0"/>
              <a:t> </a:t>
            </a:r>
            <a:r>
              <a:rPr lang="it-IT" dirty="0" err="1" smtClean="0"/>
              <a:t>bureaucratic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. </a:t>
            </a:r>
          </a:p>
          <a:p>
            <a:pPr algn="just">
              <a:buNone/>
            </a:pPr>
            <a:r>
              <a:rPr lang="it-IT" dirty="0" smtClean="0"/>
              <a:t>   </a:t>
            </a:r>
            <a:r>
              <a:rPr lang="it-IT" dirty="0" err="1" smtClean="0"/>
              <a:t>Four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coronation</a:t>
            </a:r>
            <a:r>
              <a:rPr lang="it-IT" dirty="0" smtClean="0"/>
              <a:t>,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began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inspect</a:t>
            </a:r>
            <a:r>
              <a:rPr lang="it-IT" dirty="0" smtClean="0"/>
              <a:t> </a:t>
            </a:r>
            <a:r>
              <a:rPr lang="it-IT" dirty="0" err="1" smtClean="0"/>
              <a:t>personally</a:t>
            </a:r>
            <a:r>
              <a:rPr lang="it-IT" dirty="0" smtClean="0"/>
              <a:t> the </a:t>
            </a:r>
            <a:r>
              <a:rPr lang="it-IT" dirty="0" err="1" smtClean="0"/>
              <a:t>provinces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empire </a:t>
            </a:r>
            <a:r>
              <a:rPr lang="it-IT" dirty="0" err="1" smtClean="0"/>
              <a:t>taking</a:t>
            </a:r>
            <a:r>
              <a:rPr lang="it-IT" dirty="0" smtClean="0"/>
              <a:t> long </a:t>
            </a:r>
            <a:r>
              <a:rPr lang="it-IT" dirty="0" err="1" smtClean="0"/>
              <a:t>trips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lasted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14678" y="428604"/>
            <a:ext cx="27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What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?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074" name="AutoShape 2" descr="Risultati immagini per Hadrian empir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 descr="RomanEmpire_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500438"/>
            <a:ext cx="379381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500174"/>
            <a:ext cx="5286412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built</a:t>
            </a:r>
            <a:r>
              <a:rPr lang="it-IT" dirty="0" smtClean="0"/>
              <a:t> </a:t>
            </a:r>
            <a:r>
              <a:rPr lang="it-IT" dirty="0" err="1" smtClean="0"/>
              <a:t>bridges</a:t>
            </a:r>
            <a:r>
              <a:rPr lang="it-IT" dirty="0" smtClean="0"/>
              <a:t> and </a:t>
            </a:r>
            <a:r>
              <a:rPr lang="it-IT" dirty="0" err="1" smtClean="0"/>
              <a:t>roads</a:t>
            </a:r>
            <a:r>
              <a:rPr lang="it-IT" dirty="0" smtClean="0"/>
              <a:t> in </a:t>
            </a:r>
            <a:r>
              <a:rPr lang="it-IT" dirty="0" err="1" smtClean="0"/>
              <a:t>Gaul</a:t>
            </a:r>
            <a:r>
              <a:rPr lang="it-IT" dirty="0" smtClean="0"/>
              <a:t>, </a:t>
            </a:r>
            <a:r>
              <a:rPr lang="it-IT" dirty="0" err="1" smtClean="0"/>
              <a:t>reorganized</a:t>
            </a:r>
            <a:r>
              <a:rPr lang="it-IT" dirty="0" smtClean="0"/>
              <a:t> the </a:t>
            </a:r>
            <a:r>
              <a:rPr lang="it-IT" dirty="0" err="1" smtClean="0"/>
              <a:t>garrisons</a:t>
            </a:r>
            <a:r>
              <a:rPr lang="it-IT" dirty="0" smtClean="0"/>
              <a:t> in </a:t>
            </a:r>
            <a:r>
              <a:rPr lang="it-IT" dirty="0" err="1" smtClean="0"/>
              <a:t>Germany</a:t>
            </a:r>
            <a:r>
              <a:rPr lang="it-IT" dirty="0" smtClean="0"/>
              <a:t> and </a:t>
            </a:r>
            <a:r>
              <a:rPr lang="it-IT" dirty="0" err="1" smtClean="0"/>
              <a:t>constructed</a:t>
            </a:r>
            <a:r>
              <a:rPr lang="it-IT" dirty="0" smtClean="0"/>
              <a:t> a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defensive</a:t>
            </a:r>
            <a:r>
              <a:rPr lang="it-IT" dirty="0" smtClean="0"/>
              <a:t> </a:t>
            </a:r>
            <a:r>
              <a:rPr lang="it-IT" dirty="0" err="1" smtClean="0"/>
              <a:t>wall</a:t>
            </a:r>
            <a:r>
              <a:rPr lang="it-IT" dirty="0" smtClean="0"/>
              <a:t> in </a:t>
            </a:r>
            <a:r>
              <a:rPr lang="it-IT" dirty="0" err="1" smtClean="0"/>
              <a:t>Brittany</a:t>
            </a:r>
            <a:r>
              <a:rPr lang="it-IT" dirty="0" smtClean="0"/>
              <a:t>. </a:t>
            </a:r>
          </a:p>
          <a:p>
            <a:pPr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 In </a:t>
            </a:r>
            <a:r>
              <a:rPr lang="it-IT" dirty="0" err="1" smtClean="0"/>
              <a:t>Egypt</a:t>
            </a:r>
            <a:r>
              <a:rPr lang="it-IT" dirty="0" smtClean="0"/>
              <a:t>,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constructed</a:t>
            </a:r>
            <a:r>
              <a:rPr lang="it-IT" dirty="0" smtClean="0"/>
              <a:t> </a:t>
            </a:r>
            <a:r>
              <a:rPr lang="it-IT" dirty="0" err="1" smtClean="0"/>
              <a:t>Antinopolis</a:t>
            </a:r>
            <a:r>
              <a:rPr lang="it-IT" dirty="0" smtClean="0"/>
              <a:t>, </a:t>
            </a:r>
            <a:r>
              <a:rPr lang="it-IT" dirty="0" err="1" smtClean="0"/>
              <a:t>dedicated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favourite</a:t>
            </a:r>
            <a:r>
              <a:rPr lang="it-IT" dirty="0" smtClean="0"/>
              <a:t> </a:t>
            </a:r>
            <a:r>
              <a:rPr lang="it-IT" dirty="0" err="1" smtClean="0"/>
              <a:t>companion</a:t>
            </a:r>
            <a:r>
              <a:rPr lang="it-IT" dirty="0" smtClean="0"/>
              <a:t>, </a:t>
            </a:r>
            <a:r>
              <a:rPr lang="it-IT" dirty="0" err="1" smtClean="0"/>
              <a:t>Antinous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smtClean="0"/>
              <a:t>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28926" y="428604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WHERE?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5" name="Immagine 4" descr="vallo adriano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357298"/>
            <a:ext cx="3112150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ruined-arch_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83" y="3786190"/>
            <a:ext cx="3010728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5214942" y="3214686"/>
            <a:ext cx="341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 err="1" smtClean="0">
                <a:solidFill>
                  <a:schemeClr val="bg1"/>
                </a:solidFill>
              </a:rPr>
              <a:t>Hadrian</a:t>
            </a:r>
            <a:r>
              <a:rPr lang="it-IT" dirty="0" smtClean="0">
                <a:solidFill>
                  <a:schemeClr val="bg1"/>
                </a:solidFill>
              </a:rPr>
              <a:t>’s </a:t>
            </a:r>
            <a:r>
              <a:rPr lang="it-IT" dirty="0" err="1" smtClean="0">
                <a:solidFill>
                  <a:schemeClr val="bg1"/>
                </a:solidFill>
              </a:rPr>
              <a:t>wall</a:t>
            </a:r>
            <a:r>
              <a:rPr lang="it-IT" dirty="0" smtClean="0">
                <a:solidFill>
                  <a:schemeClr val="bg1"/>
                </a:solidFill>
              </a:rPr>
              <a:t> , </a:t>
            </a:r>
            <a:r>
              <a:rPr lang="it-IT" dirty="0" err="1" smtClean="0">
                <a:solidFill>
                  <a:schemeClr val="bg1"/>
                </a:solidFill>
              </a:rPr>
              <a:t>Brittany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15008" y="5715016"/>
            <a:ext cx="233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  (</a:t>
            </a:r>
            <a:r>
              <a:rPr lang="it-IT" dirty="0" err="1" smtClean="0">
                <a:solidFill>
                  <a:schemeClr val="bg1"/>
                </a:solidFill>
              </a:rPr>
              <a:t>Antinopolis</a:t>
            </a:r>
            <a:r>
              <a:rPr lang="it-IT" dirty="0" smtClean="0">
                <a:solidFill>
                  <a:schemeClr val="bg1"/>
                </a:solidFill>
              </a:rPr>
              <a:t>,</a:t>
            </a:r>
            <a:r>
              <a:rPr lang="it-IT" dirty="0" err="1" smtClean="0">
                <a:solidFill>
                  <a:schemeClr val="bg1"/>
                </a:solidFill>
              </a:rPr>
              <a:t>Egypt</a:t>
            </a:r>
            <a:r>
              <a:rPr lang="it-IT" dirty="0" smtClean="0">
                <a:solidFill>
                  <a:schemeClr val="bg1"/>
                </a:solidFill>
              </a:rPr>
              <a:t> 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0" y="857232"/>
            <a:ext cx="4572000" cy="3500462"/>
          </a:xfrm>
        </p:spPr>
        <p:txBody>
          <a:bodyPr/>
          <a:lstStyle/>
          <a:p>
            <a:pPr algn="ctr">
              <a:buNone/>
            </a:pPr>
            <a:r>
              <a:rPr lang="it-IT" dirty="0" smtClean="0">
                <a:latin typeface="Baskerville Old Face" pitchFamily="18" charset="0"/>
              </a:rPr>
              <a:t>   </a:t>
            </a:r>
            <a:r>
              <a:rPr lang="it-IT" dirty="0" err="1" smtClean="0">
                <a:latin typeface="Baskerville Old Face" pitchFamily="18" charset="0"/>
              </a:rPr>
              <a:t>Hadrian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is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responsible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for</a:t>
            </a:r>
            <a:r>
              <a:rPr lang="it-IT" dirty="0" smtClean="0">
                <a:latin typeface="Baskerville Old Face" pitchFamily="18" charset="0"/>
              </a:rPr>
              <a:t> the </a:t>
            </a:r>
            <a:r>
              <a:rPr lang="it-IT" dirty="0" err="1" smtClean="0">
                <a:latin typeface="Baskerville Old Face" pitchFamily="18" charset="0"/>
              </a:rPr>
              <a:t>rebuilding</a:t>
            </a:r>
            <a:r>
              <a:rPr lang="it-IT" dirty="0" smtClean="0">
                <a:latin typeface="Baskerville Old Face" pitchFamily="18" charset="0"/>
              </a:rPr>
              <a:t> of the Pantheon, </a:t>
            </a:r>
            <a:r>
              <a:rPr lang="it-IT" dirty="0" err="1" smtClean="0">
                <a:latin typeface="Baskerville Old Face" pitchFamily="18" charset="0"/>
              </a:rPr>
              <a:t>after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its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destruction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by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fire</a:t>
            </a:r>
            <a:r>
              <a:rPr lang="it-IT" dirty="0" smtClean="0">
                <a:latin typeface="Baskerville Old Face" pitchFamily="18" charset="0"/>
              </a:rPr>
              <a:t>.</a:t>
            </a:r>
            <a:endParaRPr lang="it-IT" dirty="0">
              <a:latin typeface="Baskerville Old Face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4"/>
          </p:nvPr>
        </p:nvSpPr>
        <p:spPr>
          <a:xfrm>
            <a:off x="4429124" y="857232"/>
            <a:ext cx="4252914" cy="3627904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  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built</a:t>
            </a:r>
            <a:r>
              <a:rPr lang="it-IT" dirty="0" smtClean="0"/>
              <a:t> the villa </a:t>
            </a:r>
            <a:r>
              <a:rPr lang="it-IT" dirty="0" err="1" smtClean="0"/>
              <a:t>near</a:t>
            </a:r>
            <a:r>
              <a:rPr lang="it-IT" dirty="0" smtClean="0"/>
              <a:t> Tivoli, a </a:t>
            </a:r>
            <a:r>
              <a:rPr lang="it-IT" dirty="0" err="1" smtClean="0"/>
              <a:t>masterpiece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architectural</a:t>
            </a:r>
            <a:r>
              <a:rPr lang="it-IT" dirty="0" smtClean="0"/>
              <a:t> </a:t>
            </a:r>
            <a:r>
              <a:rPr lang="it-IT" dirty="0" err="1" smtClean="0"/>
              <a:t>riches</a:t>
            </a:r>
            <a:r>
              <a:rPr lang="it-IT" dirty="0" smtClean="0"/>
              <a:t>.  </a:t>
            </a:r>
            <a:endParaRPr lang="it-IT" dirty="0"/>
          </a:p>
        </p:txBody>
      </p:sp>
      <p:pic>
        <p:nvPicPr>
          <p:cNvPr id="8" name="Immagine 7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000372"/>
            <a:ext cx="4029263" cy="25218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 descr="Pantheon-Roma-curiosità-1024x6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71810"/>
            <a:ext cx="3688070" cy="2488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1071538" y="5715016"/>
            <a:ext cx="290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 err="1" smtClean="0">
                <a:solidFill>
                  <a:schemeClr val="bg1"/>
                </a:solidFill>
              </a:rPr>
              <a:t>Ancient</a:t>
            </a:r>
            <a:r>
              <a:rPr lang="it-IT" dirty="0" smtClean="0">
                <a:solidFill>
                  <a:schemeClr val="bg1"/>
                </a:solidFill>
              </a:rPr>
              <a:t> Pantheon, </a:t>
            </a:r>
            <a:r>
              <a:rPr lang="it-IT" dirty="0" err="1" smtClean="0">
                <a:solidFill>
                  <a:schemeClr val="bg1"/>
                </a:solidFill>
              </a:rPr>
              <a:t>Rome</a:t>
            </a:r>
            <a:r>
              <a:rPr lang="it-IT" dirty="0" smtClean="0">
                <a:solidFill>
                  <a:schemeClr val="bg1"/>
                </a:solidFill>
              </a:rPr>
              <a:t> 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14876" y="5643578"/>
            <a:ext cx="385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 err="1" smtClean="0">
                <a:solidFill>
                  <a:schemeClr val="bg1"/>
                </a:solidFill>
              </a:rPr>
              <a:t>Hadrian</a:t>
            </a:r>
            <a:r>
              <a:rPr lang="it-IT" dirty="0" smtClean="0">
                <a:solidFill>
                  <a:schemeClr val="bg1"/>
                </a:solidFill>
              </a:rPr>
              <a:t>’s villa, Tivoli 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0100" y="271462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The end </a:t>
            </a:r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 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728" y="571480"/>
            <a:ext cx="64967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this</a:t>
            </a:r>
            <a:r>
              <a:rPr lang="it-IT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 work </a:t>
            </a:r>
            <a:r>
              <a:rPr lang="it-IT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has</a:t>
            </a:r>
            <a:r>
              <a:rPr lang="it-IT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 </a:t>
            </a:r>
          </a:p>
          <a:p>
            <a:pPr algn="ctr"/>
            <a:r>
              <a:rPr lang="it-IT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been</a:t>
            </a:r>
            <a:r>
              <a:rPr lang="it-IT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it-IT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written</a:t>
            </a:r>
            <a:r>
              <a:rPr lang="it-IT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it-IT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by</a:t>
            </a:r>
            <a:r>
              <a:rPr lang="it-IT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14348" y="2285992"/>
            <a:ext cx="38218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smtClean="0">
                <a:latin typeface="Berlin Sans FB" pitchFamily="34" charset="0"/>
              </a:rPr>
              <a:t>Alessia D’Onofrio </a:t>
            </a:r>
          </a:p>
          <a:p>
            <a:r>
              <a:rPr lang="it-IT" sz="3500" dirty="0" smtClean="0">
                <a:latin typeface="Berlin Sans FB" pitchFamily="34" charset="0"/>
              </a:rPr>
              <a:t>Michela </a:t>
            </a:r>
            <a:r>
              <a:rPr lang="it-IT" sz="3500" dirty="0" err="1" smtClean="0">
                <a:latin typeface="Berlin Sans FB" pitchFamily="34" charset="0"/>
              </a:rPr>
              <a:t>Keratsas</a:t>
            </a:r>
            <a:r>
              <a:rPr lang="it-IT" sz="3500" dirty="0" smtClean="0">
                <a:latin typeface="Berlin Sans FB" pitchFamily="34" charset="0"/>
              </a:rPr>
              <a:t> </a:t>
            </a:r>
          </a:p>
          <a:p>
            <a:r>
              <a:rPr lang="it-IT" sz="3500" dirty="0" err="1" smtClean="0">
                <a:latin typeface="Berlin Sans FB" pitchFamily="34" charset="0"/>
              </a:rPr>
              <a:t>Swami</a:t>
            </a:r>
            <a:r>
              <a:rPr lang="it-IT" sz="3500" dirty="0" smtClean="0">
                <a:latin typeface="Berlin Sans FB" pitchFamily="34" charset="0"/>
              </a:rPr>
              <a:t> </a:t>
            </a:r>
            <a:r>
              <a:rPr lang="it-IT" sz="3500" dirty="0" err="1" smtClean="0">
                <a:latin typeface="Berlin Sans FB" pitchFamily="34" charset="0"/>
              </a:rPr>
              <a:t>Mastronardi</a:t>
            </a:r>
            <a:endParaRPr lang="it-IT" sz="3500" dirty="0" smtClean="0">
              <a:latin typeface="Berlin Sans FB" pitchFamily="34" charset="0"/>
            </a:endParaRPr>
          </a:p>
          <a:p>
            <a:r>
              <a:rPr lang="it-IT" sz="3500" dirty="0" smtClean="0">
                <a:latin typeface="Berlin Sans FB" pitchFamily="34" charset="0"/>
              </a:rPr>
              <a:t>Daniela </a:t>
            </a:r>
            <a:r>
              <a:rPr lang="it-IT" sz="3500" dirty="0" err="1" smtClean="0">
                <a:latin typeface="Berlin Sans FB" pitchFamily="34" charset="0"/>
              </a:rPr>
              <a:t>Vicanolo</a:t>
            </a:r>
            <a:endParaRPr lang="it-IT" sz="3500" dirty="0" smtClean="0">
              <a:latin typeface="Berlin Sans FB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7224" y="5072074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/>
              <a:t>class</a:t>
            </a:r>
            <a:r>
              <a:rPr lang="it-IT" sz="4400" dirty="0" smtClean="0"/>
              <a:t>: 1 A</a:t>
            </a:r>
            <a:endParaRPr lang="it-IT" sz="44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168</TotalTime>
  <Words>331</Words>
  <Application>Microsoft Office PowerPoint</Application>
  <PresentationFormat>Presentazione su schermo (4:3)</PresentationFormat>
  <Paragraphs>37</Paragraphs>
  <Slides>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Carta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 16</dc:creator>
  <cp:lastModifiedBy>Utente</cp:lastModifiedBy>
  <cp:revision>25</cp:revision>
  <dcterms:created xsi:type="dcterms:W3CDTF">2018-05-18T09:24:17Z</dcterms:created>
  <dcterms:modified xsi:type="dcterms:W3CDTF">2018-05-28T17:13:21Z</dcterms:modified>
</cp:coreProperties>
</file>