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4"/>
  </p:notesMasterIdLst>
  <p:sldIdLst>
    <p:sldId id="256" r:id="rId2"/>
    <p:sldId id="265" r:id="rId3"/>
    <p:sldId id="266" r:id="rId4"/>
    <p:sldId id="257" r:id="rId5"/>
    <p:sldId id="267" r:id="rId6"/>
    <p:sldId id="258" r:id="rId7"/>
    <p:sldId id="259" r:id="rId8"/>
    <p:sldId id="260" r:id="rId9"/>
    <p:sldId id="261" r:id="rId10"/>
    <p:sldId id="262" r:id="rId11"/>
    <p:sldId id="263" r:id="rId12"/>
    <p:sldId id="264"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2F8"/>
    <a:srgbClr val="CFDE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8" d="100"/>
          <a:sy n="68" d="100"/>
        </p:scale>
        <p:origin x="-9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FA14B-9990-4863-80C7-00E4D06E5518}" type="datetimeFigureOut">
              <a:rPr lang="it-IT" smtClean="0"/>
              <a:pPr/>
              <a:t>23/05/2018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97CE5-37AE-4524-8387-53897D8A5F6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B797CE5-37AE-4524-8387-53897D8A5F60}" type="slidenum">
              <a:rPr lang="it-IT" smtClean="0"/>
              <a:pPr/>
              <a:t>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B797CE5-37AE-4524-8387-53897D8A5F60}" type="slidenum">
              <a:rPr lang="it-IT" smtClean="0"/>
              <a:pPr/>
              <a:t>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B797CE5-37AE-4524-8387-53897D8A5F60}" type="slidenum">
              <a:rPr lang="it-IT" smtClean="0"/>
              <a:pPr/>
              <a:t>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B797CE5-37AE-4524-8387-53897D8A5F60}" type="slidenum">
              <a:rPr lang="it-IT" smtClean="0"/>
              <a:pPr/>
              <a:t>11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B797CE5-37AE-4524-8387-53897D8A5F60}" type="slidenum">
              <a:rPr lang="it-IT" smtClean="0"/>
              <a:pPr/>
              <a:t>12</a:t>
            </a:fld>
            <a:endParaRPr lang="it-IT"/>
          </a:p>
        </p:txBody>
      </p:sp>
    </p:spTree>
    <p:extLst>
      <p:ext uri="{BB962C8B-B14F-4D97-AF65-F5344CB8AC3E}">
        <p14:creationId xmlns:p14="http://schemas.microsoft.com/office/powerpoint/2010/main" xmlns="" val="407998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CBAA7B5-C0C4-4BC8-8978-C66D6BB33146}" type="datetimeFigureOut">
              <a:rPr lang="it-IT" smtClean="0"/>
              <a:pPr/>
              <a:t>23/05/2018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0CBB26-707F-4AE2-9421-3BE5994819D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42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AA7B5-C0C4-4BC8-8978-C66D6BB33146}" type="datetimeFigureOut">
              <a:rPr lang="it-IT" smtClean="0"/>
              <a:pPr/>
              <a:t>23/05/2018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CBB26-707F-4AE2-9421-3BE5994819D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it/url?sa=i&amp;source=images&amp;cd=&amp;cad=rja&amp;uact=8&amp;ved=2ahUKEwje7Jiui_7aAhUQ66QKHSsbBVMQjRx6BAgBEAU&amp;url=https://www.romanoimpero.com/2012/05/villa-adriana.html&amp;psig=AOvVaw0IYBc5FPmgkzAiuoRZyzZs&amp;ust=152614285697395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it/url?sa=i&amp;source=images&amp;cd=&amp;cad=rja&amp;uact=8&amp;ved=2ahUKEwjjrNDNi_7aAhWE16QKHdAWDvsQjRx6BAgBEAU&amp;url=http://www.tibursuperbum.it/ita/monumenti/villaadriana/ComeArrivare.htm&amp;psig=AOvVaw3ojzUgJqsmZ7HX7eoYfBy_&amp;ust=152614291796490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it/url?sa=i&amp;source=images&amp;cd=&amp;cad=rja&amp;uact=8&amp;ved=2ahUKEwjT1rWIi_7aAhUI26QKHetgALYQjRx6BAgBEAU&amp;url=https://www.romanoimpero.com/2012/05/villa-adriana.html&amp;psig=AOvVaw2s8nmdlujsbSfSw2ORnBsc&amp;ust=152614274093195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2.bp.blogspot.com/-YNU7XYN33sk/T5PfMVOZisI/AAAAAAAAAhM/td1-ljHZ9n4/s1600/Schermata+04-2456040+alle+11.49.47.p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4.bp.blogspot.com/-p_5_usivDG4/T5PeyH0xaUI/AAAAAAAAAg8/dzl0sIZuXI8/s1600/Schermata+04-2456040+alle+11.46.36.p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1.bp.blogspot.com/-bSzH6i5PNhk/T5Pe790eIpI/AAAAAAAAAhE/-HRCAmYbVZ0/s1600/Schermata+04-2456040+alle+11.45.02.png"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2.bp.blogspot.com/-6XOcAUU8UJo/T5PelJJjbrI/AAAAAAAAAg0/KnmxhoblVPM/s1600/Schermata+04-2456039+alle+19.05.09.p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Hadrian_villa_ruins.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File:Thermae_of_Villa_Adriana_panoramic.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23528" y="404664"/>
            <a:ext cx="8496944" cy="1323439"/>
          </a:xfrm>
          <a:prstGeom prst="rect">
            <a:avLst/>
          </a:prstGeom>
          <a:noFill/>
        </p:spPr>
        <p:txBody>
          <a:bodyPr wrap="square" rtlCol="0">
            <a:spAutoFit/>
          </a:bodyPr>
          <a:lstStyle/>
          <a:p>
            <a:pPr algn="ctr"/>
            <a:r>
              <a:rPr lang="it-IT"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STRUCTURE AND ARCHITECTURE OF HADRIAN’S VILLA</a:t>
            </a:r>
          </a:p>
        </p:txBody>
      </p:sp>
      <p:pic>
        <p:nvPicPr>
          <p:cNvPr id="7" name="Immagine 6" descr="Risultati immagini per villa adriana pianta">
            <a:hlinkClick r:id="rId2" tgtFrame="&quot;_blank&quo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2132856"/>
            <a:ext cx="5472608" cy="367240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D18E4AAA-6C98-4B9C-BB28-A8D2B37ADED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3568" y="1196752"/>
            <a:ext cx="2488596" cy="5184575"/>
          </a:xfrm>
          <a:prstGeom prst="rect">
            <a:avLst/>
          </a:prstGeom>
          <a:ln>
            <a:noFill/>
          </a:ln>
          <a:effectLst>
            <a:outerShdw blurRad="292100" dist="139700" dir="2700000" algn="tl" rotWithShape="0">
              <a:srgbClr val="333333">
                <a:alpha val="65000"/>
              </a:srgbClr>
            </a:outerShdw>
          </a:effectLst>
        </p:spPr>
      </p:pic>
      <p:sp>
        <p:nvSpPr>
          <p:cNvPr id="5" name="CasellaDiTesto 4">
            <a:extLst>
              <a:ext uri="{FF2B5EF4-FFF2-40B4-BE49-F238E27FC236}">
                <a16:creationId xmlns:a16="http://schemas.microsoft.com/office/drawing/2014/main" xmlns="" id="{D9C6A96F-5306-4C0C-B74E-1CBF14F3507C}"/>
              </a:ext>
            </a:extLst>
          </p:cNvPr>
          <p:cNvSpPr txBox="1"/>
          <p:nvPr/>
        </p:nvSpPr>
        <p:spPr>
          <a:xfrm>
            <a:off x="611560" y="548680"/>
            <a:ext cx="3960440" cy="369332"/>
          </a:xfrm>
          <a:prstGeom prst="rect">
            <a:avLst/>
          </a:prstGeom>
          <a:noFill/>
        </p:spPr>
        <p:txBody>
          <a:bodyPr wrap="square" rtlCol="0">
            <a:spAutoFit/>
          </a:bodyPr>
          <a:lstStyle/>
          <a:p>
            <a:r>
              <a:rPr lang="it-IT" dirty="0">
                <a:solidFill>
                  <a:schemeClr val="tx2">
                    <a:lumMod val="75000"/>
                  </a:schemeClr>
                </a:solidFill>
                <a:effectLst>
                  <a:outerShdw blurRad="38100" dist="38100" dir="2700000" algn="tl">
                    <a:srgbClr val="000000">
                      <a:alpha val="43137"/>
                    </a:srgbClr>
                  </a:outerShdw>
                </a:effectLst>
                <a:latin typeface="Baskerville Old Face" panose="02020602080505020303" pitchFamily="18" charset="0"/>
              </a:rPr>
              <a:t>CAPITOLINE  ANTINOUS</a:t>
            </a:r>
          </a:p>
        </p:txBody>
      </p:sp>
      <p:pic>
        <p:nvPicPr>
          <p:cNvPr id="7" name="Immagine 6">
            <a:extLst>
              <a:ext uri="{FF2B5EF4-FFF2-40B4-BE49-F238E27FC236}">
                <a16:creationId xmlns:a16="http://schemas.microsoft.com/office/drawing/2014/main" xmlns="" id="{A3C11BA7-0777-41CC-8F3A-4F0243033E5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66838" y="2646039"/>
            <a:ext cx="3810000" cy="2286000"/>
          </a:xfrm>
          <a:prstGeom prst="rect">
            <a:avLst/>
          </a:prstGeom>
          <a:ln w="88900" cap="sq" cmpd="thickThin">
            <a:solidFill>
              <a:srgbClr val="000000"/>
            </a:solidFill>
            <a:prstDash val="solid"/>
            <a:miter lim="800000"/>
          </a:ln>
          <a:effectLst>
            <a:innerShdw blurRad="76200">
              <a:srgbClr val="000000"/>
            </a:innerShdw>
          </a:effectLst>
        </p:spPr>
      </p:pic>
      <p:sp>
        <p:nvSpPr>
          <p:cNvPr id="8" name="CasellaDiTesto 7">
            <a:extLst>
              <a:ext uri="{FF2B5EF4-FFF2-40B4-BE49-F238E27FC236}">
                <a16:creationId xmlns:a16="http://schemas.microsoft.com/office/drawing/2014/main" xmlns="" id="{67798834-FB44-4AAA-A776-DD91821A27D3}"/>
              </a:ext>
            </a:extLst>
          </p:cNvPr>
          <p:cNvSpPr txBox="1"/>
          <p:nvPr/>
        </p:nvSpPr>
        <p:spPr>
          <a:xfrm>
            <a:off x="3707904" y="1894661"/>
            <a:ext cx="4752528" cy="369332"/>
          </a:xfrm>
          <a:prstGeom prst="rect">
            <a:avLst/>
          </a:prstGeom>
          <a:noFill/>
        </p:spPr>
        <p:txBody>
          <a:bodyPr wrap="square" rtlCol="0">
            <a:spAutoFit/>
          </a:bodyPr>
          <a:lstStyle/>
          <a:p>
            <a:r>
              <a:rPr lang="it-IT" dirty="0">
                <a:solidFill>
                  <a:schemeClr val="tx2">
                    <a:lumMod val="75000"/>
                  </a:schemeClr>
                </a:solidFill>
                <a:effectLst>
                  <a:outerShdw blurRad="38100" dist="38100" dir="2700000" algn="tl">
                    <a:srgbClr val="000000">
                      <a:alpha val="43137"/>
                    </a:srgbClr>
                  </a:outerShdw>
                </a:effectLst>
                <a:latin typeface="Baskerville Old Face" panose="02020602080505020303" pitchFamily="18" charset="0"/>
              </a:rPr>
              <a:t>YOUNG CENTAUR AND OLD CENTAUR</a:t>
            </a:r>
          </a:p>
        </p:txBody>
      </p:sp>
    </p:spTree>
    <p:extLst>
      <p:ext uri="{BB962C8B-B14F-4D97-AF65-F5344CB8AC3E}">
        <p14:creationId xmlns:p14="http://schemas.microsoft.com/office/powerpoint/2010/main" xmlns="" val="3238360646"/>
      </p:ext>
    </p:extLst>
  </p:cSld>
  <p:clrMapOvr>
    <a:masterClrMapping/>
  </p:clrMapOvr>
  <p:transition spd="slow">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7B8F8D2-FC50-43C3-9A4E-E643789345CC}"/>
              </a:ext>
            </a:extLst>
          </p:cNvPr>
          <p:cNvSpPr/>
          <p:nvPr/>
        </p:nvSpPr>
        <p:spPr>
          <a:xfrm>
            <a:off x="395536" y="764704"/>
            <a:ext cx="4572000" cy="2163413"/>
          </a:xfrm>
          <a:prstGeom prst="rect">
            <a:avLst/>
          </a:prstGeom>
        </p:spPr>
        <p:txBody>
          <a:bodyPr>
            <a:spAutoFit/>
          </a:bodyPr>
          <a:lstStyle/>
          <a:p>
            <a:pPr>
              <a:lnSpc>
                <a:spcPts val="2040"/>
              </a:lnSpc>
              <a:spcAft>
                <a:spcPts val="0"/>
              </a:spcAft>
            </a:pPr>
            <a:r>
              <a:rPr lang="en-US" sz="2400" dirty="0">
                <a:solidFill>
                  <a:schemeClr val="accent2">
                    <a:lumMod val="75000"/>
                  </a:schemeClr>
                </a:solidFill>
                <a:latin typeface="Baskerville Old Face" panose="02020602080505020303" pitchFamily="18" charset="0"/>
                <a:ea typeface="Times New Roman" panose="02020603050405020304" pitchFamily="18" charset="0"/>
                <a:cs typeface="Calibri" panose="020F0502020204030204" pitchFamily="34" charset="0"/>
              </a:rPr>
              <a:t>PRESENT-DAY SIGNIFICANCE</a:t>
            </a:r>
            <a:endParaRPr lang="it-IT" dirty="0">
              <a:solidFill>
                <a:schemeClr val="accent2">
                  <a:lumMod val="75000"/>
                </a:schemeClr>
              </a:solidFill>
              <a:latin typeface="Baskerville Old Face" panose="02020602080505020303" pitchFamily="18" charset="0"/>
              <a:ea typeface="Calibri" panose="020F0502020204030204" pitchFamily="34" charset="0"/>
              <a:cs typeface="Times New Roman" panose="02020603050405020304" pitchFamily="18" charset="0"/>
            </a:endParaRPr>
          </a:p>
          <a:p>
            <a:pPr>
              <a:lnSpc>
                <a:spcPts val="1670"/>
              </a:lnSpc>
              <a:spcBef>
                <a:spcPts val="520"/>
              </a:spcBef>
              <a:spcAft>
                <a:spcPts val="520"/>
              </a:spcAft>
            </a:pPr>
            <a:r>
              <a:rPr lang="en-US" dirty="0">
                <a:solidFill>
                  <a:schemeClr val="tx2">
                    <a:lumMod val="75000"/>
                  </a:schemeClr>
                </a:solidFill>
                <a:latin typeface="Baskerville Old Face" panose="02020602080505020303" pitchFamily="18" charset="0"/>
                <a:ea typeface="Times New Roman" panose="02020603050405020304" pitchFamily="18" charset="0"/>
                <a:cs typeface="Calibri" panose="020F0502020204030204" pitchFamily="34" charset="0"/>
              </a:rPr>
              <a:t>Hadrian's Villa is a UNESCO World Heritage Site and important cultural and archaeological site. It is also a major tourist destination along with the nearby Villa d'Este and the town of Tivoli. The Academy of the villa was placed on the 100 Most Endangered Sites 2006 list of the World Monuments Watch because of the rapid deterioration of the ruins</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descr="Risultati immagini per villa adriana tivoli">
            <a:hlinkClick r:id="rId3" tgtFrame="&quot;_blank&quot;"/>
            <a:extLst>
              <a:ext uri="{FF2B5EF4-FFF2-40B4-BE49-F238E27FC236}">
                <a16:creationId xmlns:a16="http://schemas.microsoft.com/office/drawing/2014/main" xmlns="" id="{D35186E5-719C-40F8-BE80-C1213A6BDEBC}"/>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2780928"/>
            <a:ext cx="3840485" cy="36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magine 4">
            <a:extLst>
              <a:ext uri="{FF2B5EF4-FFF2-40B4-BE49-F238E27FC236}">
                <a16:creationId xmlns:a16="http://schemas.microsoft.com/office/drawing/2014/main" xmlns="" id="{BDCCD052-BA2D-4474-BE0A-2A293930D0C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9552" y="3797409"/>
            <a:ext cx="3275856" cy="1714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4005538839"/>
      </p:ext>
    </p:extLst>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537211"/>
            <a:ext cx="6572296" cy="1015663"/>
          </a:xfrm>
          <a:prstGeom prst="rect">
            <a:avLst/>
          </a:prstGeom>
          <a:noFill/>
        </p:spPr>
        <p:txBody>
          <a:bodyPr wrap="square" rtlCol="0">
            <a:spAutoFit/>
          </a:bodyPr>
          <a:lstStyle/>
          <a:p>
            <a:pPr algn="ctr"/>
            <a:r>
              <a:rPr lang="it-IT" sz="2000" b="1" dirty="0">
                <a:solidFill>
                  <a:schemeClr val="accent2">
                    <a:lumMod val="75000"/>
                  </a:schemeClr>
                </a:solidFill>
                <a:effectLst>
                  <a:outerShdw blurRad="38100" dist="38100" dir="2700000" algn="tl">
                    <a:srgbClr val="000000">
                      <a:alpha val="43137"/>
                    </a:srgbClr>
                  </a:outerShdw>
                </a:effectLst>
                <a:latin typeface="Baskerville Old Face" pitchFamily="18" charset="0"/>
              </a:rPr>
              <a:t>GLOSSARY:</a:t>
            </a:r>
          </a:p>
          <a:p>
            <a:endParaRPr lang="it-IT" sz="2000" b="1" dirty="0">
              <a:solidFill>
                <a:schemeClr val="accent2">
                  <a:lumMod val="75000"/>
                </a:schemeClr>
              </a:solidFill>
              <a:effectLst>
                <a:outerShdw blurRad="38100" dist="38100" dir="2700000" algn="tl">
                  <a:srgbClr val="000000">
                    <a:alpha val="43137"/>
                  </a:srgbClr>
                </a:outerShdw>
              </a:effectLst>
              <a:latin typeface="Baskerville Old Face" pitchFamily="18" charset="0"/>
            </a:endParaRPr>
          </a:p>
          <a:p>
            <a:endParaRPr lang="it-IT" sz="2000" b="1" dirty="0">
              <a:solidFill>
                <a:schemeClr val="accent2">
                  <a:lumMod val="75000"/>
                </a:schemeClr>
              </a:solidFill>
              <a:effectLst>
                <a:outerShdw blurRad="38100" dist="38100" dir="2700000" algn="tl">
                  <a:srgbClr val="000000">
                    <a:alpha val="43137"/>
                  </a:srgbClr>
                </a:outerShdw>
              </a:effectLst>
              <a:latin typeface="Baskerville Old Face" pitchFamily="18" charset="0"/>
            </a:endParaRPr>
          </a:p>
        </p:txBody>
      </p:sp>
      <p:sp>
        <p:nvSpPr>
          <p:cNvPr id="4" name="Rettangolo 3">
            <a:extLst>
              <a:ext uri="{FF2B5EF4-FFF2-40B4-BE49-F238E27FC236}">
                <a16:creationId xmlns:a16="http://schemas.microsoft.com/office/drawing/2014/main" xmlns="" id="{84D7EA34-C943-4E45-B442-C74A08228847}"/>
              </a:ext>
            </a:extLst>
          </p:cNvPr>
          <p:cNvSpPr/>
          <p:nvPr/>
        </p:nvSpPr>
        <p:spPr>
          <a:xfrm>
            <a:off x="467544" y="1180397"/>
            <a:ext cx="2262158" cy="7571303"/>
          </a:xfrm>
          <a:prstGeom prst="rect">
            <a:avLst/>
          </a:prstGeom>
        </p:spPr>
        <p:txBody>
          <a:bodyPr wrap="none">
            <a:spAutoFit/>
          </a:bodyPr>
          <a:lstStyle/>
          <a:p>
            <a:pPr marL="285750" indent="-285750">
              <a:buFont typeface="Arial" panose="020B0604020202020204" pitchFamily="34" charset="0"/>
              <a:buChar char="•"/>
            </a:pPr>
            <a:r>
              <a:rPr lang="it-IT" dirty="0">
                <a:solidFill>
                  <a:schemeClr val="tx2">
                    <a:lumMod val="75000"/>
                  </a:schemeClr>
                </a:solidFill>
                <a:latin typeface="Baskerville Old Face" pitchFamily="18" charset="0"/>
              </a:rPr>
              <a:t>Elongated fountain </a:t>
            </a:r>
          </a:p>
          <a:p>
            <a:pPr marL="285750" indent="-285750">
              <a:buFont typeface="Arial" panose="020B0604020202020204" pitchFamily="34" charset="0"/>
              <a:buChar char="•"/>
            </a:pPr>
            <a:r>
              <a:rPr lang="it-IT" dirty="0">
                <a:solidFill>
                  <a:schemeClr val="tx2">
                    <a:lumMod val="75000"/>
                  </a:schemeClr>
                </a:solidFill>
                <a:latin typeface="Baskerville Old Face" pitchFamily="18" charset="0"/>
              </a:rPr>
              <a:t>Courtyard </a:t>
            </a:r>
          </a:p>
          <a:p>
            <a:pPr marL="285750" indent="-285750">
              <a:buFont typeface="Arial" panose="020B0604020202020204" pitchFamily="34" charset="0"/>
              <a:buChar char="•"/>
            </a:pPr>
            <a:r>
              <a:rPr lang="it-IT" dirty="0">
                <a:solidFill>
                  <a:schemeClr val="tx2">
                    <a:lumMod val="75000"/>
                  </a:schemeClr>
                </a:solidFill>
                <a:latin typeface="Baskerville Old Face" pitchFamily="18" charset="0"/>
              </a:rPr>
              <a:t>Main residential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Travertine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Brick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Lime</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Pozzolana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Tufa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Marble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Arcade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Vault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Pillars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Ring-shaped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Heated baths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rPr>
              <a:t>Washbasin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ea typeface="Times New Roman" pitchFamily="18" charset="0"/>
                <a:cs typeface="Calibri" pitchFamily="34" charset="0"/>
              </a:rPr>
              <a:t>Domes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ea typeface="Times New Roman" pitchFamily="18" charset="0"/>
                <a:cs typeface="Calibri" pitchFamily="34" charset="0"/>
              </a:rPr>
              <a:t>Steam baths </a:t>
            </a:r>
          </a:p>
          <a:p>
            <a:pPr marL="285750" indent="-285750">
              <a:buFont typeface="Arial" panose="020B0604020202020204" pitchFamily="34" charset="0"/>
              <a:buChar char="•"/>
            </a:pPr>
            <a:r>
              <a:rPr lang="en-US" dirty="0">
                <a:solidFill>
                  <a:schemeClr val="tx2">
                    <a:lumMod val="75000"/>
                  </a:schemeClr>
                </a:solidFill>
                <a:latin typeface="Baskerville Old Face" pitchFamily="18" charset="0"/>
                <a:ea typeface="Times New Roman" pitchFamily="18" charset="0"/>
                <a:cs typeface="Calibri" pitchFamily="34" charset="0"/>
              </a:rPr>
              <a:t>Apex </a:t>
            </a:r>
          </a:p>
          <a:p>
            <a:pPr marL="285750" indent="-285750">
              <a:buFont typeface="Arial" panose="020B0604020202020204" pitchFamily="34" charset="0"/>
              <a:buChar char="•"/>
            </a:pPr>
            <a:endParaRPr lang="en-US" dirty="0">
              <a:solidFill>
                <a:schemeClr val="accent2">
                  <a:lumMod val="50000"/>
                </a:schemeClr>
              </a:solidFill>
              <a:latin typeface="Baskerville Old Face" pitchFamily="18" charset="0"/>
              <a:ea typeface="Times New Roman" pitchFamily="18" charset="0"/>
              <a:cs typeface="Calibri" pitchFamily="34" charset="0"/>
            </a:endParaRPr>
          </a:p>
          <a:p>
            <a:pPr marL="285750" indent="-285750">
              <a:buFont typeface="Arial" panose="020B0604020202020204" pitchFamily="34" charset="0"/>
              <a:buChar char="•"/>
            </a:pPr>
            <a:endParaRPr lang="en-US" dirty="0">
              <a:solidFill>
                <a:schemeClr val="accent2">
                  <a:lumMod val="50000"/>
                </a:schemeClr>
              </a:solidFill>
              <a:latin typeface="Baskerville Old Face" pitchFamily="18" charset="0"/>
            </a:endParaRPr>
          </a:p>
          <a:p>
            <a:pPr marL="285750" indent="-285750">
              <a:buFont typeface="Arial" panose="020B0604020202020204" pitchFamily="34" charset="0"/>
              <a:buChar char="•"/>
            </a:pPr>
            <a:endParaRPr lang="en-US" dirty="0">
              <a:solidFill>
                <a:schemeClr val="accent2">
                  <a:lumMod val="50000"/>
                </a:schemeClr>
              </a:solidFill>
              <a:latin typeface="Baskerville Old Face" pitchFamily="18" charset="0"/>
            </a:endParaRPr>
          </a:p>
          <a:p>
            <a:pPr marL="285750" indent="-285750">
              <a:buFont typeface="Arial" panose="020B0604020202020204" pitchFamily="34" charset="0"/>
              <a:buChar char="•"/>
            </a:pPr>
            <a:endParaRPr lang="en-US" dirty="0">
              <a:solidFill>
                <a:schemeClr val="accent2">
                  <a:lumMod val="50000"/>
                </a:schemeClr>
              </a:solidFill>
              <a:latin typeface="Baskerville Old Face" pitchFamily="18" charset="0"/>
            </a:endParaRPr>
          </a:p>
          <a:p>
            <a:pPr marL="285750" indent="-285750">
              <a:buFont typeface="Arial" panose="020B0604020202020204" pitchFamily="34" charset="0"/>
              <a:buChar char="•"/>
            </a:pPr>
            <a:endParaRPr lang="en-US" dirty="0">
              <a:solidFill>
                <a:schemeClr val="accent2">
                  <a:lumMod val="50000"/>
                </a:schemeClr>
              </a:solidFill>
              <a:latin typeface="Baskerville Old Face" pitchFamily="18" charset="0"/>
            </a:endParaRPr>
          </a:p>
          <a:p>
            <a:pPr marL="285750" indent="-285750">
              <a:buFont typeface="Arial" panose="020B0604020202020204" pitchFamily="34" charset="0"/>
              <a:buChar char="•"/>
            </a:pPr>
            <a:endParaRPr lang="en-US" dirty="0">
              <a:solidFill>
                <a:schemeClr val="accent2">
                  <a:lumMod val="50000"/>
                </a:schemeClr>
              </a:solidFill>
              <a:latin typeface="Baskerville Old Face" pitchFamily="18" charset="0"/>
            </a:endParaRPr>
          </a:p>
          <a:p>
            <a:pPr marL="285750" indent="-285750">
              <a:buFont typeface="Arial" panose="020B0604020202020204" pitchFamily="34" charset="0"/>
              <a:buChar char="•"/>
            </a:pPr>
            <a:endParaRPr lang="it-IT" dirty="0">
              <a:solidFill>
                <a:schemeClr val="accent2">
                  <a:lumMod val="50000"/>
                </a:schemeClr>
              </a:solidFill>
              <a:latin typeface="Baskerville Old Face" pitchFamily="18" charset="0"/>
            </a:endParaRPr>
          </a:p>
          <a:p>
            <a:pPr marL="285750" indent="-285750">
              <a:buFont typeface="Arial" panose="020B0604020202020204" pitchFamily="34" charset="0"/>
              <a:buChar char="•"/>
            </a:pPr>
            <a:endParaRPr lang="it-IT" dirty="0">
              <a:solidFill>
                <a:schemeClr val="accent2">
                  <a:lumMod val="50000"/>
                </a:schemeClr>
              </a:solidFill>
              <a:latin typeface="Baskerville Old Face" pitchFamily="18" charset="0"/>
            </a:endParaRPr>
          </a:p>
          <a:p>
            <a:pPr marL="285750" indent="-285750">
              <a:buFont typeface="Arial" panose="020B0604020202020204" pitchFamily="34" charset="0"/>
              <a:buChar char="•"/>
            </a:pPr>
            <a:endParaRPr lang="it-IT" dirty="0"/>
          </a:p>
        </p:txBody>
      </p:sp>
      <p:sp>
        <p:nvSpPr>
          <p:cNvPr id="5" name="CasellaDiTesto 4">
            <a:extLst>
              <a:ext uri="{FF2B5EF4-FFF2-40B4-BE49-F238E27FC236}">
                <a16:creationId xmlns:a16="http://schemas.microsoft.com/office/drawing/2014/main" xmlns="" id="{BD2B4C6F-1CE1-4DD1-8666-AF5603A19D41}"/>
              </a:ext>
            </a:extLst>
          </p:cNvPr>
          <p:cNvSpPr txBox="1"/>
          <p:nvPr/>
        </p:nvSpPr>
        <p:spPr>
          <a:xfrm>
            <a:off x="2699792" y="1180397"/>
            <a:ext cx="5259461" cy="5078313"/>
          </a:xfrm>
          <a:prstGeom prst="rect">
            <a:avLst/>
          </a:prstGeom>
          <a:noFill/>
        </p:spPr>
        <p:txBody>
          <a:bodyPr wrap="square" rtlCol="0">
            <a:spAutoFit/>
          </a:bodyPr>
          <a:lstStyle/>
          <a:p>
            <a:r>
              <a:rPr lang="it-IT" dirty="0">
                <a:solidFill>
                  <a:schemeClr val="tx2">
                    <a:lumMod val="75000"/>
                  </a:schemeClr>
                </a:solidFill>
                <a:latin typeface="Baskerville Old Face" panose="02020602080505020303" pitchFamily="18" charset="0"/>
              </a:rPr>
              <a:t>Fontana allungata </a:t>
            </a:r>
          </a:p>
          <a:p>
            <a:r>
              <a:rPr lang="it-IT" dirty="0">
                <a:solidFill>
                  <a:schemeClr val="tx2">
                    <a:lumMod val="75000"/>
                  </a:schemeClr>
                </a:solidFill>
                <a:latin typeface="Baskerville Old Face" panose="02020602080505020303" pitchFamily="18" charset="0"/>
              </a:rPr>
              <a:t>Cortile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Principale complesso residenziale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Travertino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Mattone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Calce</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Cenere vulcanica</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Tufo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Marmo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Galleria, porticato, arcata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Volta, cripta, tomba</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Pilastri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A forma di anello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Bagni riscaldati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Lavabo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Cupole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Bagni di vapore </a:t>
            </a:r>
            <a:br>
              <a:rPr lang="it-IT" dirty="0">
                <a:solidFill>
                  <a:schemeClr val="tx2">
                    <a:lumMod val="75000"/>
                  </a:schemeClr>
                </a:solidFill>
                <a:latin typeface="Baskerville Old Face" panose="02020602080505020303" pitchFamily="18" charset="0"/>
              </a:rPr>
            </a:br>
            <a:r>
              <a:rPr lang="it-IT" dirty="0">
                <a:solidFill>
                  <a:schemeClr val="tx2">
                    <a:lumMod val="75000"/>
                  </a:schemeClr>
                </a:solidFill>
                <a:latin typeface="Baskerville Old Face" panose="02020602080505020303" pitchFamily="18" charset="0"/>
              </a:rPr>
              <a:t>Apice </a:t>
            </a:r>
          </a:p>
        </p:txBody>
      </p:sp>
      <p:cxnSp>
        <p:nvCxnSpPr>
          <p:cNvPr id="9" name="Connettore 2 8">
            <a:extLst>
              <a:ext uri="{FF2B5EF4-FFF2-40B4-BE49-F238E27FC236}">
                <a16:creationId xmlns:a16="http://schemas.microsoft.com/office/drawing/2014/main" xmlns="" id="{BCA5F23D-4FC1-46DD-9AED-129062535570}"/>
              </a:ext>
            </a:extLst>
          </p:cNvPr>
          <p:cNvCxnSpPr>
            <a:cxnSpLocks/>
          </p:cNvCxnSpPr>
          <p:nvPr/>
        </p:nvCxnSpPr>
        <p:spPr>
          <a:xfrm>
            <a:off x="1835696" y="1628800"/>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xmlns="" id="{B8C4ED06-5132-4336-A006-049E3B8A0DBA}"/>
              </a:ext>
            </a:extLst>
          </p:cNvPr>
          <p:cNvCxnSpPr/>
          <p:nvPr/>
        </p:nvCxnSpPr>
        <p:spPr>
          <a:xfrm>
            <a:off x="2411760" y="191683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xmlns="" id="{5AA2585C-F287-463F-BC88-779C00A2F49B}"/>
              </a:ext>
            </a:extLst>
          </p:cNvPr>
          <p:cNvCxnSpPr/>
          <p:nvPr/>
        </p:nvCxnSpPr>
        <p:spPr>
          <a:xfrm>
            <a:off x="1835696" y="220486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xmlns="" id="{A588B503-CF09-48B8-BEA2-495339676C47}"/>
              </a:ext>
            </a:extLst>
          </p:cNvPr>
          <p:cNvCxnSpPr/>
          <p:nvPr/>
        </p:nvCxnSpPr>
        <p:spPr>
          <a:xfrm>
            <a:off x="1403648" y="2492896"/>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xmlns="" id="{3E963041-CC19-4BAA-AB83-E1646EF0EDEC}"/>
              </a:ext>
            </a:extLst>
          </p:cNvPr>
          <p:cNvCxnSpPr/>
          <p:nvPr/>
        </p:nvCxnSpPr>
        <p:spPr>
          <a:xfrm>
            <a:off x="1331640" y="2780928"/>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xmlns="" id="{046071AB-270E-4CA2-BC25-3CB7B4D23A58}"/>
              </a:ext>
            </a:extLst>
          </p:cNvPr>
          <p:cNvCxnSpPr/>
          <p:nvPr/>
        </p:nvCxnSpPr>
        <p:spPr>
          <a:xfrm>
            <a:off x="1835696" y="2996952"/>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xmlns="" id="{F7522F06-1424-4B4B-ADAB-BDE62BEB6A21}"/>
              </a:ext>
            </a:extLst>
          </p:cNvPr>
          <p:cNvCxnSpPr/>
          <p:nvPr/>
        </p:nvCxnSpPr>
        <p:spPr>
          <a:xfrm>
            <a:off x="1331640" y="3284984"/>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xmlns="" id="{B1CBCC5A-1F0B-4370-8D13-FCC134170C62}"/>
              </a:ext>
            </a:extLst>
          </p:cNvPr>
          <p:cNvCxnSpPr/>
          <p:nvPr/>
        </p:nvCxnSpPr>
        <p:spPr>
          <a:xfrm>
            <a:off x="1547664" y="3573016"/>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xmlns="" id="{DF08D1CC-AAEC-44EA-9E71-CAE7FE8BA8EB}"/>
              </a:ext>
            </a:extLst>
          </p:cNvPr>
          <p:cNvCxnSpPr/>
          <p:nvPr/>
        </p:nvCxnSpPr>
        <p:spPr>
          <a:xfrm>
            <a:off x="1547664" y="3861048"/>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xmlns="" id="{61A47EB9-0CB2-4D76-89A7-E8057C73D26C}"/>
              </a:ext>
            </a:extLst>
          </p:cNvPr>
          <p:cNvCxnSpPr/>
          <p:nvPr/>
        </p:nvCxnSpPr>
        <p:spPr>
          <a:xfrm>
            <a:off x="1403648" y="4077072"/>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xmlns="" id="{455233AE-823A-4C18-89C9-A245F064D468}"/>
              </a:ext>
            </a:extLst>
          </p:cNvPr>
          <p:cNvCxnSpPr/>
          <p:nvPr/>
        </p:nvCxnSpPr>
        <p:spPr>
          <a:xfrm>
            <a:off x="1403648" y="4365104"/>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xmlns="" id="{795058A0-358C-49CA-99B1-5CC339988C10}"/>
              </a:ext>
            </a:extLst>
          </p:cNvPr>
          <p:cNvCxnSpPr/>
          <p:nvPr/>
        </p:nvCxnSpPr>
        <p:spPr>
          <a:xfrm>
            <a:off x="2015716" y="4653136"/>
            <a:ext cx="6840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xmlns="" id="{30E0566F-AE19-46ED-96B4-FA63342D14FA}"/>
              </a:ext>
            </a:extLst>
          </p:cNvPr>
          <p:cNvCxnSpPr/>
          <p:nvPr/>
        </p:nvCxnSpPr>
        <p:spPr>
          <a:xfrm>
            <a:off x="2123728" y="4941168"/>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xmlns="" id="{C71E9DC4-1593-4AB7-A58D-350012E9CE26}"/>
              </a:ext>
            </a:extLst>
          </p:cNvPr>
          <p:cNvCxnSpPr/>
          <p:nvPr/>
        </p:nvCxnSpPr>
        <p:spPr>
          <a:xfrm>
            <a:off x="1835696" y="5229200"/>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xmlns="" id="{F88160F0-A274-43BB-822C-695658F73DFE}"/>
              </a:ext>
            </a:extLst>
          </p:cNvPr>
          <p:cNvCxnSpPr/>
          <p:nvPr/>
        </p:nvCxnSpPr>
        <p:spPr>
          <a:xfrm>
            <a:off x="1547664" y="5517232"/>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a:extLst>
              <a:ext uri="{FF2B5EF4-FFF2-40B4-BE49-F238E27FC236}">
                <a16:creationId xmlns:a16="http://schemas.microsoft.com/office/drawing/2014/main" xmlns="" id="{9C7B6FD7-B895-4EBD-A6B9-16CCD9D1671B}"/>
              </a:ext>
            </a:extLst>
          </p:cNvPr>
          <p:cNvCxnSpPr/>
          <p:nvPr/>
        </p:nvCxnSpPr>
        <p:spPr>
          <a:xfrm>
            <a:off x="2015716" y="5733256"/>
            <a:ext cx="6840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xmlns="" id="{6F344665-92DD-4FB0-8159-B45208D1376A}"/>
              </a:ext>
            </a:extLst>
          </p:cNvPr>
          <p:cNvCxnSpPr/>
          <p:nvPr/>
        </p:nvCxnSpPr>
        <p:spPr>
          <a:xfrm>
            <a:off x="1403648" y="6021288"/>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xmlns="" id="{AEA80667-4CED-4719-8F4C-7A5534A39E72}"/>
              </a:ext>
            </a:extLst>
          </p:cNvPr>
          <p:cNvCxnSpPr/>
          <p:nvPr/>
        </p:nvCxnSpPr>
        <p:spPr>
          <a:xfrm>
            <a:off x="2555776" y="1340768"/>
            <a:ext cx="1739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CasellaDiTesto 55">
            <a:extLst>
              <a:ext uri="{FF2B5EF4-FFF2-40B4-BE49-F238E27FC236}">
                <a16:creationId xmlns:a16="http://schemas.microsoft.com/office/drawing/2014/main" xmlns="" id="{EA3356D6-80B4-472C-9EA5-4AC730586682}"/>
              </a:ext>
            </a:extLst>
          </p:cNvPr>
          <p:cNvSpPr txBox="1"/>
          <p:nvPr/>
        </p:nvSpPr>
        <p:spPr>
          <a:xfrm>
            <a:off x="4601910" y="5797045"/>
            <a:ext cx="4320480" cy="923330"/>
          </a:xfrm>
          <a:prstGeom prst="rect">
            <a:avLst/>
          </a:prstGeom>
          <a:noFill/>
        </p:spPr>
        <p:txBody>
          <a:bodyPr wrap="square" rtlCol="0">
            <a:spAutoFit/>
          </a:bodyPr>
          <a:lstStyle/>
          <a:p>
            <a:r>
              <a:rPr lang="it-IT" dirty="0">
                <a:solidFill>
                  <a:schemeClr val="tx2">
                    <a:lumMod val="75000"/>
                  </a:schemeClr>
                </a:solidFill>
                <a:latin typeface="Baskerville Old Face" panose="02020602080505020303" pitchFamily="18" charset="0"/>
              </a:rPr>
              <a:t>Realizzato da: Francesca Colucci, Marialuisa Brovida, Gaia Portaleone, Giulia Forte ed Elena De Vuono. Classe II A</a:t>
            </a:r>
          </a:p>
        </p:txBody>
      </p:sp>
    </p:spTree>
    <p:extLst>
      <p:ext uri="{BB962C8B-B14F-4D97-AF65-F5344CB8AC3E}">
        <p14:creationId xmlns:p14="http://schemas.microsoft.com/office/powerpoint/2010/main" xmlns="" val="2680438960"/>
      </p:ext>
    </p:extLst>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Risultati immagini per villa adriana pianta">
            <a:hlinkClick r:id="rId2" tgtFrame="&quot;_blank&quo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596" y="2786058"/>
            <a:ext cx="4320480" cy="3210115"/>
          </a:xfrm>
          <a:prstGeom prst="rect">
            <a:avLst/>
          </a:prstGeom>
          <a:ln>
            <a:noFill/>
          </a:ln>
          <a:effectLst>
            <a:softEdge rad="112500"/>
          </a:effectLst>
        </p:spPr>
      </p:pic>
      <p:sp>
        <p:nvSpPr>
          <p:cNvPr id="4" name="CasellaDiTesto 3"/>
          <p:cNvSpPr txBox="1"/>
          <p:nvPr/>
        </p:nvSpPr>
        <p:spPr>
          <a:xfrm>
            <a:off x="214282" y="500042"/>
            <a:ext cx="3571900" cy="2246769"/>
          </a:xfrm>
          <a:prstGeom prst="rect">
            <a:avLst/>
          </a:prstGeom>
          <a:noFill/>
        </p:spPr>
        <p:txBody>
          <a:bodyPr wrap="square" rtlCol="0">
            <a:spAutoFit/>
          </a:bodyPr>
          <a:lstStyle/>
          <a:p>
            <a:r>
              <a:rPr lang="it-IT" sz="2000" dirty="0">
                <a:solidFill>
                  <a:schemeClr val="tx2">
                    <a:lumMod val="75000"/>
                  </a:schemeClr>
                </a:solidFill>
                <a:latin typeface="Baskerville Old Face" pitchFamily="18" charset="0"/>
              </a:rPr>
              <a:t>Hadrian’s villa stood on a hills, it was surrounded by two small streams and the hills behind Tivoli provided water for four of the aqueducts that supplied Rome</a:t>
            </a:r>
            <a:r>
              <a:rPr lang="it-IT" sz="2000" dirty="0"/>
              <a:t>. </a:t>
            </a:r>
          </a:p>
          <a:p>
            <a:endParaRPr lang="it-IT" sz="2000" dirty="0"/>
          </a:p>
        </p:txBody>
      </p:sp>
      <p:sp>
        <p:nvSpPr>
          <p:cNvPr id="5" name="CasellaDiTesto 4"/>
          <p:cNvSpPr txBox="1"/>
          <p:nvPr/>
        </p:nvSpPr>
        <p:spPr>
          <a:xfrm>
            <a:off x="5072066" y="1214422"/>
            <a:ext cx="3071834" cy="5016758"/>
          </a:xfrm>
          <a:prstGeom prst="rect">
            <a:avLst/>
          </a:prstGeom>
          <a:noFill/>
          <a:ln>
            <a:solidFill>
              <a:schemeClr val="tx1"/>
            </a:solidFill>
            <a:prstDash val="sysDot"/>
          </a:ln>
        </p:spPr>
        <p:txBody>
          <a:bodyPr wrap="square" rtlCol="0">
            <a:spAutoFit/>
          </a:bodyPr>
          <a:lstStyle/>
          <a:p>
            <a:r>
              <a:rPr lang="it-IT" sz="2000" dirty="0">
                <a:solidFill>
                  <a:schemeClr val="tx2">
                    <a:lumMod val="75000"/>
                  </a:schemeClr>
                </a:solidFill>
                <a:latin typeface="Baskerville Old Face" pitchFamily="18" charset="0"/>
              </a:rPr>
              <a:t>The villa also included:</a:t>
            </a:r>
          </a:p>
          <a:p>
            <a:pPr>
              <a:buFont typeface="Arial" pitchFamily="34" charset="0"/>
              <a:buChar char="•"/>
            </a:pPr>
            <a:r>
              <a:rPr lang="it-IT" sz="2000" dirty="0">
                <a:solidFill>
                  <a:schemeClr val="tx2">
                    <a:lumMod val="75000"/>
                  </a:schemeClr>
                </a:solidFill>
                <a:latin typeface="Baskerville Old Face" pitchFamily="18" charset="0"/>
              </a:rPr>
              <a:t>a garden with an </a:t>
            </a:r>
            <a:r>
              <a:rPr lang="it-IT" sz="2000" dirty="0">
                <a:solidFill>
                  <a:schemeClr val="accent2">
                    <a:lumMod val="50000"/>
                  </a:schemeClr>
                </a:solidFill>
                <a:latin typeface="Baskerville Old Face" pitchFamily="18" charset="0"/>
              </a:rPr>
              <a:t>elongated</a:t>
            </a:r>
            <a:r>
              <a:rPr lang="it-IT" sz="2000" dirty="0">
                <a:solidFill>
                  <a:schemeClr val="tx2">
                    <a:lumMod val="75000"/>
                  </a:schemeClr>
                </a:solidFill>
                <a:latin typeface="Baskerville Old Face" pitchFamily="18" charset="0"/>
              </a:rPr>
              <a:t> fountain and a view towards the valley</a:t>
            </a:r>
          </a:p>
          <a:p>
            <a:pPr>
              <a:buFont typeface="Arial" pitchFamily="34" charset="0"/>
              <a:buChar char="•"/>
            </a:pPr>
            <a:r>
              <a:rPr lang="it-IT" sz="2000" dirty="0">
                <a:solidFill>
                  <a:schemeClr val="tx2">
                    <a:lumMod val="75000"/>
                  </a:schemeClr>
                </a:solidFill>
                <a:latin typeface="Baskerville Old Face" pitchFamily="18" charset="0"/>
              </a:rPr>
              <a:t>two buildings often identified as a greek library and a latin library</a:t>
            </a:r>
          </a:p>
          <a:p>
            <a:pPr>
              <a:buFont typeface="Arial" pitchFamily="34" charset="0"/>
              <a:buChar char="•"/>
            </a:pPr>
            <a:r>
              <a:rPr lang="it-IT" sz="2000" dirty="0">
                <a:solidFill>
                  <a:schemeClr val="tx2">
                    <a:lumMod val="75000"/>
                  </a:schemeClr>
                </a:solidFill>
                <a:latin typeface="Baskerville Old Face" pitchFamily="18" charset="0"/>
              </a:rPr>
              <a:t>a large </a:t>
            </a:r>
            <a:r>
              <a:rPr lang="it-IT" sz="2000" dirty="0">
                <a:solidFill>
                  <a:schemeClr val="accent2">
                    <a:lumMod val="50000"/>
                  </a:schemeClr>
                </a:solidFill>
                <a:latin typeface="Baskerville Old Face" pitchFamily="18" charset="0"/>
              </a:rPr>
              <a:t>courtyard</a:t>
            </a:r>
            <a:r>
              <a:rPr lang="it-IT" sz="2000" dirty="0">
                <a:solidFill>
                  <a:schemeClr val="tx2">
                    <a:lumMod val="75000"/>
                  </a:schemeClr>
                </a:solidFill>
                <a:latin typeface="Baskerville Old Face" pitchFamily="18" charset="0"/>
              </a:rPr>
              <a:t> followed by the </a:t>
            </a:r>
            <a:r>
              <a:rPr lang="it-IT" sz="2000" dirty="0">
                <a:solidFill>
                  <a:schemeClr val="accent2">
                    <a:lumMod val="50000"/>
                  </a:schemeClr>
                </a:solidFill>
                <a:latin typeface="Baskerville Old Face" pitchFamily="18" charset="0"/>
              </a:rPr>
              <a:t>main</a:t>
            </a:r>
            <a:r>
              <a:rPr lang="it-IT" sz="2000" dirty="0">
                <a:solidFill>
                  <a:schemeClr val="tx2">
                    <a:lumMod val="75000"/>
                  </a:schemeClr>
                </a:solidFill>
                <a:latin typeface="Baskerville Old Face" pitchFamily="18" charset="0"/>
              </a:rPr>
              <a:t> </a:t>
            </a:r>
            <a:r>
              <a:rPr lang="it-IT" sz="2000" dirty="0">
                <a:solidFill>
                  <a:schemeClr val="accent2">
                    <a:lumMod val="50000"/>
                  </a:schemeClr>
                </a:solidFill>
                <a:latin typeface="Baskerville Old Face" pitchFamily="18" charset="0"/>
              </a:rPr>
              <a:t>residential </a:t>
            </a:r>
            <a:r>
              <a:rPr lang="it-IT" sz="2000" dirty="0">
                <a:solidFill>
                  <a:schemeClr val="tx2">
                    <a:lumMod val="75000"/>
                  </a:schemeClr>
                </a:solidFill>
                <a:latin typeface="Baskerville Old Face" pitchFamily="18" charset="0"/>
              </a:rPr>
              <a:t>part of the palace</a:t>
            </a:r>
          </a:p>
          <a:p>
            <a:pPr>
              <a:buFont typeface="Arial" pitchFamily="34" charset="0"/>
              <a:buChar char="•"/>
            </a:pPr>
            <a:r>
              <a:rPr lang="it-IT" sz="2000" dirty="0">
                <a:solidFill>
                  <a:schemeClr val="tx2">
                    <a:lumMod val="75000"/>
                  </a:schemeClr>
                </a:solidFill>
                <a:latin typeface="Baskerville Old Face" pitchFamily="18" charset="0"/>
              </a:rPr>
              <a:t>further back was another grand court with a portico and richly adorned rooms, the so-called Golden Court due to the very rich finds from there. </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0" nodeType="clickEffect">
                                  <p:stCondLst>
                                    <p:cond delay="0"/>
                                  </p:stCondLst>
                                  <p:childTnLst>
                                    <p:animEffect transition="out" filter="wheel(4)">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2.bp.blogspot.com/-YNU7XYN33sk/T5PfMVOZisI/AAAAAAAAAhM/td1-ljHZ9n4/s400/Schermata+04-2456040+alle+11.49.47.png">
            <a:hlinkClick r:id="rId2"/>
            <a:extLst>
              <a:ext uri="{FF2B5EF4-FFF2-40B4-BE49-F238E27FC236}">
                <a16:creationId xmlns:a16="http://schemas.microsoft.com/office/drawing/2014/main" xmlns="" id="{617B999F-A2B9-42B7-A8C7-8631B07DF0B3}"/>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672" y="836712"/>
            <a:ext cx="5904656" cy="504055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41812417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692696"/>
            <a:ext cx="4572000" cy="4339650"/>
          </a:xfrm>
          <a:prstGeom prst="rect">
            <a:avLst/>
          </a:prstGeom>
        </p:spPr>
        <p:txBody>
          <a:bodyPr wrap="square">
            <a:spAutoFit/>
          </a:bodyPr>
          <a:lstStyle/>
          <a:p>
            <a:pPr>
              <a:buFont typeface="Arial" pitchFamily="34" charset="0"/>
              <a:buChar char="•"/>
            </a:pPr>
            <a:r>
              <a:rPr lang="en-US" sz="2300" dirty="0">
                <a:solidFill>
                  <a:schemeClr val="tx2">
                    <a:lumMod val="75000"/>
                  </a:schemeClr>
                </a:solidFill>
                <a:latin typeface="Baskerville Old Face" pitchFamily="18" charset="0"/>
              </a:rPr>
              <a:t>The buildings are constructed in </a:t>
            </a:r>
            <a:r>
              <a:rPr lang="en-US" sz="2300" dirty="0">
                <a:solidFill>
                  <a:schemeClr val="accent2">
                    <a:lumMod val="50000"/>
                  </a:schemeClr>
                </a:solidFill>
                <a:latin typeface="Baskerville Old Face" pitchFamily="18" charset="0"/>
              </a:rPr>
              <a:t>travertine</a:t>
            </a:r>
            <a:r>
              <a:rPr lang="en-US" sz="2300" dirty="0">
                <a:solidFill>
                  <a:schemeClr val="tx2">
                    <a:lumMod val="75000"/>
                  </a:schemeClr>
                </a:solidFill>
                <a:latin typeface="Baskerville Old Face" pitchFamily="18" charset="0"/>
              </a:rPr>
              <a:t>, </a:t>
            </a:r>
            <a:r>
              <a:rPr lang="en-US" sz="2300" dirty="0">
                <a:solidFill>
                  <a:schemeClr val="accent2">
                    <a:lumMod val="50000"/>
                  </a:schemeClr>
                </a:solidFill>
                <a:latin typeface="Baskerville Old Face" pitchFamily="18" charset="0"/>
              </a:rPr>
              <a:t>brick, lime, pozzolana, and tufa. </a:t>
            </a:r>
          </a:p>
          <a:p>
            <a:pPr>
              <a:buFont typeface="Arial" pitchFamily="34" charset="0"/>
              <a:buChar char="•"/>
            </a:pPr>
            <a:r>
              <a:rPr lang="en-US" sz="2300" dirty="0">
                <a:solidFill>
                  <a:schemeClr val="tx2">
                    <a:lumMod val="75000"/>
                  </a:schemeClr>
                </a:solidFill>
                <a:latin typeface="Baskerville Old Face" pitchFamily="18" charset="0"/>
              </a:rPr>
              <a:t>The complex contains over 30 buildings, covering an area of at least  120 hectares of which much is still unexcavated. </a:t>
            </a:r>
          </a:p>
          <a:p>
            <a:pPr>
              <a:buFont typeface="Arial" pitchFamily="34" charset="0"/>
              <a:buChar char="•"/>
            </a:pPr>
            <a:r>
              <a:rPr lang="en-US" sz="2300" dirty="0">
                <a:solidFill>
                  <a:schemeClr val="tx2">
                    <a:lumMod val="75000"/>
                  </a:schemeClr>
                </a:solidFill>
                <a:latin typeface="Baskerville Old Face" pitchFamily="18" charset="0"/>
              </a:rPr>
              <a:t>The site was chosen due to its abundant waters and readily available aqueducts that passed through Rome, including Anio Vetus, Anio Nobus, Aqua Marcia, and Aqua Claudia. </a:t>
            </a:r>
            <a:endParaRPr lang="it-IT" sz="2300" dirty="0">
              <a:solidFill>
                <a:schemeClr val="tx2">
                  <a:lumMod val="75000"/>
                </a:schemeClr>
              </a:solidFill>
              <a:latin typeface="Baskerville Old Face" pitchFamily="18" charset="0"/>
            </a:endParaRPr>
          </a:p>
        </p:txBody>
      </p:sp>
      <p:pic>
        <p:nvPicPr>
          <p:cNvPr id="5" name="Immagine 4" descr="http://4.bp.blogspot.com/-p_5_usivDG4/T5PeyH0xaUI/AAAAAAAAAg8/dzl0sIZuXI8/s400/Schermata+04-2456040+alle+11.46.36.pn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rot="412342">
            <a:off x="5500694" y="1428736"/>
            <a:ext cx="2762250" cy="3810000"/>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1.bp.blogspot.com/-bSzH6i5PNhk/T5Pe790eIpI/AAAAAAAAAhE/-HRCAmYbVZ0/s400/Schermata+04-2456040+alle+11.45.02.png">
            <a:hlinkClick r:id="rId2"/>
            <a:extLst>
              <a:ext uri="{FF2B5EF4-FFF2-40B4-BE49-F238E27FC236}">
                <a16:creationId xmlns:a16="http://schemas.microsoft.com/office/drawing/2014/main" xmlns="" id="{52443568-D984-408F-BE4A-4037F375F38A}"/>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852721" y="476672"/>
            <a:ext cx="38100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magine 2" descr="http://2.bp.blogspot.com/-6XOcAUU8UJo/T5PelJJjbrI/AAAAAAAAAg0/KnmxhoblVPM/s400/Schermata+04-2456039+alle+19.05.09.png">
            <a:hlinkClick r:id="rId4"/>
            <a:extLst>
              <a:ext uri="{FF2B5EF4-FFF2-40B4-BE49-F238E27FC236}">
                <a16:creationId xmlns:a16="http://schemas.microsoft.com/office/drawing/2014/main" xmlns="" id="{67FFAD5D-9233-4AC1-BCFA-874D3C56E6E1}"/>
              </a:ext>
            </a:extLst>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4355976" y="3895303"/>
            <a:ext cx="3810000" cy="2486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7420471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4572000" cy="1569660"/>
          </a:xfrm>
          <a:prstGeom prst="rect">
            <a:avLst/>
          </a:prstGeom>
        </p:spPr>
        <p:txBody>
          <a:bodyPr>
            <a:spAutoFit/>
          </a:bodyPr>
          <a:lstStyle/>
          <a:p>
            <a:r>
              <a:rPr lang="en-US" sz="2400" dirty="0">
                <a:solidFill>
                  <a:schemeClr val="tx2">
                    <a:lumMod val="75000"/>
                  </a:schemeClr>
                </a:solidFill>
                <a:latin typeface="Baskerville Old Face" pitchFamily="18" charset="0"/>
              </a:rPr>
              <a:t>One of the most striking and best preserved parts of the Villa consists of a pool named Canopus and an artificial grotto named Serapeum</a:t>
            </a:r>
            <a:r>
              <a:rPr lang="en-US" sz="2000" dirty="0"/>
              <a:t>. </a:t>
            </a:r>
            <a:endParaRPr lang="it-IT" sz="2000" dirty="0"/>
          </a:p>
        </p:txBody>
      </p:sp>
      <p:sp>
        <p:nvSpPr>
          <p:cNvPr id="3" name="Rettangolo 2"/>
          <p:cNvSpPr/>
          <p:nvPr/>
        </p:nvSpPr>
        <p:spPr>
          <a:xfrm>
            <a:off x="3929058" y="3143248"/>
            <a:ext cx="4572000" cy="2862322"/>
          </a:xfrm>
          <a:prstGeom prst="rect">
            <a:avLst/>
          </a:prstGeom>
        </p:spPr>
        <p:txBody>
          <a:bodyPr>
            <a:spAutoFit/>
          </a:bodyPr>
          <a:lstStyle/>
          <a:p>
            <a:pPr>
              <a:buFont typeface="Arial" pitchFamily="34" charset="0"/>
              <a:buChar char="•"/>
            </a:pPr>
            <a:r>
              <a:rPr lang="en-US" sz="2000" dirty="0">
                <a:solidFill>
                  <a:schemeClr val="tx2">
                    <a:lumMod val="75000"/>
                  </a:schemeClr>
                </a:solidFill>
                <a:latin typeface="Baskerville Old Face" pitchFamily="18" charset="0"/>
              </a:rPr>
              <a:t>The pool measured 119 by 18 metres (390 by 59 ft). Each column surrounding the pool was connected to each other with </a:t>
            </a:r>
            <a:r>
              <a:rPr lang="en-US" sz="2000" dirty="0">
                <a:solidFill>
                  <a:schemeClr val="accent2">
                    <a:lumMod val="50000"/>
                  </a:schemeClr>
                </a:solidFill>
                <a:latin typeface="Baskerville Old Face" pitchFamily="18" charset="0"/>
              </a:rPr>
              <a:t>marble.</a:t>
            </a:r>
            <a:endParaRPr lang="en-US" sz="2000" baseline="30000" dirty="0">
              <a:solidFill>
                <a:schemeClr val="accent2">
                  <a:lumMod val="50000"/>
                </a:schemeClr>
              </a:solidFill>
              <a:latin typeface="Baskerville Old Face" pitchFamily="18" charset="0"/>
            </a:endParaRPr>
          </a:p>
          <a:p>
            <a:pPr>
              <a:buFont typeface="Arial" pitchFamily="34" charset="0"/>
              <a:buChar char="•"/>
            </a:pPr>
            <a:r>
              <a:rPr lang="en-US" sz="2000" dirty="0">
                <a:solidFill>
                  <a:schemeClr val="tx2">
                    <a:lumMod val="75000"/>
                  </a:schemeClr>
                </a:solidFill>
                <a:latin typeface="Baskerville Old Face" pitchFamily="18" charset="0"/>
              </a:rPr>
              <a:t>Hadrian's Pecile located inside the Villa was a huge garden surrounded by a swimming pool and an </a:t>
            </a:r>
            <a:r>
              <a:rPr lang="en-US" sz="2000" dirty="0">
                <a:solidFill>
                  <a:schemeClr val="accent2">
                    <a:lumMod val="50000"/>
                  </a:schemeClr>
                </a:solidFill>
                <a:latin typeface="Baskerville Old Face" pitchFamily="18" charset="0"/>
              </a:rPr>
              <a:t>arcade.</a:t>
            </a:r>
            <a:r>
              <a:rPr lang="en-US" sz="2000" dirty="0">
                <a:solidFill>
                  <a:schemeClr val="tx2">
                    <a:lumMod val="75000"/>
                  </a:schemeClr>
                </a:solidFill>
                <a:latin typeface="Baskerville Old Face" pitchFamily="18" charset="0"/>
              </a:rPr>
              <a:t> The pool's dimensions measure 232 by 97 metres (761 by 318 ft). </a:t>
            </a:r>
            <a:endParaRPr lang="it-IT" sz="2000" dirty="0">
              <a:solidFill>
                <a:schemeClr val="tx2">
                  <a:lumMod val="75000"/>
                </a:schemeClr>
              </a:solidFill>
              <a:latin typeface="Baskerville Old Face" pitchFamily="18" charset="0"/>
            </a:endParaRPr>
          </a:p>
        </p:txBody>
      </p:sp>
      <p:pic>
        <p:nvPicPr>
          <p:cNvPr id="4" name="Immagine 3" descr="https://upload.wikimedia.org/wikipedia/commons/thumb/1/10/Hadrian_villa_ruins.JPG/220px-Hadrian_villa_ruins.JP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5786" y="2357430"/>
            <a:ext cx="2095500" cy="2790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a:extLst>
              <a:ext uri="{FF2B5EF4-FFF2-40B4-BE49-F238E27FC236}">
                <a16:creationId xmlns:a16="http://schemas.microsoft.com/office/drawing/2014/main" xmlns="" id="{2B5A8FFE-28D6-47BD-95C3-0387ECBBA7A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32040" y="548680"/>
            <a:ext cx="3121152" cy="2075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857232"/>
            <a:ext cx="4572032" cy="4832092"/>
          </a:xfrm>
          <a:prstGeom prst="rect">
            <a:avLst/>
          </a:prstGeom>
          <a:noFill/>
        </p:spPr>
        <p:txBody>
          <a:bodyPr wrap="square">
            <a:spAutoFit/>
          </a:bodyPr>
          <a:lstStyle/>
          <a:p>
            <a:pPr algn="ctr"/>
            <a:r>
              <a:rPr lang="en-US" sz="2000" b="1" dirty="0">
                <a:solidFill>
                  <a:schemeClr val="tx2">
                    <a:lumMod val="75000"/>
                  </a:schemeClr>
                </a:solidFill>
                <a:latin typeface="Baskerville Old Face" pitchFamily="18" charset="0"/>
              </a:rPr>
              <a:t> </a:t>
            </a:r>
            <a:r>
              <a:rPr lang="en-US" sz="2400" b="1" dirty="0">
                <a:solidFill>
                  <a:schemeClr val="tx2">
                    <a:lumMod val="75000"/>
                  </a:schemeClr>
                </a:solidFill>
                <a:latin typeface="Baskerville Old Face" pitchFamily="18" charset="0"/>
              </a:rPr>
              <a:t>One structure in the villa is the so-called </a:t>
            </a:r>
            <a:r>
              <a:rPr lang="en-US" sz="2400" b="1" dirty="0">
                <a:solidFill>
                  <a:schemeClr val="accent2">
                    <a:lumMod val="75000"/>
                  </a:schemeClr>
                </a:solidFill>
                <a:latin typeface="Baskerville Old Face" pitchFamily="18" charset="0"/>
              </a:rPr>
              <a:t>"Maritime Theatre".</a:t>
            </a:r>
            <a:endParaRPr lang="en-US" sz="2000" b="1" dirty="0">
              <a:solidFill>
                <a:schemeClr val="accent2">
                  <a:lumMod val="75000"/>
                </a:schemeClr>
              </a:solidFill>
              <a:latin typeface="Baskerville Old Face" pitchFamily="18" charset="0"/>
            </a:endParaRPr>
          </a:p>
          <a:p>
            <a:pPr algn="ctr">
              <a:buFont typeface="Arial" pitchFamily="34" charset="0"/>
              <a:buChar char="•"/>
            </a:pPr>
            <a:r>
              <a:rPr lang="en-US" sz="2000" dirty="0">
                <a:solidFill>
                  <a:schemeClr val="tx2">
                    <a:lumMod val="75000"/>
                  </a:schemeClr>
                </a:solidFill>
                <a:latin typeface="Baskerville Old Face" pitchFamily="18" charset="0"/>
              </a:rPr>
              <a:t> It consists of a round </a:t>
            </a:r>
            <a:r>
              <a:rPr lang="en-US" sz="2000" dirty="0">
                <a:solidFill>
                  <a:schemeClr val="accent2">
                    <a:lumMod val="50000"/>
                  </a:schemeClr>
                </a:solidFill>
                <a:latin typeface="Baskerville Old Face" pitchFamily="18" charset="0"/>
              </a:rPr>
              <a:t>portico</a:t>
            </a:r>
            <a:r>
              <a:rPr lang="en-US" sz="2000" dirty="0">
                <a:solidFill>
                  <a:schemeClr val="tx2">
                    <a:lumMod val="75000"/>
                  </a:schemeClr>
                </a:solidFill>
                <a:latin typeface="Baskerville Old Face" pitchFamily="18" charset="0"/>
              </a:rPr>
              <a:t> with a barrel </a:t>
            </a:r>
            <a:r>
              <a:rPr lang="en-US" sz="2000" dirty="0">
                <a:solidFill>
                  <a:schemeClr val="accent2">
                    <a:lumMod val="50000"/>
                  </a:schemeClr>
                </a:solidFill>
                <a:latin typeface="Baskerville Old Face" pitchFamily="18" charset="0"/>
              </a:rPr>
              <a:t>vault</a:t>
            </a:r>
            <a:r>
              <a:rPr lang="en-US" sz="2000" dirty="0">
                <a:solidFill>
                  <a:schemeClr val="tx2">
                    <a:lumMod val="75000"/>
                  </a:schemeClr>
                </a:solidFill>
                <a:latin typeface="Baskerville Old Face" pitchFamily="18" charset="0"/>
              </a:rPr>
              <a:t> supported by </a:t>
            </a:r>
            <a:r>
              <a:rPr lang="en-US" sz="2000" dirty="0">
                <a:solidFill>
                  <a:schemeClr val="accent2">
                    <a:lumMod val="50000"/>
                  </a:schemeClr>
                </a:solidFill>
                <a:latin typeface="Baskerville Old Face" pitchFamily="18" charset="0"/>
              </a:rPr>
              <a:t>pillars. </a:t>
            </a:r>
          </a:p>
          <a:p>
            <a:pPr algn="ctr">
              <a:buFont typeface="Arial" pitchFamily="34" charset="0"/>
              <a:buChar char="•"/>
            </a:pPr>
            <a:r>
              <a:rPr lang="en-US" sz="2000" dirty="0">
                <a:solidFill>
                  <a:schemeClr val="tx2">
                    <a:lumMod val="75000"/>
                  </a:schemeClr>
                </a:solidFill>
                <a:latin typeface="Baskerville Old Face" pitchFamily="18" charset="0"/>
              </a:rPr>
              <a:t>Inside the portico was a </a:t>
            </a:r>
            <a:r>
              <a:rPr lang="en-US" sz="2000" dirty="0">
                <a:solidFill>
                  <a:schemeClr val="accent2">
                    <a:lumMod val="50000"/>
                  </a:schemeClr>
                </a:solidFill>
                <a:latin typeface="Baskerville Old Face" pitchFamily="18" charset="0"/>
              </a:rPr>
              <a:t>ring-shaped</a:t>
            </a:r>
            <a:r>
              <a:rPr lang="en-US" sz="2000" dirty="0">
                <a:solidFill>
                  <a:schemeClr val="tx2">
                    <a:lumMod val="75000"/>
                  </a:schemeClr>
                </a:solidFill>
                <a:latin typeface="Baskerville Old Face" pitchFamily="18" charset="0"/>
              </a:rPr>
              <a:t> pool with a central island. The large circular enclosure 40 metres (130 ft) in diameter   has an entrance to the north. </a:t>
            </a:r>
          </a:p>
          <a:p>
            <a:pPr algn="ctr">
              <a:buFont typeface="Arial" pitchFamily="34" charset="0"/>
              <a:buChar char="•"/>
            </a:pPr>
            <a:r>
              <a:rPr lang="en-US" sz="2000" dirty="0">
                <a:solidFill>
                  <a:schemeClr val="tx2">
                    <a:lumMod val="75000"/>
                  </a:schemeClr>
                </a:solidFill>
                <a:latin typeface="Baskerville Old Face" pitchFamily="18" charset="0"/>
              </a:rPr>
              <a:t> The Maritime Theater includes a lounge, a library, </a:t>
            </a:r>
            <a:r>
              <a:rPr lang="en-US" sz="2000" dirty="0">
                <a:solidFill>
                  <a:schemeClr val="accent2">
                    <a:lumMod val="50000"/>
                  </a:schemeClr>
                </a:solidFill>
                <a:latin typeface="Baskerville Old Face" pitchFamily="18" charset="0"/>
              </a:rPr>
              <a:t>heated baths</a:t>
            </a:r>
            <a:r>
              <a:rPr lang="en-US" sz="2000" dirty="0">
                <a:solidFill>
                  <a:schemeClr val="tx2">
                    <a:lumMod val="75000"/>
                  </a:schemeClr>
                </a:solidFill>
                <a:latin typeface="Baskerville Old Face" pitchFamily="18" charset="0"/>
              </a:rPr>
              <a:t>, three suites with heated floors, </a:t>
            </a:r>
            <a:r>
              <a:rPr lang="en-US" sz="2000" dirty="0">
                <a:solidFill>
                  <a:schemeClr val="accent2">
                    <a:lumMod val="50000"/>
                  </a:schemeClr>
                </a:solidFill>
                <a:latin typeface="Baskerville Old Face" pitchFamily="18" charset="0"/>
              </a:rPr>
              <a:t>washbasin</a:t>
            </a:r>
            <a:r>
              <a:rPr lang="en-US" sz="2000" dirty="0">
                <a:solidFill>
                  <a:schemeClr val="tx2">
                    <a:lumMod val="75000"/>
                  </a:schemeClr>
                </a:solidFill>
                <a:latin typeface="Baskerville Old Face" pitchFamily="18" charset="0"/>
              </a:rPr>
              <a:t>, an art gallery, and a large fountain.</a:t>
            </a:r>
          </a:p>
          <a:p>
            <a:pPr algn="ctr"/>
            <a:r>
              <a:rPr lang="en-US" sz="2000" dirty="0">
                <a:solidFill>
                  <a:schemeClr val="tx2">
                    <a:lumMod val="75000"/>
                  </a:schemeClr>
                </a:solidFill>
                <a:latin typeface="Baskerville Old Face" pitchFamily="18" charset="0"/>
              </a:rPr>
              <a:t>(The island was problably used by the emperor as a retreat from the busy life at the court).</a:t>
            </a:r>
            <a:endParaRPr lang="it-IT" sz="2000" dirty="0">
              <a:solidFill>
                <a:schemeClr val="tx2">
                  <a:lumMod val="75000"/>
                </a:schemeClr>
              </a:solidFill>
              <a:latin typeface="Baskerville Old Face" pitchFamily="18" charset="0"/>
            </a:endParaRPr>
          </a:p>
        </p:txBody>
      </p:sp>
      <p:pic>
        <p:nvPicPr>
          <p:cNvPr id="4" name="Immagine 3">
            <a:extLst>
              <a:ext uri="{FF2B5EF4-FFF2-40B4-BE49-F238E27FC236}">
                <a16:creationId xmlns:a16="http://schemas.microsoft.com/office/drawing/2014/main" xmlns="" id="{7FBD39CA-13A5-45A1-B764-1D71912786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329393">
            <a:off x="5724128" y="404664"/>
            <a:ext cx="2262185" cy="2689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a:extLst>
              <a:ext uri="{FF2B5EF4-FFF2-40B4-BE49-F238E27FC236}">
                <a16:creationId xmlns:a16="http://schemas.microsoft.com/office/drawing/2014/main" xmlns="" id="{5EC5F73A-DB59-4EE0-BBB8-7FE756ABE3AE}"/>
              </a:ext>
            </a:extLst>
          </p:cNvPr>
          <p:cNvPicPr>
            <a:picLocks noChangeAspect="1"/>
          </p:cNvPicPr>
          <p:nvPr/>
        </p:nvPicPr>
        <p:blipFill>
          <a:blip r:embed="rId4"/>
          <a:stretch>
            <a:fillRect/>
          </a:stretch>
        </p:blipFill>
        <p:spPr>
          <a:xfrm>
            <a:off x="5192866" y="3573016"/>
            <a:ext cx="3593976" cy="2372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14414" y="1214422"/>
            <a:ext cx="67866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lumMod val="75000"/>
                  </a:schemeClr>
                </a:solidFill>
                <a:effectLst/>
                <a:latin typeface="Baskerville Old Face" pitchFamily="18" charset="0"/>
                <a:ea typeface="Times New Roman" pitchFamily="18" charset="0"/>
                <a:cs typeface="Calibri" pitchFamily="34" charset="0"/>
              </a:rPr>
              <a:t>The villa utilizes numerous architectural styles and</a:t>
            </a:r>
            <a:r>
              <a:rPr kumimoji="0" lang="en-US" sz="2400" b="1" i="0" u="none" strike="noStrike" cap="none" normalizeH="0" dirty="0">
                <a:ln>
                  <a:noFill/>
                </a:ln>
                <a:solidFill>
                  <a:schemeClr val="accent2">
                    <a:lumMod val="75000"/>
                  </a:schemeClr>
                </a:solidFill>
                <a:effectLst/>
                <a:latin typeface="Baskerville Old Face" pitchFamily="18" charset="0"/>
                <a:ea typeface="Times New Roman" pitchFamily="18" charset="0"/>
                <a:cs typeface="Calibri" pitchFamily="34" charset="0"/>
              </a:rPr>
              <a:t> </a:t>
            </a:r>
            <a:r>
              <a:rPr kumimoji="0" lang="en-US" sz="2400" b="1" i="0" u="none" strike="noStrike" cap="none" normalizeH="0" baseline="0" dirty="0">
                <a:ln>
                  <a:noFill/>
                </a:ln>
                <a:solidFill>
                  <a:schemeClr val="accent2">
                    <a:lumMod val="75000"/>
                  </a:schemeClr>
                </a:solidFill>
                <a:effectLst/>
                <a:latin typeface="Baskerville Old Face" pitchFamily="18" charset="0"/>
                <a:ea typeface="Times New Roman" pitchFamily="18" charset="0"/>
                <a:cs typeface="Calibri" pitchFamily="34" charset="0"/>
              </a:rPr>
              <a:t>innovations. </a:t>
            </a:r>
          </a:p>
          <a:p>
            <a:pPr marL="0" marR="0" lvl="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The </a:t>
            </a:r>
            <a:r>
              <a:rPr kumimoji="0" lang="en-US" sz="2400" b="0" i="0" u="none" strike="noStrike" cap="none" normalizeH="0" baseline="0" dirty="0">
                <a:ln>
                  <a:noFill/>
                </a:ln>
                <a:solidFill>
                  <a:schemeClr val="accent2">
                    <a:lumMod val="50000"/>
                  </a:schemeClr>
                </a:solidFill>
                <a:effectLst/>
                <a:latin typeface="Baskerville Old Face" pitchFamily="18" charset="0"/>
                <a:ea typeface="Times New Roman" pitchFamily="18" charset="0"/>
                <a:cs typeface="Calibri" pitchFamily="34" charset="0"/>
              </a:rPr>
              <a:t>domes</a:t>
            </a:r>
            <a:r>
              <a:rPr kumimoji="0" lang="en-US" sz="2400"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 of the </a:t>
            </a:r>
            <a:r>
              <a:rPr kumimoji="0" lang="en-US" sz="2400" b="0" i="0" u="none" strike="noStrike" cap="none" normalizeH="0" baseline="0" dirty="0">
                <a:ln>
                  <a:noFill/>
                </a:ln>
                <a:solidFill>
                  <a:schemeClr val="accent2">
                    <a:lumMod val="50000"/>
                  </a:schemeClr>
                </a:solidFill>
                <a:effectLst/>
                <a:latin typeface="Baskerville Old Face" pitchFamily="18" charset="0"/>
                <a:ea typeface="Times New Roman" pitchFamily="18" charset="0"/>
                <a:cs typeface="Calibri" pitchFamily="34" charset="0"/>
              </a:rPr>
              <a:t>steam baths </a:t>
            </a:r>
            <a:r>
              <a:rPr kumimoji="0" lang="en-US" sz="2400"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have circular holes on the </a:t>
            </a:r>
            <a:r>
              <a:rPr kumimoji="0" lang="en-US" sz="2400" b="0" i="0" u="none" strike="noStrike" cap="none" normalizeH="0" baseline="0" dirty="0">
                <a:ln>
                  <a:noFill/>
                </a:ln>
                <a:solidFill>
                  <a:schemeClr val="accent2">
                    <a:lumMod val="50000"/>
                  </a:schemeClr>
                </a:solidFill>
                <a:effectLst/>
                <a:latin typeface="Baskerville Old Face" pitchFamily="18" charset="0"/>
                <a:ea typeface="Times New Roman" pitchFamily="18" charset="0"/>
                <a:cs typeface="Calibri" pitchFamily="34" charset="0"/>
              </a:rPr>
              <a:t>apex </a:t>
            </a:r>
            <a:r>
              <a:rPr kumimoji="0" lang="en-US" sz="2400"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to allow steam to escape. </a:t>
            </a:r>
            <a:endParaRPr kumimoji="0" lang="en-US" sz="4000" b="0" i="0" u="none" strike="noStrike" cap="none" normalizeH="0" baseline="0" dirty="0">
              <a:ln>
                <a:noFill/>
              </a:ln>
              <a:solidFill>
                <a:schemeClr val="tx2">
                  <a:lumMod val="75000"/>
                </a:schemeClr>
              </a:solidFill>
              <a:effectLst/>
              <a:latin typeface="Baskerville Old Face" pitchFamily="18" charset="0"/>
              <a:cs typeface="Arial" pitchFamily="34" charset="0"/>
            </a:endParaRPr>
          </a:p>
        </p:txBody>
      </p:sp>
      <p:pic>
        <p:nvPicPr>
          <p:cNvPr id="3" name="Immagine 2" descr="https://upload.wikimedia.org/wikipedia/commons/thumb/8/8f/Thermae_of_Villa_Adriana_panoramic.jpg/800px-Thermae_of_Villa_Adriana_panoramic.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48" y="3500438"/>
            <a:ext cx="7762876"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543163"/>
            <a:ext cx="9000999"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it-IT" sz="2000" b="1" i="0" u="none" strike="noStrike" cap="none" normalizeH="0" baseline="0" dirty="0">
                <a:ln>
                  <a:noFill/>
                </a:ln>
                <a:solidFill>
                  <a:schemeClr val="accent2">
                    <a:lumMod val="75000"/>
                  </a:schemeClr>
                </a:solidFill>
                <a:effectLst/>
                <a:latin typeface="Baskerville Old Face" pitchFamily="18" charset="0"/>
                <a:ea typeface="Times New Roman" pitchFamily="18" charset="0"/>
                <a:cs typeface="Calibri" pitchFamily="34" charset="0"/>
              </a:rPr>
              <a:t>ARTWORKS FOUND IN THE VILLA INCLUDE:</a:t>
            </a:r>
            <a:endParaRPr kumimoji="0" lang="it-IT" sz="1200" b="1" i="0" u="none" strike="noStrike" cap="none" normalizeH="0" baseline="0" dirty="0">
              <a:ln>
                <a:noFill/>
              </a:ln>
              <a:solidFill>
                <a:schemeClr val="accent2">
                  <a:lumMod val="75000"/>
                </a:schemeClr>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it-IT"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it-IT" b="0" i="1"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Discobolus</a:t>
            </a:r>
            <a:endParaRPr lang="it-IT" sz="1100" i="1" dirty="0">
              <a:solidFill>
                <a:schemeClr val="tx2">
                  <a:lumMod val="75000"/>
                </a:schemeClr>
              </a:solidFill>
              <a:latin typeface="Baskerville Old Face"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b="0" i="1"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Dove Basin</a:t>
            </a:r>
            <a:r>
              <a:rPr kumimoji="0" lang="en-US"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 mosaic, copy of a famous Hellenistic mosaic, Capitoline Museums</a:t>
            </a:r>
            <a:endParaRPr kumimoji="0" lang="it-IT" sz="1100" b="0" i="0" u="none" strike="noStrike" cap="none" normalizeH="0" baseline="0" dirty="0">
              <a:ln>
                <a:noFill/>
              </a:ln>
              <a:solidFill>
                <a:schemeClr val="tx2">
                  <a:lumMod val="75000"/>
                </a:schemeClr>
              </a:solidFill>
              <a:effectLst/>
              <a:latin typeface="Baskerville Old Face"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it-IT" b="0" i="1"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Diana of Versailles</a:t>
            </a:r>
            <a:r>
              <a:rPr kumimoji="0" lang="it-IT"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 Louvre</a:t>
            </a:r>
            <a:endParaRPr kumimoji="0" lang="it-IT" sz="1100" b="0" i="0" u="none" strike="noStrike" cap="none" normalizeH="0" baseline="0" dirty="0">
              <a:ln>
                <a:noFill/>
              </a:ln>
              <a:solidFill>
                <a:schemeClr val="tx2">
                  <a:lumMod val="75000"/>
                </a:schemeClr>
              </a:solidFill>
              <a:effectLst/>
              <a:latin typeface="Baskerville Old Face"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it-IT" b="0" i="1"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Crouching Venus</a:t>
            </a:r>
            <a:endParaRPr kumimoji="0" lang="it-IT" sz="1100" b="0" i="0" u="none" strike="noStrike" cap="none" normalizeH="0" baseline="0" dirty="0">
              <a:ln>
                <a:noFill/>
              </a:ln>
              <a:solidFill>
                <a:schemeClr val="tx2">
                  <a:lumMod val="75000"/>
                </a:schemeClr>
              </a:solidFill>
              <a:effectLst/>
              <a:latin typeface="Baskerville Old Face"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it-IT" b="0" i="1"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Capitoline Antinous</a:t>
            </a:r>
            <a:endParaRPr kumimoji="0" lang="en-US" b="0" i="1"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b="0" i="1"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Young Centaur</a:t>
            </a:r>
            <a:r>
              <a:rPr kumimoji="0" lang="en-US"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 and </a:t>
            </a:r>
            <a:r>
              <a:rPr kumimoji="0" lang="en-US" b="0" i="1"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Old Centaur</a:t>
            </a:r>
            <a:r>
              <a:rPr kumimoji="0" lang="en-US" b="0" i="0" u="none" strike="noStrike" cap="none" normalizeH="0" baseline="0" dirty="0">
                <a:ln>
                  <a:noFill/>
                </a:ln>
                <a:solidFill>
                  <a:schemeClr val="tx2">
                    <a:lumMod val="75000"/>
                  </a:schemeClr>
                </a:solidFill>
                <a:effectLst/>
                <a:latin typeface="Baskerville Old Face" pitchFamily="18" charset="0"/>
                <a:ea typeface="Times New Roman" pitchFamily="18" charset="0"/>
                <a:cs typeface="Calibri" pitchFamily="34" charset="0"/>
              </a:rPr>
              <a:t> (Capitoline versions)</a:t>
            </a:r>
            <a:r>
              <a:rPr kumimoji="0" lang="it-IT" sz="1100" b="0" i="0" u="none" strike="noStrike" cap="none" normalizeH="0" baseline="0" dirty="0">
                <a:ln>
                  <a:noFill/>
                </a:ln>
                <a:solidFill>
                  <a:schemeClr val="tx2">
                    <a:lumMod val="75000"/>
                  </a:schemeClr>
                </a:solidFill>
                <a:effectLst/>
                <a:latin typeface="Baskerville Old Face" pitchFamily="18" charset="0"/>
                <a:cs typeface="Arial" pitchFamily="34" charset="0"/>
              </a:rPr>
              <a:t> </a:t>
            </a:r>
            <a:endParaRPr kumimoji="0" lang="it-IT" sz="3200" b="0" i="0" u="none" strike="noStrike" cap="none" normalizeH="0" baseline="0" dirty="0">
              <a:ln>
                <a:noFill/>
              </a:ln>
              <a:solidFill>
                <a:schemeClr val="tx2">
                  <a:lumMod val="75000"/>
                </a:schemeClr>
              </a:solidFill>
              <a:effectLst/>
              <a:latin typeface="Baskerville Old Face" pitchFamily="18" charset="0"/>
              <a:cs typeface="Arial" pitchFamily="34" charset="0"/>
            </a:endParaRPr>
          </a:p>
        </p:txBody>
      </p:sp>
      <p:pic>
        <p:nvPicPr>
          <p:cNvPr id="3" name="Immagine 2">
            <a:extLst>
              <a:ext uri="{FF2B5EF4-FFF2-40B4-BE49-F238E27FC236}">
                <a16:creationId xmlns:a16="http://schemas.microsoft.com/office/drawing/2014/main" xmlns="" id="{7585D6DD-AD3C-4717-9B01-CF514F5AA48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4208" y="2708920"/>
            <a:ext cx="2044253" cy="1936661"/>
          </a:xfrm>
          <a:prstGeom prst="rect">
            <a:avLst/>
          </a:prstGeom>
          <a:ln>
            <a:noFill/>
          </a:ln>
          <a:effectLst>
            <a:softEdge rad="112500"/>
          </a:effectLst>
        </p:spPr>
      </p:pic>
      <p:sp>
        <p:nvSpPr>
          <p:cNvPr id="7" name="CasellaDiTesto 6">
            <a:extLst>
              <a:ext uri="{FF2B5EF4-FFF2-40B4-BE49-F238E27FC236}">
                <a16:creationId xmlns:a16="http://schemas.microsoft.com/office/drawing/2014/main" xmlns="" id="{03147FBA-A0FD-4F97-9315-25A00B344FE3}"/>
              </a:ext>
            </a:extLst>
          </p:cNvPr>
          <p:cNvSpPr txBox="1"/>
          <p:nvPr/>
        </p:nvSpPr>
        <p:spPr>
          <a:xfrm>
            <a:off x="6484453" y="4585088"/>
            <a:ext cx="2260277" cy="369332"/>
          </a:xfrm>
          <a:prstGeom prst="rect">
            <a:avLst/>
          </a:prstGeom>
          <a:noFill/>
        </p:spPr>
        <p:txBody>
          <a:bodyPr wrap="square" rtlCol="0">
            <a:spAutoFit/>
          </a:bodyPr>
          <a:lstStyle/>
          <a:p>
            <a:r>
              <a:rPr lang="it-IT" dirty="0">
                <a:solidFill>
                  <a:schemeClr val="tx2">
                    <a:lumMod val="75000"/>
                  </a:schemeClr>
                </a:solidFill>
                <a:latin typeface="Baskerville Old Face" panose="02020602080505020303" pitchFamily="18" charset="0"/>
              </a:rPr>
              <a:t>DISCOBOLUS</a:t>
            </a:r>
          </a:p>
        </p:txBody>
      </p:sp>
      <p:pic>
        <p:nvPicPr>
          <p:cNvPr id="9" name="Immagine 8">
            <a:extLst>
              <a:ext uri="{FF2B5EF4-FFF2-40B4-BE49-F238E27FC236}">
                <a16:creationId xmlns:a16="http://schemas.microsoft.com/office/drawing/2014/main" xmlns="" id="{117CC95E-64E1-49C8-9BB6-1B7F121A47A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016886">
            <a:off x="515914" y="3102403"/>
            <a:ext cx="1749351" cy="1530682"/>
          </a:xfrm>
          <a:prstGeom prst="rect">
            <a:avLst/>
          </a:prstGeom>
          <a:ln>
            <a:noFill/>
          </a:ln>
          <a:effectLst>
            <a:softEdge rad="112500"/>
          </a:effectLst>
        </p:spPr>
      </p:pic>
      <p:sp>
        <p:nvSpPr>
          <p:cNvPr id="10" name="CasellaDiTesto 9">
            <a:extLst>
              <a:ext uri="{FF2B5EF4-FFF2-40B4-BE49-F238E27FC236}">
                <a16:creationId xmlns:a16="http://schemas.microsoft.com/office/drawing/2014/main" xmlns="" id="{5604E6D8-7A33-4D01-8B62-5AF3AED80546}"/>
              </a:ext>
            </a:extLst>
          </p:cNvPr>
          <p:cNvSpPr txBox="1"/>
          <p:nvPr/>
        </p:nvSpPr>
        <p:spPr>
          <a:xfrm>
            <a:off x="2152781" y="3259723"/>
            <a:ext cx="3630251" cy="338554"/>
          </a:xfrm>
          <a:prstGeom prst="rect">
            <a:avLst/>
          </a:prstGeom>
          <a:noFill/>
        </p:spPr>
        <p:txBody>
          <a:bodyPr wrap="square" rtlCol="0">
            <a:spAutoFit/>
          </a:bodyPr>
          <a:lstStyle/>
          <a:p>
            <a:r>
              <a:rPr lang="it-IT" sz="1600" dirty="0">
                <a:solidFill>
                  <a:schemeClr val="tx2">
                    <a:lumMod val="75000"/>
                  </a:schemeClr>
                </a:solidFill>
                <a:latin typeface="Baskerville Old Face" panose="02020602080505020303" pitchFamily="18" charset="0"/>
              </a:rPr>
              <a:t>DOVE BASIN MOSAIC</a:t>
            </a:r>
          </a:p>
        </p:txBody>
      </p:sp>
      <p:pic>
        <p:nvPicPr>
          <p:cNvPr id="12" name="Immagine 11">
            <a:extLst>
              <a:ext uri="{FF2B5EF4-FFF2-40B4-BE49-F238E27FC236}">
                <a16:creationId xmlns:a16="http://schemas.microsoft.com/office/drawing/2014/main" xmlns="" id="{5438B8F6-0D3F-4C0B-9718-34596A47765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9552" y="4870674"/>
            <a:ext cx="1051595" cy="1716458"/>
          </a:xfrm>
          <a:prstGeom prst="rect">
            <a:avLst/>
          </a:prstGeom>
          <a:ln>
            <a:noFill/>
          </a:ln>
          <a:effectLst>
            <a:outerShdw blurRad="292100" dist="139700" dir="2700000" algn="tl" rotWithShape="0">
              <a:srgbClr val="333333">
                <a:alpha val="65000"/>
              </a:srgbClr>
            </a:outerShdw>
          </a:effectLst>
        </p:spPr>
      </p:pic>
      <p:sp>
        <p:nvSpPr>
          <p:cNvPr id="13" name="CasellaDiTesto 12">
            <a:extLst>
              <a:ext uri="{FF2B5EF4-FFF2-40B4-BE49-F238E27FC236}">
                <a16:creationId xmlns:a16="http://schemas.microsoft.com/office/drawing/2014/main" xmlns="" id="{8CB8844E-7079-4C00-8FD5-CA4B5B0261B4}"/>
              </a:ext>
            </a:extLst>
          </p:cNvPr>
          <p:cNvSpPr txBox="1"/>
          <p:nvPr/>
        </p:nvSpPr>
        <p:spPr>
          <a:xfrm>
            <a:off x="1609785" y="4801496"/>
            <a:ext cx="3240360" cy="369332"/>
          </a:xfrm>
          <a:prstGeom prst="rect">
            <a:avLst/>
          </a:prstGeom>
          <a:noFill/>
        </p:spPr>
        <p:txBody>
          <a:bodyPr wrap="square" rtlCol="0">
            <a:spAutoFit/>
          </a:bodyPr>
          <a:lstStyle/>
          <a:p>
            <a:r>
              <a:rPr lang="it-IT" dirty="0">
                <a:solidFill>
                  <a:schemeClr val="tx2">
                    <a:lumMod val="75000"/>
                  </a:schemeClr>
                </a:solidFill>
                <a:latin typeface="Baskerville Old Face" panose="02020602080505020303" pitchFamily="18" charset="0"/>
              </a:rPr>
              <a:t>DIANA OF VERSAILLES</a:t>
            </a:r>
          </a:p>
        </p:txBody>
      </p:sp>
      <p:pic>
        <p:nvPicPr>
          <p:cNvPr id="15" name="Immagine 14">
            <a:extLst>
              <a:ext uri="{FF2B5EF4-FFF2-40B4-BE49-F238E27FC236}">
                <a16:creationId xmlns:a16="http://schemas.microsoft.com/office/drawing/2014/main" xmlns="" id="{F2B7FB21-BD69-4E1B-B987-422588F3D89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08246" y="4366426"/>
            <a:ext cx="1323424" cy="2220706"/>
          </a:xfrm>
          <a:prstGeom prst="rect">
            <a:avLst/>
          </a:prstGeom>
          <a:ln>
            <a:noFill/>
          </a:ln>
          <a:effectLst>
            <a:softEdge rad="112500"/>
          </a:effectLst>
        </p:spPr>
      </p:pic>
      <p:sp>
        <p:nvSpPr>
          <p:cNvPr id="16" name="CasellaDiTesto 15">
            <a:extLst>
              <a:ext uri="{FF2B5EF4-FFF2-40B4-BE49-F238E27FC236}">
                <a16:creationId xmlns:a16="http://schemas.microsoft.com/office/drawing/2014/main" xmlns="" id="{DC8ECB90-A164-454C-8845-9E3BB22A3D4E}"/>
              </a:ext>
            </a:extLst>
          </p:cNvPr>
          <p:cNvSpPr txBox="1"/>
          <p:nvPr/>
        </p:nvSpPr>
        <p:spPr>
          <a:xfrm>
            <a:off x="5931670" y="5816779"/>
            <a:ext cx="2520280" cy="369332"/>
          </a:xfrm>
          <a:prstGeom prst="rect">
            <a:avLst/>
          </a:prstGeom>
          <a:noFill/>
        </p:spPr>
        <p:txBody>
          <a:bodyPr wrap="square" rtlCol="0">
            <a:spAutoFit/>
          </a:bodyPr>
          <a:lstStyle/>
          <a:p>
            <a:r>
              <a:rPr lang="it-IT" dirty="0">
                <a:solidFill>
                  <a:schemeClr val="tx2">
                    <a:lumMod val="75000"/>
                  </a:schemeClr>
                </a:solidFill>
                <a:latin typeface="Baskerville Old Face" panose="02020602080505020303" pitchFamily="18" charset="0"/>
              </a:rPr>
              <a:t>CROUCHING VENUS</a:t>
            </a:r>
          </a:p>
        </p:txBody>
      </p:sp>
    </p:spTree>
  </p:cSld>
  <p:clrMapOvr>
    <a:masterClrMapping/>
  </p:clrMapOvr>
  <p:transition spd="slow">
    <p:random/>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459</Words>
  <Application>Microsoft Office PowerPoint</Application>
  <PresentationFormat>Presentazione su schermo (4:3)</PresentationFormat>
  <Paragraphs>70</Paragraphs>
  <Slides>12</Slides>
  <Notes>5</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25</cp:revision>
  <dcterms:created xsi:type="dcterms:W3CDTF">2018-05-18T06:41:41Z</dcterms:created>
  <dcterms:modified xsi:type="dcterms:W3CDTF">2018-05-23T09:03:33Z</dcterms:modified>
</cp:coreProperties>
</file>