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62" r:id="rId5"/>
    <p:sldId id="269" r:id="rId6"/>
    <p:sldId id="263" r:id="rId7"/>
    <p:sldId id="261" r:id="rId8"/>
    <p:sldId id="270" r:id="rId9"/>
    <p:sldId id="271"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5A8"/>
    <a:srgbClr val="8F0F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7" d="100"/>
          <a:sy n="37" d="100"/>
        </p:scale>
        <p:origin x="139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B20A386-6466-43FA-810A-0822FEEDAE6D}" type="datetimeFigureOut">
              <a:rPr lang="it-IT" smtClean="0"/>
              <a:pPr/>
              <a:t>23/07/2018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D07DE44-2A66-4ED5-A9BB-28D52B1124D6}"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B20A386-6466-43FA-810A-0822FEEDAE6D}" type="datetimeFigureOut">
              <a:rPr lang="it-IT" smtClean="0"/>
              <a:pPr/>
              <a:t>23/07/2018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D07DE44-2A66-4ED5-A9BB-28D52B1124D6}"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B20A386-6466-43FA-810A-0822FEEDAE6D}" type="datetimeFigureOut">
              <a:rPr lang="it-IT" smtClean="0"/>
              <a:pPr/>
              <a:t>23/07/2018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D07DE44-2A66-4ED5-A9BB-28D52B1124D6}"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B20A386-6466-43FA-810A-0822FEEDAE6D}" type="datetimeFigureOut">
              <a:rPr lang="it-IT" smtClean="0"/>
              <a:pPr/>
              <a:t>23/07/2018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D07DE44-2A66-4ED5-A9BB-28D52B1124D6}"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B20A386-6466-43FA-810A-0822FEEDAE6D}" type="datetimeFigureOut">
              <a:rPr lang="it-IT" smtClean="0"/>
              <a:pPr/>
              <a:t>23/07/2018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D07DE44-2A66-4ED5-A9BB-28D52B1124D6}"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B20A386-6466-43FA-810A-0822FEEDAE6D}" type="datetimeFigureOut">
              <a:rPr lang="it-IT" smtClean="0"/>
              <a:pPr/>
              <a:t>23/07/2018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D07DE44-2A66-4ED5-A9BB-28D52B1124D6}"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B20A386-6466-43FA-810A-0822FEEDAE6D}" type="datetimeFigureOut">
              <a:rPr lang="it-IT" smtClean="0"/>
              <a:pPr/>
              <a:t>23/07/2018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D07DE44-2A66-4ED5-A9BB-28D52B1124D6}"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B20A386-6466-43FA-810A-0822FEEDAE6D}" type="datetimeFigureOut">
              <a:rPr lang="it-IT" smtClean="0"/>
              <a:pPr/>
              <a:t>23/07/2018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D07DE44-2A66-4ED5-A9BB-28D52B1124D6}"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B20A386-6466-43FA-810A-0822FEEDAE6D}" type="datetimeFigureOut">
              <a:rPr lang="it-IT" smtClean="0"/>
              <a:pPr/>
              <a:t>23/07/2018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D07DE44-2A66-4ED5-A9BB-28D52B1124D6}"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B20A386-6466-43FA-810A-0822FEEDAE6D}" type="datetimeFigureOut">
              <a:rPr lang="it-IT" smtClean="0"/>
              <a:pPr/>
              <a:t>23/07/2018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D07DE44-2A66-4ED5-A9BB-28D52B1124D6}"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B20A386-6466-43FA-810A-0822FEEDAE6D}" type="datetimeFigureOut">
              <a:rPr lang="it-IT" smtClean="0"/>
              <a:pPr/>
              <a:t>23/07/2018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D07DE44-2A66-4ED5-A9BB-28D52B1124D6}"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0A386-6466-43FA-810A-0822FEEDAE6D}" type="datetimeFigureOut">
              <a:rPr lang="it-IT" smtClean="0"/>
              <a:pPr/>
              <a:t>23/07/2018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7DE44-2A66-4ED5-A9BB-28D52B1124D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F0F1B"/>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asellaDiTesto 2"/>
          <p:cNvSpPr txBox="1"/>
          <p:nvPr/>
        </p:nvSpPr>
        <p:spPr>
          <a:xfrm>
            <a:off x="142844" y="1833643"/>
            <a:ext cx="4929222" cy="4893647"/>
          </a:xfrm>
          <a:prstGeom prst="rect">
            <a:avLst/>
          </a:prstGeom>
          <a:noFill/>
        </p:spPr>
        <p:txBody>
          <a:bodyPr wrap="square" rtlCol="0">
            <a:spAutoFit/>
          </a:bodyPr>
          <a:lstStyle/>
          <a:p>
            <a:pPr algn="r"/>
            <a:r>
              <a:rPr lang="it-IT" sz="2400" dirty="0">
                <a:latin typeface="Times New Roman" pitchFamily="18" charset="0"/>
                <a:cs typeface="Times New Roman" pitchFamily="18" charset="0"/>
              </a:rPr>
              <a:t>Il motivo per cui fece erigere il tempio viene indicato da Macrobio nei Saturnali: il mercante durante uno dei suoi viaggi commerciali fu attaccato dai pirati che riuscì a sconfiggere dopo aver chiesto la protezione di Ercole. Tornato a Roma per ringraziare il Dio commissionò all’architetto Ermodoro di Salamina la costruzione di un Tempio a lui dedicato e per il quale la statua (perduta) sembra sia stata realizzata da Skopas il giovane.</a:t>
            </a:r>
          </a:p>
          <a:p>
            <a:pPr algn="r"/>
            <a:endParaRPr lang="it-IT" sz="2400" dirty="0">
              <a:latin typeface="Times New Roman" pitchFamily="18" charset="0"/>
              <a:cs typeface="Times New Roman" pitchFamily="18" charset="0"/>
            </a:endParaRPr>
          </a:p>
        </p:txBody>
      </p:sp>
      <p:pic>
        <p:nvPicPr>
          <p:cNvPr id="4" name="Immagine 3" descr="cartina tempio.jpg"/>
          <p:cNvPicPr>
            <a:picLocks noChangeAspect="1"/>
          </p:cNvPicPr>
          <p:nvPr/>
        </p:nvPicPr>
        <p:blipFill>
          <a:blip r:embed="rId3"/>
          <a:stretch>
            <a:fillRect/>
          </a:stretch>
        </p:blipFill>
        <p:spPr>
          <a:xfrm>
            <a:off x="5214942" y="2214554"/>
            <a:ext cx="3714776" cy="3714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ttangolo 4"/>
          <p:cNvSpPr/>
          <p:nvPr/>
        </p:nvSpPr>
        <p:spPr>
          <a:xfrm>
            <a:off x="285721" y="585597"/>
            <a:ext cx="8572559" cy="1200329"/>
          </a:xfrm>
          <a:prstGeom prst="rect">
            <a:avLst/>
          </a:prstGeom>
        </p:spPr>
        <p:txBody>
          <a:bodyPr wrap="square">
            <a:spAutoFit/>
          </a:bodyPr>
          <a:lstStyle/>
          <a:p>
            <a:r>
              <a:rPr lang="it-IT" sz="2400" dirty="0">
                <a:solidFill>
                  <a:prstClr val="black"/>
                </a:solidFill>
                <a:latin typeface="Times New Roman" panose="02020603050405020304" pitchFamily="18" charset="0"/>
                <a:cs typeface="Times New Roman" panose="02020603050405020304" pitchFamily="18" charset="0"/>
              </a:rPr>
              <a:t>La costruzione del tempio si deve ad un ricco mercante (II sec. </a:t>
            </a:r>
            <a:r>
              <a:rPr lang="it-IT" sz="2400" dirty="0" err="1">
                <a:solidFill>
                  <a:prstClr val="black"/>
                </a:solidFill>
                <a:latin typeface="Times New Roman" panose="02020603050405020304" pitchFamily="18" charset="0"/>
                <a:cs typeface="Times New Roman" panose="02020603050405020304" pitchFamily="18" charset="0"/>
              </a:rPr>
              <a:t>a.C</a:t>
            </a:r>
            <a:r>
              <a:rPr lang="it-IT" sz="2400" dirty="0">
                <a:solidFill>
                  <a:prstClr val="black"/>
                </a:solidFill>
                <a:latin typeface="Times New Roman" panose="02020603050405020304" pitchFamily="18" charset="0"/>
                <a:cs typeface="Times New Roman" panose="02020603050405020304" pitchFamily="18" charset="0"/>
              </a:rPr>
              <a:t>) </a:t>
            </a:r>
            <a:r>
              <a:rPr lang="it-IT" sz="2400" b="1" dirty="0">
                <a:solidFill>
                  <a:prstClr val="black"/>
                </a:solidFill>
                <a:latin typeface="Times New Roman" panose="02020603050405020304" pitchFamily="18" charset="0"/>
                <a:cs typeface="Times New Roman" panose="02020603050405020304" pitchFamily="18" charset="0"/>
              </a:rPr>
              <a:t>Marco Ottavio Erennio</a:t>
            </a:r>
            <a:r>
              <a:rPr lang="it-IT" sz="2400" dirty="0">
                <a:solidFill>
                  <a:prstClr val="black"/>
                </a:solidFill>
                <a:latin typeface="Times New Roman" panose="02020603050405020304" pitchFamily="18" charset="0"/>
                <a:cs typeface="Times New Roman" panose="02020603050405020304" pitchFamily="18" charset="0"/>
              </a:rPr>
              <a:t> che era diventato molto ricco con il commercio dell’olio</a:t>
            </a:r>
            <a:endParaRPr lang="it-IT"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A9795DB-B887-42AE-8D3B-D033612A16B9}"/>
              </a:ext>
            </a:extLst>
          </p:cNvPr>
          <p:cNvSpPr/>
          <p:nvPr/>
        </p:nvSpPr>
        <p:spPr>
          <a:xfrm>
            <a:off x="4572000" y="212735"/>
            <a:ext cx="4248472" cy="6432530"/>
          </a:xfrm>
          <a:prstGeom prst="rect">
            <a:avLst/>
          </a:prstGeom>
        </p:spPr>
        <p:txBody>
          <a:bodyPr wrap="square">
            <a:spAutoFit/>
          </a:bodyPr>
          <a:lstStyle/>
          <a:p>
            <a:pPr>
              <a:lnSpc>
                <a:spcPct val="115000"/>
              </a:lnSpc>
              <a:spcAft>
                <a:spcPts val="0"/>
              </a:spcAft>
            </a:pPr>
            <a:r>
              <a:rPr lang="it-IT"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Il Santuario di Ercole vincitore era dedicato al dio protettore dell'antica </a:t>
            </a:r>
            <a:r>
              <a:rPr lang="it-IT" sz="20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Tibur</a:t>
            </a:r>
            <a:r>
              <a:rPr lang="it-IT"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e ricopriva una superficie molto vasta estesa ai piedi della città.</a:t>
            </a:r>
            <a:endParaRPr lang="it-IT" sz="2000" dirty="0">
              <a:latin typeface="Times New Roman" panose="02020603050405020304" pitchFamily="18" charset="0"/>
              <a:ea typeface="Calibri" panose="020F0502020204030204" pitchFamily="34" charset="0"/>
              <a:cs typeface="Times New Roman" panose="02020603050405020304" pitchFamily="18" charset="0"/>
            </a:endParaRPr>
          </a:p>
          <a:p>
            <a:r>
              <a:rPr lang="it-IT"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La costruzione del complesso, durata all'incirca una decina di anni, diede non pochi problemi agli architetti che la realizzarono, perché dovettero prima scavare una via coperta sotto il santuario in modo da far passare l'antica Tiburtina Valeria, la cosiddetta Via </a:t>
            </a:r>
            <a:r>
              <a:rPr lang="it-IT"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Tecta</a:t>
            </a:r>
            <a:r>
              <a:rPr lang="it-IT"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poi furono costretti ad innalzare delle arcate per superare i burroni sul fiume Aniene.</a:t>
            </a:r>
          </a:p>
          <a:p>
            <a:r>
              <a:rPr lang="it-IT"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In passato all'interno del santuario si trovava la statua di Ercole</a:t>
            </a:r>
            <a:r>
              <a:rPr lang="it-IT"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dio venerato dai Salii, i quali organizzavano una cerimonia d'onore durante le Idi di agosto, così come ci viene ricordato da Virgilio nell'Eneide.</a:t>
            </a:r>
          </a:p>
        </p:txBody>
      </p:sp>
      <p:pic>
        <p:nvPicPr>
          <p:cNvPr id="5" name="Immagine 4">
            <a:extLst>
              <a:ext uri="{FF2B5EF4-FFF2-40B4-BE49-F238E27FC236}">
                <a16:creationId xmlns:a16="http://schemas.microsoft.com/office/drawing/2014/main" id="{645F9999-5427-489C-9E22-803F93B55D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536" y="594120"/>
            <a:ext cx="3861408" cy="2537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magine 6">
            <a:extLst>
              <a:ext uri="{FF2B5EF4-FFF2-40B4-BE49-F238E27FC236}">
                <a16:creationId xmlns:a16="http://schemas.microsoft.com/office/drawing/2014/main" id="{98600A68-D5A5-4A59-B97C-EEFCFF361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214" y="3726060"/>
            <a:ext cx="3806730" cy="2537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5F26A4D-7DC3-4209-BC1C-48D4FE8C472B}"/>
              </a:ext>
            </a:extLst>
          </p:cNvPr>
          <p:cNvSpPr/>
          <p:nvPr/>
        </p:nvSpPr>
        <p:spPr>
          <a:xfrm>
            <a:off x="4355976" y="332656"/>
            <a:ext cx="4788024" cy="6119239"/>
          </a:xfrm>
          <a:prstGeom prst="rect">
            <a:avLst/>
          </a:prstGeom>
        </p:spPr>
        <p:txBody>
          <a:bodyPr wrap="square">
            <a:spAutoFit/>
          </a:bodyPr>
          <a:lstStyle/>
          <a:p>
            <a:pPr>
              <a:lnSpc>
                <a:spcPct val="115000"/>
              </a:lnSpc>
              <a:spcAft>
                <a:spcPts val="0"/>
              </a:spcAft>
            </a:pPr>
            <a:r>
              <a:rPr lang="it-IT"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Nel 1982 fu aperta aperta la centrale dell’</a:t>
            </a:r>
            <a:r>
              <a:rPr lang="it-IT"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Acquoria</a:t>
            </a:r>
            <a:r>
              <a:rPr lang="it-IT"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vicino al tempio di Ercole, ciò portò la luce nelle case, ma fece posticipare gli scavi in quest’area.</a:t>
            </a:r>
          </a:p>
          <a:p>
            <a:pPr>
              <a:lnSpc>
                <a:spcPct val="115000"/>
              </a:lnSpc>
              <a:spcAft>
                <a:spcPts val="0"/>
              </a:spcAft>
            </a:pPr>
            <a:r>
              <a:rPr lang="it-IT"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L'intera area del santuario, fino ad una cinquantina di anni fa, era occupata dalle </a:t>
            </a:r>
            <a:r>
              <a:rPr lang="it-IT"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Cartiere Tiburtine</a:t>
            </a:r>
            <a:r>
              <a:rPr lang="it-IT"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stabilimenti industriali che trasformavano paglia e legno in varie qualità di carta grazie alla forza motrice prodotta dalle acque del vicino fiume Aniene.</a:t>
            </a:r>
            <a:br>
              <a:rPr lang="it-IT"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r>
              <a:rPr lang="it-IT"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Grazie al meticoloso lavoro svolto in collaborazione con la </a:t>
            </a:r>
            <a:r>
              <a:rPr lang="it-IT">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Soprintendenza “Archeologia del Lazio” </a:t>
            </a:r>
            <a:r>
              <a:rPr lang="it-IT"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e dell'Etruria Meridionale, il primo maggio del 2015 c'è stata l'apertura straordinaria al pubblico del santuario, in concomitanza con l'inaugurazione di Expo 2015 e del 3230° anniversario della nascita di Tivoli, con lo scopo di rendere questo sito al centro della proposta culturale della città.</a:t>
            </a:r>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D55F9E67-BD82-4185-A031-14699103E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340768"/>
            <a:ext cx="3964185" cy="4104456"/>
          </a:xfrm>
          <a:prstGeom prst="rect">
            <a:avLst/>
          </a:prstGeom>
        </p:spPr>
      </p:pic>
      <p:sp>
        <p:nvSpPr>
          <p:cNvPr id="5" name="CasellaDiTesto 4">
            <a:extLst>
              <a:ext uri="{FF2B5EF4-FFF2-40B4-BE49-F238E27FC236}">
                <a16:creationId xmlns:a16="http://schemas.microsoft.com/office/drawing/2014/main" id="{DB0B1319-311C-45B9-8EDD-FD5014C4C6C5}"/>
              </a:ext>
            </a:extLst>
          </p:cNvPr>
          <p:cNvSpPr txBox="1"/>
          <p:nvPr/>
        </p:nvSpPr>
        <p:spPr>
          <a:xfrm>
            <a:off x="323528" y="5373216"/>
            <a:ext cx="3672408" cy="338554"/>
          </a:xfrm>
          <a:prstGeom prst="rect">
            <a:avLst/>
          </a:prstGeom>
          <a:noFill/>
        </p:spPr>
        <p:txBody>
          <a:bodyPr wrap="square" rtlCol="0">
            <a:spAutoFit/>
          </a:bodyPr>
          <a:lstStyle/>
          <a:p>
            <a:pPr algn="ctr"/>
            <a:r>
              <a:rPr lang="it-IT" sz="1600" dirty="0">
                <a:latin typeface="Times New Roman" panose="02020603050405020304" pitchFamily="18" charset="0"/>
                <a:cs typeface="Times New Roman" panose="02020603050405020304" pitchFamily="18" charset="0"/>
              </a:rPr>
              <a:t>Cartiere Tiburtine</a:t>
            </a:r>
          </a:p>
        </p:txBody>
      </p:sp>
    </p:spTree>
    <p:extLst>
      <p:ext uri="{BB962C8B-B14F-4D97-AF65-F5344CB8AC3E}">
        <p14:creationId xmlns:p14="http://schemas.microsoft.com/office/powerpoint/2010/main" val="36395333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5F5C5BF-A7E7-405D-85B5-3D2CC8629317}"/>
              </a:ext>
            </a:extLst>
          </p:cNvPr>
          <p:cNvSpPr/>
          <p:nvPr/>
        </p:nvSpPr>
        <p:spPr>
          <a:xfrm>
            <a:off x="395536" y="116632"/>
            <a:ext cx="8352928" cy="3046988"/>
          </a:xfrm>
          <a:prstGeom prst="rect">
            <a:avLst/>
          </a:prstGeom>
        </p:spPr>
        <p:txBody>
          <a:bodyPr wrap="square">
            <a:spAutoFit/>
          </a:bodyPr>
          <a:lstStyle/>
          <a:p>
            <a:pPr algn="ctr"/>
            <a:r>
              <a:rPr lang="it-IT"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Originariamente il santuario occupava un'area di 3.000 mq e si articolava in tre ambienti: un tempio, un teatro ed un'enorme piazza che faceva da area sacra. Lo scopo principale del progetto era quello di colpire scenograficamente tutti coloro che giungevano a Tivoli da Roma, tanto era il suo splendore e la sua magnificenza (188 x 141 m), infatti la struttura utilizzata per le fondamenta si innalzava per circa 50 metri a strapiombo sul fiume Aniene.</a:t>
            </a:r>
            <a:endParaRPr lang="it-IT" dirty="0"/>
          </a:p>
        </p:txBody>
      </p:sp>
      <p:pic>
        <p:nvPicPr>
          <p:cNvPr id="5" name="Immagine 4">
            <a:extLst>
              <a:ext uri="{FF2B5EF4-FFF2-40B4-BE49-F238E27FC236}">
                <a16:creationId xmlns:a16="http://schemas.microsoft.com/office/drawing/2014/main" id="{3BF3376C-9E8A-43B8-8269-D3D37B99672D}"/>
              </a:ext>
            </a:extLst>
          </p:cNvPr>
          <p:cNvPicPr>
            <a:picLocks noChangeAspect="1"/>
          </p:cNvPicPr>
          <p:nvPr/>
        </p:nvPicPr>
        <p:blipFill>
          <a:blip r:embed="rId3"/>
          <a:stretch>
            <a:fillRect/>
          </a:stretch>
        </p:blipFill>
        <p:spPr>
          <a:xfrm>
            <a:off x="1688342" y="3212976"/>
            <a:ext cx="5767316" cy="35725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Immagine 4" descr="santuario ercole vincitore.jpg"/>
          <p:cNvPicPr>
            <a:picLocks noChangeAspect="1"/>
          </p:cNvPicPr>
          <p:nvPr/>
        </p:nvPicPr>
        <p:blipFill>
          <a:blip r:embed="rId3"/>
          <a:stretch>
            <a:fillRect/>
          </a:stretch>
        </p:blipFill>
        <p:spPr>
          <a:xfrm>
            <a:off x="144000" y="302832"/>
            <a:ext cx="8856000" cy="6252336"/>
          </a:xfrm>
          <a:prstGeom prst="rect">
            <a:avLst/>
          </a:prstGeom>
          <a:ln>
            <a:noFill/>
          </a:ln>
          <a:effectLst>
            <a:softEdge rad="112500"/>
          </a:effectLst>
        </p:spPr>
      </p:pic>
      <p:pic>
        <p:nvPicPr>
          <p:cNvPr id="4" name="Immagine 3" descr="tempio vivo.jpg"/>
          <p:cNvPicPr>
            <a:picLocks noChangeAspect="1"/>
          </p:cNvPicPr>
          <p:nvPr/>
        </p:nvPicPr>
        <p:blipFill>
          <a:blip r:embed="rId4"/>
          <a:stretch>
            <a:fillRect/>
          </a:stretch>
        </p:blipFill>
        <p:spPr>
          <a:xfrm>
            <a:off x="4427984" y="1340768"/>
            <a:ext cx="1872208" cy="1917996"/>
          </a:xfrm>
          <a:prstGeom prst="ellipse">
            <a:avLst/>
          </a:prstGeom>
          <a:ln>
            <a:noFill/>
          </a:ln>
          <a:effectLst>
            <a:softEdge rad="112500"/>
          </a:effectLst>
        </p:spPr>
      </p:pic>
      <p:pic>
        <p:nvPicPr>
          <p:cNvPr id="2" name="Immagine 1" descr="lente-di-ingrandimento-zoom.png"/>
          <p:cNvPicPr>
            <a:picLocks noChangeAspect="1"/>
          </p:cNvPicPr>
          <p:nvPr/>
        </p:nvPicPr>
        <p:blipFill>
          <a:blip r:embed="rId5"/>
          <a:stretch>
            <a:fillRect/>
          </a:stretch>
        </p:blipFill>
        <p:spPr>
          <a:xfrm>
            <a:off x="4000496" y="1124744"/>
            <a:ext cx="3348000" cy="3348000"/>
          </a:xfrm>
          <a:prstGeom prst="rect">
            <a:avLst/>
          </a:prstGeom>
        </p:spPr>
      </p:pic>
      <p:pic>
        <p:nvPicPr>
          <p:cNvPr id="6" name="Immagine 5">
            <a:extLst>
              <a:ext uri="{FF2B5EF4-FFF2-40B4-BE49-F238E27FC236}">
                <a16:creationId xmlns:a16="http://schemas.microsoft.com/office/drawing/2014/main" id="{B264BBC6-DEE0-48B5-B5D9-B2736DD58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96" y="584685"/>
            <a:ext cx="8884008" cy="5688631"/>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4"/>
                                        </p:tgtEl>
                                      </p:cBhvr>
                                      <p:by x="150000" y="150000"/>
                                    </p:animScale>
                                  </p:childTnLst>
                                </p:cTn>
                              </p:par>
                              <p:par>
                                <p:cTn id="15" presetID="6" presetClass="emph" presetSubtype="0" fill="hold" nodeType="withEffect">
                                  <p:stCondLst>
                                    <p:cond delay="0"/>
                                  </p:stCondLst>
                                  <p:childTnLst>
                                    <p:animScale>
                                      <p:cBhvr>
                                        <p:cTn id="16" dur="2000" fill="hold"/>
                                        <p:tgtEl>
                                          <p:spTgt spid="2"/>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p:tgtEl>
                                          <p:spTgt spid="6"/>
                                        </p:tgtEl>
                                        <p:attrNameLst>
                                          <p:attrName>ppt_y</p:attrName>
                                        </p:attrNameLst>
                                      </p:cBhvr>
                                      <p:tavLst>
                                        <p:tav tm="0">
                                          <p:val>
                                            <p:strVal val="#ppt_y+#ppt_h*1.125000"/>
                                          </p:val>
                                        </p:tav>
                                        <p:tav tm="100000">
                                          <p:val>
                                            <p:strVal val="#ppt_y"/>
                                          </p:val>
                                        </p:tav>
                                      </p:tavLst>
                                    </p:anim>
                                    <p:animEffect transition="in" filter="wipe(up)">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9CDF8AB-0AE3-4064-BA8C-0A54C6AE2657}"/>
              </a:ext>
            </a:extLst>
          </p:cNvPr>
          <p:cNvSpPr txBox="1"/>
          <p:nvPr/>
        </p:nvSpPr>
        <p:spPr>
          <a:xfrm>
            <a:off x="247399" y="139450"/>
            <a:ext cx="4100320" cy="523220"/>
          </a:xfrm>
          <a:prstGeom prst="rect">
            <a:avLst/>
          </a:prstGeom>
          <a:noFill/>
        </p:spPr>
        <p:txBody>
          <a:bodyPr wrap="square" rtlCol="0">
            <a:spAutoFit/>
          </a:bodyPr>
          <a:lstStyle/>
          <a:p>
            <a:r>
              <a:rPr lang="it-IT" sz="2800" dirty="0">
                <a:solidFill>
                  <a:srgbClr val="2A65A8"/>
                </a:solidFill>
                <a:latin typeface="Times New Roman" panose="02020603050405020304" pitchFamily="18" charset="0"/>
                <a:cs typeface="Times New Roman" panose="02020603050405020304" pitchFamily="18" charset="0"/>
              </a:rPr>
              <a:t>LE FOTO FATTE DA NOI</a:t>
            </a:r>
          </a:p>
        </p:txBody>
      </p:sp>
      <p:pic>
        <p:nvPicPr>
          <p:cNvPr id="4" name="Immagine 3">
            <a:extLst>
              <a:ext uri="{FF2B5EF4-FFF2-40B4-BE49-F238E27FC236}">
                <a16:creationId xmlns:a16="http://schemas.microsoft.com/office/drawing/2014/main" id="{C092D8BA-D8E3-4254-963A-07FED4E9F438}"/>
              </a:ext>
            </a:extLst>
          </p:cNvPr>
          <p:cNvPicPr>
            <a:picLocks noChangeAspect="1"/>
          </p:cNvPicPr>
          <p:nvPr/>
        </p:nvPicPr>
        <p:blipFill>
          <a:blip r:embed="rId3" cstate="print"/>
          <a:stretch>
            <a:fillRect/>
          </a:stretch>
        </p:blipFill>
        <p:spPr>
          <a:xfrm rot="21063027">
            <a:off x="952759" y="896999"/>
            <a:ext cx="3773856" cy="2830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magine 5">
            <a:extLst>
              <a:ext uri="{FF2B5EF4-FFF2-40B4-BE49-F238E27FC236}">
                <a16:creationId xmlns:a16="http://schemas.microsoft.com/office/drawing/2014/main" id="{F36EA4BE-B4DD-4F7F-94B3-6398BEEA8BC0}"/>
              </a:ext>
            </a:extLst>
          </p:cNvPr>
          <p:cNvPicPr>
            <a:picLocks noChangeAspect="1"/>
          </p:cNvPicPr>
          <p:nvPr/>
        </p:nvPicPr>
        <p:blipFill>
          <a:blip r:embed="rId4" cstate="print"/>
          <a:stretch>
            <a:fillRect/>
          </a:stretch>
        </p:blipFill>
        <p:spPr>
          <a:xfrm rot="555038">
            <a:off x="5023056" y="871721"/>
            <a:ext cx="3050071" cy="4066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magine 9">
            <a:extLst>
              <a:ext uri="{FF2B5EF4-FFF2-40B4-BE49-F238E27FC236}">
                <a16:creationId xmlns:a16="http://schemas.microsoft.com/office/drawing/2014/main" id="{DBB19442-F760-4915-BA4F-2BC7D338E22B}"/>
              </a:ext>
            </a:extLst>
          </p:cNvPr>
          <p:cNvPicPr>
            <a:picLocks noChangeAspect="1"/>
          </p:cNvPicPr>
          <p:nvPr/>
        </p:nvPicPr>
        <p:blipFill>
          <a:blip r:embed="rId5" cstate="print"/>
          <a:stretch>
            <a:fillRect/>
          </a:stretch>
        </p:blipFill>
        <p:spPr>
          <a:xfrm rot="21101535">
            <a:off x="4460470" y="3396165"/>
            <a:ext cx="4087942" cy="3065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magine 7">
            <a:extLst>
              <a:ext uri="{FF2B5EF4-FFF2-40B4-BE49-F238E27FC236}">
                <a16:creationId xmlns:a16="http://schemas.microsoft.com/office/drawing/2014/main" id="{1D568828-CD4E-406A-9504-AE8232B68B3C}"/>
              </a:ext>
            </a:extLst>
          </p:cNvPr>
          <p:cNvPicPr>
            <a:picLocks noChangeAspect="1"/>
          </p:cNvPicPr>
          <p:nvPr/>
        </p:nvPicPr>
        <p:blipFill>
          <a:blip r:embed="rId6" cstate="print"/>
          <a:stretch>
            <a:fillRect/>
          </a:stretch>
        </p:blipFill>
        <p:spPr>
          <a:xfrm rot="970888">
            <a:off x="770628" y="3586428"/>
            <a:ext cx="3578443" cy="2683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38343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Realizzato da:</a:t>
            </a:r>
          </a:p>
        </p:txBody>
      </p:sp>
      <p:sp>
        <p:nvSpPr>
          <p:cNvPr id="3" name="Sottotitolo 2"/>
          <p:cNvSpPr>
            <a:spLocks noGrp="1"/>
          </p:cNvSpPr>
          <p:nvPr>
            <p:ph type="subTitle" idx="1"/>
          </p:nvPr>
        </p:nvSpPr>
        <p:spPr/>
        <p:txBody>
          <a:bodyPr>
            <a:normAutofit lnSpcReduction="10000"/>
          </a:bodyPr>
          <a:lstStyle/>
          <a:p>
            <a:r>
              <a:rPr lang="it-IT" sz="2000" dirty="0">
                <a:solidFill>
                  <a:schemeClr val="tx1"/>
                </a:solidFill>
              </a:rPr>
              <a:t>CERASALE </a:t>
            </a:r>
            <a:r>
              <a:rPr lang="it-IT" sz="2000" dirty="0" err="1">
                <a:solidFill>
                  <a:schemeClr val="tx1"/>
                </a:solidFill>
              </a:rPr>
              <a:t>M.Francesca</a:t>
            </a:r>
            <a:endParaRPr lang="it-IT" sz="2000" dirty="0">
              <a:solidFill>
                <a:schemeClr val="tx1"/>
              </a:solidFill>
            </a:endParaRPr>
          </a:p>
          <a:p>
            <a:r>
              <a:rPr lang="it-IT" sz="2000" dirty="0">
                <a:solidFill>
                  <a:schemeClr val="tx1"/>
                </a:solidFill>
              </a:rPr>
              <a:t>De Felice Martina</a:t>
            </a:r>
          </a:p>
          <a:p>
            <a:r>
              <a:rPr lang="it-IT" sz="2000" dirty="0">
                <a:solidFill>
                  <a:schemeClr val="tx1"/>
                </a:solidFill>
              </a:rPr>
              <a:t>Di Salvo Eleonora</a:t>
            </a:r>
          </a:p>
          <a:p>
            <a:r>
              <a:rPr lang="it-IT" sz="2000" dirty="0">
                <a:solidFill>
                  <a:schemeClr val="tx1"/>
                </a:solidFill>
              </a:rPr>
              <a:t>Di Toro Maria Paola</a:t>
            </a:r>
          </a:p>
          <a:p>
            <a:r>
              <a:rPr lang="it-IT" sz="2000" dirty="0">
                <a:solidFill>
                  <a:schemeClr val="tx1"/>
                </a:solidFill>
              </a:rPr>
              <a:t>Ferrieri </a:t>
            </a:r>
            <a:r>
              <a:rPr lang="it-IT" sz="2000" dirty="0" err="1">
                <a:solidFill>
                  <a:schemeClr val="tx1"/>
                </a:solidFill>
              </a:rPr>
              <a:t>M.Rita</a:t>
            </a:r>
            <a:endParaRPr lang="it-IT" sz="2000" dirty="0">
              <a:solidFill>
                <a:schemeClr val="tx1"/>
              </a:solidFill>
            </a:endParaRPr>
          </a:p>
        </p:txBody>
      </p:sp>
    </p:spTree>
    <p:extLst>
      <p:ext uri="{BB962C8B-B14F-4D97-AF65-F5344CB8AC3E}">
        <p14:creationId xmlns:p14="http://schemas.microsoft.com/office/powerpoint/2010/main" val="32485301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402</Words>
  <Application>Microsoft Office PowerPoint</Application>
  <PresentationFormat>Presentazione su schermo (4:3)</PresentationFormat>
  <Paragraphs>16</Paragraphs>
  <Slides>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Arial</vt:lpstr>
      <vt:lpstr>Calibri</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Realizzato 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TEMPIO DI ERCOLE VINCITORE</dc:title>
  <dc:creator>Utente</dc:creator>
  <cp:lastModifiedBy>Utente Windows</cp:lastModifiedBy>
  <cp:revision>29</cp:revision>
  <dcterms:created xsi:type="dcterms:W3CDTF">2018-03-13T08:28:35Z</dcterms:created>
  <dcterms:modified xsi:type="dcterms:W3CDTF">2018-07-23T14:29:27Z</dcterms:modified>
</cp:coreProperties>
</file>