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media/audio11.wav" ContentType="audio/x-wav"/>
  <Override PartName="/ppt/media/audio21.wav" ContentType="audio/x-wav"/>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CC99"/>
    <a:srgbClr val="3399FF"/>
    <a:srgbClr val="66FF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000" autoAdjust="0"/>
    <p:restoredTop sz="94660" autoAdjust="0"/>
  </p:normalViewPr>
  <p:slideViewPr>
    <p:cSldViewPr snapToGrid="0">
      <p:cViewPr>
        <p:scale>
          <a:sx n="60" d="100"/>
          <a:sy n="60" d="100"/>
        </p:scale>
        <p:origin x="-1104" y="-32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C5C2F4AC-05EC-45FF-A747-E0E825041D11}" type="datetimeFigureOut">
              <a:rPr lang="it-IT" smtClean="0"/>
              <a:pPr/>
              <a:t>23/05/2018</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42333036-B61A-4E1D-98B9-D21FFA5136F3}" type="slidenum">
              <a:rPr lang="it-IT" smtClean="0"/>
              <a:pPr/>
              <a:t>‹N›</a:t>
            </a:fld>
            <a:endParaRPr lang="it-IT" dirty="0"/>
          </a:p>
        </p:txBody>
      </p:sp>
    </p:spTree>
    <p:extLst>
      <p:ext uri="{BB962C8B-B14F-4D97-AF65-F5344CB8AC3E}">
        <p14:creationId xmlns:p14="http://schemas.microsoft.com/office/powerpoint/2010/main" xmlns="" val="1053077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5C2F4AC-05EC-45FF-A747-E0E825041D11}" type="datetimeFigureOut">
              <a:rPr lang="it-IT" smtClean="0"/>
              <a:pPr/>
              <a:t>23/05/2018</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42333036-B61A-4E1D-98B9-D21FFA5136F3}" type="slidenum">
              <a:rPr lang="it-IT" smtClean="0"/>
              <a:pPr/>
              <a:t>‹N›</a:t>
            </a:fld>
            <a:endParaRPr lang="it-IT" dirty="0"/>
          </a:p>
        </p:txBody>
      </p:sp>
    </p:spTree>
    <p:extLst>
      <p:ext uri="{BB962C8B-B14F-4D97-AF65-F5344CB8AC3E}">
        <p14:creationId xmlns:p14="http://schemas.microsoft.com/office/powerpoint/2010/main" xmlns="" val="2909846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5C2F4AC-05EC-45FF-A747-E0E825041D11}" type="datetimeFigureOut">
              <a:rPr lang="it-IT" smtClean="0"/>
              <a:pPr/>
              <a:t>23/05/2018</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42333036-B61A-4E1D-98B9-D21FFA5136F3}" type="slidenum">
              <a:rPr lang="it-IT" smtClean="0"/>
              <a:pPr/>
              <a:t>‹N›</a:t>
            </a:fld>
            <a:endParaRPr lang="it-IT" dirty="0"/>
          </a:p>
        </p:txBody>
      </p:sp>
    </p:spTree>
    <p:extLst>
      <p:ext uri="{BB962C8B-B14F-4D97-AF65-F5344CB8AC3E}">
        <p14:creationId xmlns:p14="http://schemas.microsoft.com/office/powerpoint/2010/main" xmlns="" val="2412569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5C2F4AC-05EC-45FF-A747-E0E825041D11}" type="datetimeFigureOut">
              <a:rPr lang="it-IT" smtClean="0"/>
              <a:pPr/>
              <a:t>23/05/2018</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42333036-B61A-4E1D-98B9-D21FFA5136F3}" type="slidenum">
              <a:rPr lang="it-IT" smtClean="0"/>
              <a:pPr/>
              <a:t>‹N›</a:t>
            </a:fld>
            <a:endParaRPr lang="it-IT" dirty="0"/>
          </a:p>
        </p:txBody>
      </p:sp>
    </p:spTree>
    <p:extLst>
      <p:ext uri="{BB962C8B-B14F-4D97-AF65-F5344CB8AC3E}">
        <p14:creationId xmlns:p14="http://schemas.microsoft.com/office/powerpoint/2010/main" xmlns="" val="918231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Segnaposto data 3"/>
          <p:cNvSpPr>
            <a:spLocks noGrp="1"/>
          </p:cNvSpPr>
          <p:nvPr>
            <p:ph type="dt" sz="half" idx="10"/>
          </p:nvPr>
        </p:nvSpPr>
        <p:spPr/>
        <p:txBody>
          <a:bodyPr/>
          <a:lstStyle/>
          <a:p>
            <a:fld id="{C5C2F4AC-05EC-45FF-A747-E0E825041D11}" type="datetimeFigureOut">
              <a:rPr lang="it-IT" smtClean="0"/>
              <a:pPr/>
              <a:t>23/05/2018</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42333036-B61A-4E1D-98B9-D21FFA5136F3}" type="slidenum">
              <a:rPr lang="it-IT" smtClean="0"/>
              <a:pPr/>
              <a:t>‹N›</a:t>
            </a:fld>
            <a:endParaRPr lang="it-IT" dirty="0"/>
          </a:p>
        </p:txBody>
      </p:sp>
    </p:spTree>
    <p:extLst>
      <p:ext uri="{BB962C8B-B14F-4D97-AF65-F5344CB8AC3E}">
        <p14:creationId xmlns:p14="http://schemas.microsoft.com/office/powerpoint/2010/main" xmlns="" val="879420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C5C2F4AC-05EC-45FF-A747-E0E825041D11}" type="datetimeFigureOut">
              <a:rPr lang="it-IT" smtClean="0"/>
              <a:pPr/>
              <a:t>23/05/2018</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42333036-B61A-4E1D-98B9-D21FFA5136F3}" type="slidenum">
              <a:rPr lang="it-IT" smtClean="0"/>
              <a:pPr/>
              <a:t>‹N›</a:t>
            </a:fld>
            <a:endParaRPr lang="it-IT" dirty="0"/>
          </a:p>
        </p:txBody>
      </p:sp>
    </p:spTree>
    <p:extLst>
      <p:ext uri="{BB962C8B-B14F-4D97-AF65-F5344CB8AC3E}">
        <p14:creationId xmlns:p14="http://schemas.microsoft.com/office/powerpoint/2010/main" xmlns="" val="1212792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C5C2F4AC-05EC-45FF-A747-E0E825041D11}" type="datetimeFigureOut">
              <a:rPr lang="it-IT" smtClean="0"/>
              <a:pPr/>
              <a:t>23/05/2018</a:t>
            </a:fld>
            <a:endParaRPr lang="it-IT" dirty="0"/>
          </a:p>
        </p:txBody>
      </p:sp>
      <p:sp>
        <p:nvSpPr>
          <p:cNvPr id="8" name="Segnaposto piè di pagina 7"/>
          <p:cNvSpPr>
            <a:spLocks noGrp="1"/>
          </p:cNvSpPr>
          <p:nvPr>
            <p:ph type="ftr" sz="quarter" idx="11"/>
          </p:nvPr>
        </p:nvSpPr>
        <p:spPr/>
        <p:txBody>
          <a:bodyPr/>
          <a:lstStyle/>
          <a:p>
            <a:endParaRPr lang="it-IT" dirty="0"/>
          </a:p>
        </p:txBody>
      </p:sp>
      <p:sp>
        <p:nvSpPr>
          <p:cNvPr id="9" name="Segnaposto numero diapositiva 8"/>
          <p:cNvSpPr>
            <a:spLocks noGrp="1"/>
          </p:cNvSpPr>
          <p:nvPr>
            <p:ph type="sldNum" sz="quarter" idx="12"/>
          </p:nvPr>
        </p:nvSpPr>
        <p:spPr/>
        <p:txBody>
          <a:bodyPr/>
          <a:lstStyle/>
          <a:p>
            <a:fld id="{42333036-B61A-4E1D-98B9-D21FFA5136F3}" type="slidenum">
              <a:rPr lang="it-IT" smtClean="0"/>
              <a:pPr/>
              <a:t>‹N›</a:t>
            </a:fld>
            <a:endParaRPr lang="it-IT" dirty="0"/>
          </a:p>
        </p:txBody>
      </p:sp>
    </p:spTree>
    <p:extLst>
      <p:ext uri="{BB962C8B-B14F-4D97-AF65-F5344CB8AC3E}">
        <p14:creationId xmlns:p14="http://schemas.microsoft.com/office/powerpoint/2010/main" xmlns="" val="2950064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C5C2F4AC-05EC-45FF-A747-E0E825041D11}" type="datetimeFigureOut">
              <a:rPr lang="it-IT" smtClean="0"/>
              <a:pPr/>
              <a:t>23/05/2018</a:t>
            </a:fld>
            <a:endParaRPr lang="it-IT" dirty="0"/>
          </a:p>
        </p:txBody>
      </p:sp>
      <p:sp>
        <p:nvSpPr>
          <p:cNvPr id="4" name="Segnaposto piè di pagina 3"/>
          <p:cNvSpPr>
            <a:spLocks noGrp="1"/>
          </p:cNvSpPr>
          <p:nvPr>
            <p:ph type="ftr" sz="quarter" idx="11"/>
          </p:nvPr>
        </p:nvSpPr>
        <p:spPr/>
        <p:txBody>
          <a:bodyPr/>
          <a:lstStyle/>
          <a:p>
            <a:endParaRPr lang="it-IT" dirty="0"/>
          </a:p>
        </p:txBody>
      </p:sp>
      <p:sp>
        <p:nvSpPr>
          <p:cNvPr id="5" name="Segnaposto numero diapositiva 4"/>
          <p:cNvSpPr>
            <a:spLocks noGrp="1"/>
          </p:cNvSpPr>
          <p:nvPr>
            <p:ph type="sldNum" sz="quarter" idx="12"/>
          </p:nvPr>
        </p:nvSpPr>
        <p:spPr/>
        <p:txBody>
          <a:bodyPr/>
          <a:lstStyle/>
          <a:p>
            <a:fld id="{42333036-B61A-4E1D-98B9-D21FFA5136F3}" type="slidenum">
              <a:rPr lang="it-IT" smtClean="0"/>
              <a:pPr/>
              <a:t>‹N›</a:t>
            </a:fld>
            <a:endParaRPr lang="it-IT" dirty="0"/>
          </a:p>
        </p:txBody>
      </p:sp>
    </p:spTree>
    <p:extLst>
      <p:ext uri="{BB962C8B-B14F-4D97-AF65-F5344CB8AC3E}">
        <p14:creationId xmlns:p14="http://schemas.microsoft.com/office/powerpoint/2010/main" xmlns="" val="2246111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5C2F4AC-05EC-45FF-A747-E0E825041D11}" type="datetimeFigureOut">
              <a:rPr lang="it-IT" smtClean="0"/>
              <a:pPr/>
              <a:t>23/05/2018</a:t>
            </a:fld>
            <a:endParaRPr lang="it-IT" dirty="0"/>
          </a:p>
        </p:txBody>
      </p:sp>
      <p:sp>
        <p:nvSpPr>
          <p:cNvPr id="3" name="Segnaposto piè di pagina 2"/>
          <p:cNvSpPr>
            <a:spLocks noGrp="1"/>
          </p:cNvSpPr>
          <p:nvPr>
            <p:ph type="ftr" sz="quarter" idx="11"/>
          </p:nvPr>
        </p:nvSpPr>
        <p:spPr/>
        <p:txBody>
          <a:bodyPr/>
          <a:lstStyle/>
          <a:p>
            <a:endParaRPr lang="it-IT" dirty="0"/>
          </a:p>
        </p:txBody>
      </p:sp>
      <p:sp>
        <p:nvSpPr>
          <p:cNvPr id="4" name="Segnaposto numero diapositiva 3"/>
          <p:cNvSpPr>
            <a:spLocks noGrp="1"/>
          </p:cNvSpPr>
          <p:nvPr>
            <p:ph type="sldNum" sz="quarter" idx="12"/>
          </p:nvPr>
        </p:nvSpPr>
        <p:spPr/>
        <p:txBody>
          <a:bodyPr/>
          <a:lstStyle/>
          <a:p>
            <a:fld id="{42333036-B61A-4E1D-98B9-D21FFA5136F3}" type="slidenum">
              <a:rPr lang="it-IT" smtClean="0"/>
              <a:pPr/>
              <a:t>‹N›</a:t>
            </a:fld>
            <a:endParaRPr lang="it-IT" dirty="0"/>
          </a:p>
        </p:txBody>
      </p:sp>
    </p:spTree>
    <p:extLst>
      <p:ext uri="{BB962C8B-B14F-4D97-AF65-F5344CB8AC3E}">
        <p14:creationId xmlns:p14="http://schemas.microsoft.com/office/powerpoint/2010/main" xmlns="" val="861145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C5C2F4AC-05EC-45FF-A747-E0E825041D11}" type="datetimeFigureOut">
              <a:rPr lang="it-IT" smtClean="0"/>
              <a:pPr/>
              <a:t>23/05/2018</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42333036-B61A-4E1D-98B9-D21FFA5136F3}" type="slidenum">
              <a:rPr lang="it-IT" smtClean="0"/>
              <a:pPr/>
              <a:t>‹N›</a:t>
            </a:fld>
            <a:endParaRPr lang="it-IT" dirty="0"/>
          </a:p>
        </p:txBody>
      </p:sp>
    </p:spTree>
    <p:extLst>
      <p:ext uri="{BB962C8B-B14F-4D97-AF65-F5344CB8AC3E}">
        <p14:creationId xmlns:p14="http://schemas.microsoft.com/office/powerpoint/2010/main" xmlns="" val="656642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C5C2F4AC-05EC-45FF-A747-E0E825041D11}" type="datetimeFigureOut">
              <a:rPr lang="it-IT" smtClean="0"/>
              <a:pPr/>
              <a:t>23/05/2018</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42333036-B61A-4E1D-98B9-D21FFA5136F3}" type="slidenum">
              <a:rPr lang="it-IT" smtClean="0"/>
              <a:pPr/>
              <a:t>‹N›</a:t>
            </a:fld>
            <a:endParaRPr lang="it-IT" dirty="0"/>
          </a:p>
        </p:txBody>
      </p:sp>
    </p:spTree>
    <p:extLst>
      <p:ext uri="{BB962C8B-B14F-4D97-AF65-F5344CB8AC3E}">
        <p14:creationId xmlns:p14="http://schemas.microsoft.com/office/powerpoint/2010/main" xmlns="" val="3593776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66FFFF"/>
            </a:gs>
            <a:gs pos="57000">
              <a:srgbClr val="3399FF"/>
            </a:gs>
            <a:gs pos="100000">
              <a:srgbClr val="FFFF99"/>
            </a:gs>
          </a:gsLst>
          <a:path path="circle">
            <a:fillToRect l="100000" t="100000"/>
          </a:path>
          <a:tileRect/>
        </a:gra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C2F4AC-05EC-45FF-A747-E0E825041D11}" type="datetimeFigureOut">
              <a:rPr lang="it-IT" smtClean="0"/>
              <a:pPr/>
              <a:t>23/05/2018</a:t>
            </a:fld>
            <a:endParaRPr lang="it-IT" dirty="0"/>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dirty="0"/>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33036-B61A-4E1D-98B9-D21FFA5136F3}" type="slidenum">
              <a:rPr lang="it-IT" smtClean="0"/>
              <a:pPr/>
              <a:t>‹N›</a:t>
            </a:fld>
            <a:endParaRPr lang="it-IT" dirty="0"/>
          </a:p>
        </p:txBody>
      </p:sp>
    </p:spTree>
    <p:extLst>
      <p:ext uri="{BB962C8B-B14F-4D97-AF65-F5344CB8AC3E}">
        <p14:creationId xmlns:p14="http://schemas.microsoft.com/office/powerpoint/2010/main" xmlns="" val="2001088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audio" Target="../media/audio1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343267" y="-1790701"/>
            <a:ext cx="9891713" cy="3138488"/>
          </a:xfrm>
        </p:spPr>
        <p:txBody>
          <a:bodyPr>
            <a:normAutofit/>
          </a:bodyPr>
          <a:lstStyle/>
          <a:p>
            <a:r>
              <a:rPr lang="it-IT" sz="6600" dirty="0" smtClean="0">
                <a:effectLst>
                  <a:outerShdw blurRad="38100" dist="38100" dir="2700000" algn="tl">
                    <a:srgbClr val="000000">
                      <a:alpha val="43137"/>
                    </a:srgbClr>
                  </a:outerShdw>
                </a:effectLst>
                <a:latin typeface="Georgia" panose="02040502050405020303" pitchFamily="18" charset="0"/>
              </a:rPr>
              <a:t>EMPEROR HADRIAN</a:t>
            </a:r>
            <a:endParaRPr lang="it-IT" sz="6600" dirty="0">
              <a:effectLst>
                <a:outerShdw blurRad="38100" dist="38100" dir="2700000" algn="tl">
                  <a:srgbClr val="000000">
                    <a:alpha val="43137"/>
                  </a:srgbClr>
                </a:outerShdw>
              </a:effectLst>
              <a:latin typeface="Georgia" panose="02040502050405020303" pitchFamily="18" charset="0"/>
            </a:endParaRPr>
          </a:p>
        </p:txBody>
      </p:sp>
      <p:pic>
        <p:nvPicPr>
          <p:cNvPr id="4" name="Immagine 3"/>
          <p:cNvPicPr>
            <a:picLocks noChangeAspect="1"/>
          </p:cNvPicPr>
          <p:nvPr/>
        </p:nvPicPr>
        <p:blipFill>
          <a:blip r:embed="rId3"/>
          <a:stretch>
            <a:fillRect/>
          </a:stretch>
        </p:blipFill>
        <p:spPr>
          <a:xfrm>
            <a:off x="842964" y="1481138"/>
            <a:ext cx="5929312" cy="4789566"/>
          </a:xfrm>
          <a:prstGeom prst="rect">
            <a:avLst/>
          </a:prstGeom>
          <a:ln>
            <a:noFill/>
          </a:ln>
          <a:effectLst>
            <a:outerShdw blurRad="292100" dist="139700" dir="2700000" algn="tl" rotWithShape="0">
              <a:srgbClr val="333333">
                <a:alpha val="65000"/>
              </a:srgbClr>
            </a:outerShdw>
          </a:effectLst>
        </p:spPr>
      </p:pic>
      <p:pic>
        <p:nvPicPr>
          <p:cNvPr id="5" name="Immagine 4"/>
          <p:cNvPicPr>
            <a:picLocks noChangeAspect="1"/>
          </p:cNvPicPr>
          <p:nvPr/>
        </p:nvPicPr>
        <p:blipFill>
          <a:blip r:embed="rId4"/>
          <a:stretch>
            <a:fillRect/>
          </a:stretch>
        </p:blipFill>
        <p:spPr>
          <a:xfrm>
            <a:off x="7116599" y="1381125"/>
            <a:ext cx="4118381" cy="52880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266239078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8000">
        <p15:prstTrans prst="curtains"/>
        <p:sndAc>
          <p:stSnd>
            <p:snd r:embed="rId5" name="drumroll.wav"/>
          </p:stSnd>
        </p:sndAc>
      </p:transition>
    </mc:Choice>
    <mc:Fallback>
      <p:transition spd="slow">
        <p:fade/>
        <p:sndAc>
          <p:stSnd>
            <p:snd r:embed="rId2" name="drumroll.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455" fill="hold">
                                          <p:stCondLst>
                                            <p:cond delay="0"/>
                                          </p:stCondLst>
                                        </p:cTn>
                                        <p:tgtEl>
                                          <p:spTgt spid="2"/>
                                        </p:tgtEl>
                                        <p:attrNameLst>
                                          <p:attrName>style.rotation</p:attrName>
                                        </p:attrNameLst>
                                      </p:cBhvr>
                                      <p:to>
                                        <p:strVal val="-45.0"/>
                                      </p:to>
                                    </p:set>
                                    <p:anim calcmode="lin" valueType="num">
                                      <p:cBhvr>
                                        <p:cTn id="8"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52450" y="2224087"/>
            <a:ext cx="6548438" cy="5748338"/>
          </a:xfrm>
        </p:spPr>
        <p:txBody>
          <a:bodyPr>
            <a:normAutofit/>
          </a:bodyPr>
          <a:lstStyle/>
          <a:p>
            <a:pPr marL="0" indent="0">
              <a:buNone/>
            </a:pPr>
            <a:r>
              <a:rPr lang="it-IT" sz="3200" dirty="0" err="1" smtClean="0">
                <a:latin typeface="Georgia" panose="02040502050405020303" pitchFamily="18" charset="0"/>
              </a:rPr>
              <a:t>Hadrian</a:t>
            </a:r>
            <a:r>
              <a:rPr lang="it-IT" sz="3200" dirty="0" smtClean="0">
                <a:latin typeface="Georgia" panose="02040502050405020303" pitchFamily="18" charset="0"/>
              </a:rPr>
              <a:t> </a:t>
            </a:r>
            <a:r>
              <a:rPr lang="it-IT" sz="3200" dirty="0" err="1" smtClean="0">
                <a:latin typeface="Georgia" panose="02040502050405020303" pitchFamily="18" charset="0"/>
              </a:rPr>
              <a:t>died</a:t>
            </a:r>
            <a:r>
              <a:rPr lang="it-IT" sz="3200" dirty="0" smtClean="0">
                <a:latin typeface="Georgia" panose="02040502050405020303" pitchFamily="18" charset="0"/>
              </a:rPr>
              <a:t> in </a:t>
            </a:r>
            <a:r>
              <a:rPr lang="it-IT" sz="3200" dirty="0" smtClean="0">
                <a:latin typeface="Georgia" panose="02040502050405020303" pitchFamily="18" charset="0"/>
              </a:rPr>
              <a:t>AD 138 </a:t>
            </a:r>
            <a:r>
              <a:rPr lang="it-IT" sz="3200" dirty="0" smtClean="0">
                <a:latin typeface="Georgia" panose="02040502050405020303" pitchFamily="18" charset="0"/>
              </a:rPr>
              <a:t>at the </a:t>
            </a:r>
            <a:r>
              <a:rPr lang="it-IT" sz="3200" dirty="0" err="1" smtClean="0">
                <a:latin typeface="Georgia" panose="02040502050405020303" pitchFamily="18" charset="0"/>
              </a:rPr>
              <a:t>age</a:t>
            </a:r>
            <a:r>
              <a:rPr lang="it-IT" sz="3200" dirty="0" smtClean="0">
                <a:latin typeface="Georgia" panose="02040502050405020303" pitchFamily="18" charset="0"/>
              </a:rPr>
              <a:t> of 62, and </a:t>
            </a:r>
            <a:r>
              <a:rPr lang="it-IT" sz="3200" dirty="0" err="1" smtClean="0">
                <a:latin typeface="Georgia" panose="02040502050405020303" pitchFamily="18" charset="0"/>
              </a:rPr>
              <a:t>nominated</a:t>
            </a:r>
            <a:r>
              <a:rPr lang="it-IT" sz="3200" dirty="0" smtClean="0">
                <a:latin typeface="Georgia" panose="02040502050405020303" pitchFamily="18" charset="0"/>
              </a:rPr>
              <a:t> </a:t>
            </a:r>
            <a:r>
              <a:rPr lang="it-IT" sz="3200" dirty="0" err="1" smtClean="0">
                <a:latin typeface="Georgia" panose="02040502050405020303" pitchFamily="18" charset="0"/>
              </a:rPr>
              <a:t>as</a:t>
            </a:r>
            <a:r>
              <a:rPr lang="it-IT" sz="3200" dirty="0" smtClean="0">
                <a:latin typeface="Georgia" panose="02040502050405020303" pitchFamily="18" charset="0"/>
              </a:rPr>
              <a:t> </a:t>
            </a:r>
            <a:r>
              <a:rPr lang="it-IT" sz="3200" dirty="0" err="1" smtClean="0">
                <a:latin typeface="Georgia" panose="02040502050405020303" pitchFamily="18" charset="0"/>
              </a:rPr>
              <a:t>his</a:t>
            </a:r>
            <a:r>
              <a:rPr lang="it-IT" sz="3200" dirty="0" smtClean="0">
                <a:latin typeface="Georgia" panose="02040502050405020303" pitchFamily="18" charset="0"/>
              </a:rPr>
              <a:t> successor Antonino, </a:t>
            </a:r>
            <a:r>
              <a:rPr lang="it-IT" sz="3200" dirty="0" err="1" smtClean="0">
                <a:latin typeface="Georgia" panose="02040502050405020303" pitchFamily="18" charset="0"/>
              </a:rPr>
              <a:t>leaving</a:t>
            </a:r>
            <a:r>
              <a:rPr lang="it-IT" sz="3200" dirty="0" smtClean="0">
                <a:latin typeface="Georgia" panose="02040502050405020303" pitchFamily="18" charset="0"/>
              </a:rPr>
              <a:t> </a:t>
            </a:r>
            <a:r>
              <a:rPr lang="it-IT" sz="3200" dirty="0" err="1" smtClean="0">
                <a:latin typeface="Georgia" panose="02040502050405020303" pitchFamily="18" charset="0"/>
              </a:rPr>
              <a:t>him</a:t>
            </a:r>
            <a:r>
              <a:rPr lang="it-IT" sz="3200" dirty="0" smtClean="0">
                <a:latin typeface="Georgia" panose="02040502050405020303" pitchFamily="18" charset="0"/>
              </a:rPr>
              <a:t> a </a:t>
            </a:r>
            <a:r>
              <a:rPr lang="it-IT" sz="3200" dirty="0" err="1" smtClean="0">
                <a:latin typeface="Georgia" panose="02040502050405020303" pitchFamily="18" charset="0"/>
              </a:rPr>
              <a:t>consolidated</a:t>
            </a:r>
            <a:r>
              <a:rPr lang="it-IT" sz="3200" dirty="0" smtClean="0">
                <a:latin typeface="Georgia" panose="02040502050405020303" pitchFamily="18" charset="0"/>
              </a:rPr>
              <a:t> and </a:t>
            </a:r>
            <a:r>
              <a:rPr lang="it-IT" sz="3200" dirty="0" err="1" smtClean="0">
                <a:latin typeface="Georgia" panose="02040502050405020303" pitchFamily="18" charset="0"/>
              </a:rPr>
              <a:t>prestigious</a:t>
            </a:r>
            <a:r>
              <a:rPr lang="it-IT" sz="3200" dirty="0" smtClean="0">
                <a:latin typeface="Georgia" panose="02040502050405020303" pitchFamily="18" charset="0"/>
              </a:rPr>
              <a:t> empire.</a:t>
            </a:r>
            <a:endParaRPr lang="it-IT" sz="3200" dirty="0">
              <a:latin typeface="Georgia" panose="02040502050405020303" pitchFamily="18" charset="0"/>
            </a:endParaRPr>
          </a:p>
        </p:txBody>
      </p:sp>
      <p:pic>
        <p:nvPicPr>
          <p:cNvPr id="4" name="Immagine 3"/>
          <p:cNvPicPr>
            <a:picLocks noChangeAspect="1"/>
          </p:cNvPicPr>
          <p:nvPr/>
        </p:nvPicPr>
        <p:blipFill>
          <a:blip r:embed="rId2"/>
          <a:stretch>
            <a:fillRect/>
          </a:stretch>
        </p:blipFill>
        <p:spPr>
          <a:xfrm>
            <a:off x="6915150" y="924996"/>
            <a:ext cx="4750352" cy="5276850"/>
          </a:xfrm>
          <a:prstGeom prst="rect">
            <a:avLst/>
          </a:prstGeom>
          <a:ln>
            <a:noFill/>
          </a:ln>
          <a:effectLst>
            <a:softEdge rad="112500"/>
          </a:effectLst>
        </p:spPr>
      </p:pic>
      <p:sp>
        <p:nvSpPr>
          <p:cNvPr id="5" name="CasellaDiTesto 4"/>
          <p:cNvSpPr txBox="1"/>
          <p:nvPr/>
        </p:nvSpPr>
        <p:spPr>
          <a:xfrm>
            <a:off x="7772400" y="740330"/>
            <a:ext cx="3786187" cy="369332"/>
          </a:xfrm>
          <a:prstGeom prst="rect">
            <a:avLst/>
          </a:prstGeom>
          <a:noFill/>
        </p:spPr>
        <p:txBody>
          <a:bodyPr wrap="square" rtlCol="0">
            <a:spAutoFit/>
          </a:bodyPr>
          <a:lstStyle/>
          <a:p>
            <a:r>
              <a:rPr lang="it-IT" dirty="0" smtClean="0">
                <a:latin typeface="Georgia" panose="02040502050405020303" pitchFamily="18" charset="0"/>
              </a:rPr>
              <a:t>ANTONINO</a:t>
            </a:r>
            <a:endParaRPr lang="it-IT" dirty="0">
              <a:latin typeface="Georgia" panose="02040502050405020303" pitchFamily="18" charset="0"/>
            </a:endParaRPr>
          </a:p>
        </p:txBody>
      </p:sp>
    </p:spTree>
    <p:extLst>
      <p:ext uri="{BB962C8B-B14F-4D97-AF65-F5344CB8AC3E}">
        <p14:creationId xmlns:p14="http://schemas.microsoft.com/office/powerpoint/2010/main" xmlns="" val="3947926799"/>
      </p:ext>
    </p:extLst>
  </p:cSld>
  <p:clrMapOvr>
    <a:masterClrMapping/>
  </p:clrMapOvr>
  <mc:AlternateContent xmlns:mc="http://schemas.openxmlformats.org/markup-compatibility/2006">
    <mc:Choice xmlns:p14="http://schemas.microsoft.com/office/powerpoint/2010/main" xmlns=""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set>
                                      <p:cBhvr>
                                        <p:cTn id="7" dur="455" fill="hold">
                                          <p:stCondLst>
                                            <p:cond delay="0"/>
                                          </p:stCondLst>
                                        </p:cTn>
                                        <p:tgtEl>
                                          <p:spTgt spid="3">
                                            <p:txEl>
                                              <p:pRg st="0" end="0"/>
                                            </p:txEl>
                                          </p:spTgt>
                                        </p:tgtEl>
                                        <p:attrNameLst>
                                          <p:attrName>style.rotation</p:attrName>
                                        </p:attrNameLst>
                                      </p:cBhvr>
                                      <p:to>
                                        <p:strVal val="-45.0"/>
                                      </p:to>
                                    </p:set>
                                    <p:anim calcmode="lin" valueType="num">
                                      <p:cBhvr>
                                        <p:cTn id="8" dur="455" fill="hold">
                                          <p:stCondLst>
                                            <p:cond delay="455"/>
                                          </p:stCondLst>
                                        </p:cTn>
                                        <p:tgtEl>
                                          <p:spTgt spid="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3">
                                            <p:txEl>
                                              <p:pRg st="0" end="0"/>
                                            </p:txEl>
                                          </p:spTgt>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3">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8" presetClass="entr" presetSubtype="0" accel="50000" fill="hold" grpId="0" nodeType="clickEffect">
                                  <p:stCondLst>
                                    <p:cond delay="0"/>
                                  </p:stCondLst>
                                  <p:iterate type="lt">
                                    <p:tmPct val="50000"/>
                                  </p:iterate>
                                  <p:childTnLst>
                                    <p:set>
                                      <p:cBhvr>
                                        <p:cTn id="15" dur="1" fill="hold">
                                          <p:stCondLst>
                                            <p:cond delay="0"/>
                                          </p:stCondLst>
                                        </p:cTn>
                                        <p:tgtEl>
                                          <p:spTgt spid="5"/>
                                        </p:tgtEl>
                                        <p:attrNameLst>
                                          <p:attrName>style.visibility</p:attrName>
                                        </p:attrNameLst>
                                      </p:cBhvr>
                                      <p:to>
                                        <p:strVal val="visible"/>
                                      </p:to>
                                    </p:set>
                                    <p:set>
                                      <p:cBhvr>
                                        <p:cTn id="16" dur="455" fill="hold">
                                          <p:stCondLst>
                                            <p:cond delay="0"/>
                                          </p:stCondLst>
                                        </p:cTn>
                                        <p:tgtEl>
                                          <p:spTgt spid="5"/>
                                        </p:tgtEl>
                                        <p:attrNameLst>
                                          <p:attrName>style.rotation</p:attrName>
                                        </p:attrNameLst>
                                      </p:cBhvr>
                                      <p:to>
                                        <p:strVal val="-45.0"/>
                                      </p:to>
                                    </p:set>
                                    <p:anim calcmode="lin" valueType="num">
                                      <p:cBhvr>
                                        <p:cTn id="17"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18"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9"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20"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830178" y="1254042"/>
            <a:ext cx="10515600" cy="5276850"/>
          </a:xfrm>
        </p:spPr>
        <p:txBody>
          <a:bodyPr/>
          <a:lstStyle/>
          <a:p>
            <a:pPr marL="0" indent="0">
              <a:buNone/>
            </a:pPr>
            <a:r>
              <a:rPr lang="it-IT" sz="4000" i="1" dirty="0" err="1" smtClean="0">
                <a:solidFill>
                  <a:srgbClr val="FF0000"/>
                </a:solidFill>
                <a:effectLst>
                  <a:outerShdw blurRad="38100" dist="38100" dir="2700000" algn="tl">
                    <a:srgbClr val="000000">
                      <a:alpha val="43137"/>
                    </a:srgbClr>
                  </a:outerShdw>
                </a:effectLst>
                <a:latin typeface="Georgia" panose="02040502050405020303" pitchFamily="18" charset="0"/>
              </a:rPr>
              <a:t>This</a:t>
            </a:r>
            <a:r>
              <a:rPr lang="it-IT" sz="4000" i="1" dirty="0" smtClean="0">
                <a:solidFill>
                  <a:srgbClr val="FF0000"/>
                </a:solidFill>
                <a:effectLst>
                  <a:outerShdw blurRad="38100" dist="38100" dir="2700000" algn="tl">
                    <a:srgbClr val="000000">
                      <a:alpha val="43137"/>
                    </a:srgbClr>
                  </a:outerShdw>
                </a:effectLst>
                <a:latin typeface="Georgia" panose="02040502050405020303" pitchFamily="18" charset="0"/>
              </a:rPr>
              <a:t> </a:t>
            </a:r>
            <a:r>
              <a:rPr lang="it-IT" sz="4000" i="1" dirty="0" err="1" smtClean="0">
                <a:solidFill>
                  <a:srgbClr val="FF0000"/>
                </a:solidFill>
                <a:effectLst>
                  <a:outerShdw blurRad="38100" dist="38100" dir="2700000" algn="tl">
                    <a:srgbClr val="000000">
                      <a:alpha val="43137"/>
                    </a:srgbClr>
                  </a:outerShdw>
                </a:effectLst>
                <a:latin typeface="Georgia" panose="02040502050405020303" pitchFamily="18" charset="0"/>
              </a:rPr>
              <a:t>project</a:t>
            </a:r>
            <a:r>
              <a:rPr lang="it-IT" sz="4000" i="1" dirty="0" smtClean="0">
                <a:solidFill>
                  <a:srgbClr val="FF0000"/>
                </a:solidFill>
                <a:effectLst>
                  <a:outerShdw blurRad="38100" dist="38100" dir="2700000" algn="tl">
                    <a:srgbClr val="000000">
                      <a:alpha val="43137"/>
                    </a:srgbClr>
                  </a:outerShdw>
                </a:effectLst>
                <a:latin typeface="Georgia" panose="02040502050405020303" pitchFamily="18" charset="0"/>
              </a:rPr>
              <a:t> </a:t>
            </a:r>
            <a:r>
              <a:rPr lang="it-IT" sz="4000" i="1" dirty="0" err="1" smtClean="0">
                <a:solidFill>
                  <a:srgbClr val="FF0000"/>
                </a:solidFill>
                <a:effectLst>
                  <a:outerShdw blurRad="38100" dist="38100" dir="2700000" algn="tl">
                    <a:srgbClr val="000000">
                      <a:alpha val="43137"/>
                    </a:srgbClr>
                  </a:outerShdw>
                </a:effectLst>
                <a:latin typeface="Georgia" panose="02040502050405020303" pitchFamily="18" charset="0"/>
              </a:rPr>
              <a:t>was</a:t>
            </a:r>
            <a:r>
              <a:rPr lang="it-IT" sz="4000" i="1" dirty="0" smtClean="0">
                <a:solidFill>
                  <a:srgbClr val="FF0000"/>
                </a:solidFill>
                <a:effectLst>
                  <a:outerShdw blurRad="38100" dist="38100" dir="2700000" algn="tl">
                    <a:srgbClr val="000000">
                      <a:alpha val="43137"/>
                    </a:srgbClr>
                  </a:outerShdw>
                </a:effectLst>
                <a:latin typeface="Georgia" panose="02040502050405020303" pitchFamily="18" charset="0"/>
              </a:rPr>
              <a:t> </a:t>
            </a:r>
            <a:r>
              <a:rPr lang="it-IT" sz="4000" i="1" dirty="0" err="1" smtClean="0">
                <a:solidFill>
                  <a:srgbClr val="FF0000"/>
                </a:solidFill>
                <a:effectLst>
                  <a:outerShdw blurRad="38100" dist="38100" dir="2700000" algn="tl">
                    <a:srgbClr val="000000">
                      <a:alpha val="43137"/>
                    </a:srgbClr>
                  </a:outerShdw>
                </a:effectLst>
                <a:latin typeface="Georgia" panose="02040502050405020303" pitchFamily="18" charset="0"/>
              </a:rPr>
              <a:t>created</a:t>
            </a:r>
            <a:r>
              <a:rPr lang="it-IT" sz="4000" i="1" dirty="0" smtClean="0">
                <a:solidFill>
                  <a:srgbClr val="FF0000"/>
                </a:solidFill>
                <a:effectLst>
                  <a:outerShdw blurRad="38100" dist="38100" dir="2700000" algn="tl">
                    <a:srgbClr val="000000">
                      <a:alpha val="43137"/>
                    </a:srgbClr>
                  </a:outerShdw>
                </a:effectLst>
                <a:latin typeface="Georgia" panose="02040502050405020303" pitchFamily="18" charset="0"/>
              </a:rPr>
              <a:t> byꓽ                                                                               </a:t>
            </a:r>
          </a:p>
          <a:p>
            <a:pPr marL="0" indent="0">
              <a:buNone/>
            </a:pPr>
            <a:endParaRPr lang="it-IT" i="1" dirty="0">
              <a:effectLst>
                <a:outerShdw blurRad="38100" dist="38100" dir="2700000" algn="tl">
                  <a:srgbClr val="000000">
                    <a:alpha val="43137"/>
                  </a:srgbClr>
                </a:outerShdw>
              </a:effectLst>
              <a:latin typeface="Georgia" panose="02040502050405020303" pitchFamily="18" charset="0"/>
            </a:endParaRPr>
          </a:p>
          <a:p>
            <a:pPr marL="0" indent="0">
              <a:buNone/>
            </a:pPr>
            <a:r>
              <a:rPr lang="it-IT" sz="3200" i="1" dirty="0" smtClean="0">
                <a:effectLst>
                  <a:outerShdw blurRad="38100" dist="38100" dir="2700000" algn="tl">
                    <a:srgbClr val="000000">
                      <a:alpha val="43137"/>
                    </a:srgbClr>
                  </a:outerShdw>
                </a:effectLst>
                <a:latin typeface="Georgia" panose="02040502050405020303" pitchFamily="18" charset="0"/>
              </a:rPr>
              <a:t>° Carmen Barone                                                                                                                                                                                                                               </a:t>
            </a:r>
          </a:p>
          <a:p>
            <a:pPr marL="0" indent="0">
              <a:buNone/>
            </a:pPr>
            <a:r>
              <a:rPr lang="it-IT" sz="3200" i="1" dirty="0" smtClean="0">
                <a:effectLst>
                  <a:outerShdw blurRad="38100" dist="38100" dir="2700000" algn="tl">
                    <a:srgbClr val="000000">
                      <a:alpha val="43137"/>
                    </a:srgbClr>
                  </a:outerShdw>
                </a:effectLst>
                <a:latin typeface="Georgia" panose="02040502050405020303" pitchFamily="18" charset="0"/>
              </a:rPr>
              <a:t>° Rebecca Castelnuovo </a:t>
            </a:r>
          </a:p>
          <a:p>
            <a:pPr marL="0" indent="0">
              <a:buNone/>
            </a:pPr>
            <a:r>
              <a:rPr lang="it-IT" sz="3200" i="1" dirty="0" smtClean="0">
                <a:effectLst>
                  <a:outerShdw blurRad="38100" dist="38100" dir="2700000" algn="tl">
                    <a:srgbClr val="000000">
                      <a:alpha val="43137"/>
                    </a:srgbClr>
                  </a:outerShdw>
                </a:effectLst>
                <a:latin typeface="Georgia" panose="02040502050405020303" pitchFamily="18" charset="0"/>
              </a:rPr>
              <a:t>° Benedetta </a:t>
            </a:r>
            <a:r>
              <a:rPr lang="it-IT" sz="3200" i="1" dirty="0" err="1" smtClean="0">
                <a:effectLst>
                  <a:outerShdw blurRad="38100" dist="38100" dir="2700000" algn="tl">
                    <a:srgbClr val="000000">
                      <a:alpha val="43137"/>
                    </a:srgbClr>
                  </a:outerShdw>
                </a:effectLst>
                <a:latin typeface="Georgia" panose="02040502050405020303" pitchFamily="18" charset="0"/>
              </a:rPr>
              <a:t>Faieta</a:t>
            </a:r>
            <a:endParaRPr lang="it-IT" sz="3200" i="1" dirty="0" smtClean="0">
              <a:effectLst>
                <a:outerShdw blurRad="38100" dist="38100" dir="2700000" algn="tl">
                  <a:srgbClr val="000000">
                    <a:alpha val="43137"/>
                  </a:srgbClr>
                </a:outerShdw>
              </a:effectLst>
              <a:latin typeface="Georgia" panose="02040502050405020303" pitchFamily="18" charset="0"/>
            </a:endParaRPr>
          </a:p>
          <a:p>
            <a:pPr marL="0" indent="0">
              <a:buNone/>
            </a:pPr>
            <a:r>
              <a:rPr lang="it-IT" sz="3200" i="1" dirty="0" smtClean="0">
                <a:effectLst>
                  <a:outerShdw blurRad="38100" dist="38100" dir="2700000" algn="tl">
                    <a:srgbClr val="000000">
                      <a:alpha val="43137"/>
                    </a:srgbClr>
                  </a:outerShdw>
                </a:effectLst>
                <a:latin typeface="Georgia" panose="02040502050405020303" pitchFamily="18" charset="0"/>
              </a:rPr>
              <a:t>° Rossella Florio</a:t>
            </a:r>
          </a:p>
          <a:p>
            <a:pPr marL="0" indent="0">
              <a:buNone/>
            </a:pPr>
            <a:r>
              <a:rPr lang="it-IT" sz="3200" i="1" dirty="0" smtClean="0">
                <a:effectLst>
                  <a:outerShdw blurRad="38100" dist="38100" dir="2700000" algn="tl">
                    <a:srgbClr val="000000">
                      <a:alpha val="43137"/>
                    </a:srgbClr>
                  </a:outerShdw>
                </a:effectLst>
                <a:latin typeface="Georgia" panose="02040502050405020303" pitchFamily="18" charset="0"/>
              </a:rPr>
              <a:t>° Rebecca </a:t>
            </a:r>
            <a:r>
              <a:rPr lang="it-IT" sz="3200" i="1" dirty="0" err="1" smtClean="0">
                <a:effectLst>
                  <a:outerShdw blurRad="38100" dist="38100" dir="2700000" algn="tl">
                    <a:srgbClr val="000000">
                      <a:alpha val="43137"/>
                    </a:srgbClr>
                  </a:outerShdw>
                </a:effectLst>
                <a:latin typeface="Georgia" panose="02040502050405020303" pitchFamily="18" charset="0"/>
              </a:rPr>
              <a:t>Mileti</a:t>
            </a:r>
            <a:endParaRPr lang="it-IT" sz="3200" i="1" dirty="0">
              <a:effectLst>
                <a:outerShdw blurRad="38100" dist="38100" dir="2700000" algn="tl">
                  <a:srgbClr val="000000">
                    <a:alpha val="43137"/>
                  </a:srgbClr>
                </a:outerShdw>
              </a:effectLst>
              <a:latin typeface="Georgia" panose="02040502050405020303" pitchFamily="18" charset="0"/>
            </a:endParaRPr>
          </a:p>
        </p:txBody>
      </p:sp>
      <p:sp>
        <p:nvSpPr>
          <p:cNvPr id="4" name="CasellaDiTesto 3"/>
          <p:cNvSpPr txBox="1"/>
          <p:nvPr/>
        </p:nvSpPr>
        <p:spPr>
          <a:xfrm>
            <a:off x="7362496" y="4540469"/>
            <a:ext cx="4367048" cy="1323439"/>
          </a:xfrm>
          <a:prstGeom prst="rect">
            <a:avLst/>
          </a:prstGeom>
          <a:noFill/>
        </p:spPr>
        <p:txBody>
          <a:bodyPr wrap="square" rtlCol="0">
            <a:spAutoFit/>
          </a:bodyPr>
          <a:lstStyle/>
          <a:p>
            <a:r>
              <a:rPr lang="it-IT" sz="4000" b="1" i="1" dirty="0" smtClean="0">
                <a:latin typeface="Georgia" pitchFamily="18" charset="0"/>
              </a:rPr>
              <a:t>         IIA</a:t>
            </a:r>
          </a:p>
          <a:p>
            <a:r>
              <a:rPr lang="it-IT" sz="4000" b="1" i="1" dirty="0" smtClean="0">
                <a:latin typeface="Georgia" pitchFamily="18" charset="0"/>
              </a:rPr>
              <a:t> 23/05/2018</a:t>
            </a:r>
            <a:endParaRPr lang="it-IT" sz="4000" b="1" i="1" dirty="0">
              <a:latin typeface="Georgia" pitchFamily="18" charset="0"/>
            </a:endParaRPr>
          </a:p>
        </p:txBody>
      </p:sp>
    </p:spTree>
    <p:extLst>
      <p:ext uri="{BB962C8B-B14F-4D97-AF65-F5344CB8AC3E}">
        <p14:creationId xmlns:p14="http://schemas.microsoft.com/office/powerpoint/2010/main" xmlns="" val="215005595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sndAc>
          <p:stSnd>
            <p:snd r:embed="rId3" name="applause.wav"/>
          </p:stSnd>
        </p:sndAc>
      </p:transition>
    </mc:Choice>
    <mc:Fallback>
      <p:transition spd="slow">
        <p:fade/>
        <p:sndAc>
          <p:stSnd>
            <p:snd r:embed="rId2"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par>
                                <p:cTn id="12" presetID="41" presetClass="entr" presetSubtype="0" fill="hold" nodeType="withEffect">
                                  <p:stCondLst>
                                    <p:cond delay="0"/>
                                  </p:stCondLst>
                                  <p:iterate type="lt">
                                    <p:tmPct val="10000"/>
                                  </p:iterate>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3">
                                            <p:txEl>
                                              <p:pRg st="2" end="2"/>
                                            </p:txEl>
                                          </p:spTgt>
                                        </p:tgtEl>
                                        <p:attrNameLst>
                                          <p:attrName>ppt_y</p:attrName>
                                        </p:attrNameLst>
                                      </p:cBhvr>
                                      <p:tavLst>
                                        <p:tav tm="0">
                                          <p:val>
                                            <p:strVal val="#ppt_y"/>
                                          </p:val>
                                        </p:tav>
                                        <p:tav tm="100000">
                                          <p:val>
                                            <p:strVal val="#ppt_y"/>
                                          </p:val>
                                        </p:tav>
                                      </p:tavLst>
                                    </p:anim>
                                    <p:anim calcmode="lin" valueType="num">
                                      <p:cBhvr>
                                        <p:cTn id="16" dur="500" fill="hold"/>
                                        <p:tgtEl>
                                          <p:spTgt spid="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3">
                                            <p:txEl>
                                              <p:pRg st="2" end="2"/>
                                            </p:txEl>
                                          </p:spTgt>
                                        </p:tgtEl>
                                      </p:cBhvr>
                                    </p:animEffect>
                                  </p:childTnLst>
                                </p:cTn>
                              </p:par>
                              <p:par>
                                <p:cTn id="19" presetID="41" presetClass="entr" presetSubtype="0" fill="hold" nodeType="withEffect">
                                  <p:stCondLst>
                                    <p:cond delay="0"/>
                                  </p:stCondLst>
                                  <p:iterate type="lt">
                                    <p:tmPct val="10000"/>
                                  </p:iterate>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xEl>
                                              <p:pRg st="3" end="3"/>
                                            </p:txEl>
                                          </p:spTgt>
                                        </p:tgtEl>
                                        <p:attrNameLst>
                                          <p:attrName>ppt_y</p:attrName>
                                        </p:attrNameLst>
                                      </p:cBhvr>
                                      <p:tavLst>
                                        <p:tav tm="0">
                                          <p:val>
                                            <p:strVal val="#ppt_y"/>
                                          </p:val>
                                        </p:tav>
                                        <p:tav tm="100000">
                                          <p:val>
                                            <p:strVal val="#ppt_y"/>
                                          </p:val>
                                        </p:tav>
                                      </p:tavLst>
                                    </p:anim>
                                    <p:anim calcmode="lin" valueType="num">
                                      <p:cBhvr>
                                        <p:cTn id="23" dur="500" fill="hold"/>
                                        <p:tgtEl>
                                          <p:spTgt spid="3">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xEl>
                                              <p:pRg st="3" end="3"/>
                                            </p:txEl>
                                          </p:spTgt>
                                        </p:tgtEl>
                                      </p:cBhvr>
                                    </p:animEffect>
                                  </p:childTnLst>
                                </p:cTn>
                              </p:par>
                              <p:par>
                                <p:cTn id="26" presetID="41" presetClass="entr" presetSubtype="0" fill="hold" nodeType="withEffect">
                                  <p:stCondLst>
                                    <p:cond delay="0"/>
                                  </p:stCondLst>
                                  <p:iterate type="lt">
                                    <p:tmPct val="10000"/>
                                  </p:iterate>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3">
                                            <p:txEl>
                                              <p:pRg st="4" end="4"/>
                                            </p:txEl>
                                          </p:spTgt>
                                        </p:tgtEl>
                                        <p:attrNameLst>
                                          <p:attrName>ppt_y</p:attrName>
                                        </p:attrNameLst>
                                      </p:cBhvr>
                                      <p:tavLst>
                                        <p:tav tm="0">
                                          <p:val>
                                            <p:strVal val="#ppt_y"/>
                                          </p:val>
                                        </p:tav>
                                        <p:tav tm="100000">
                                          <p:val>
                                            <p:strVal val="#ppt_y"/>
                                          </p:val>
                                        </p:tav>
                                      </p:tavLst>
                                    </p:anim>
                                    <p:anim calcmode="lin" valueType="num">
                                      <p:cBhvr>
                                        <p:cTn id="30" dur="500" fill="hold"/>
                                        <p:tgtEl>
                                          <p:spTgt spid="3">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3">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3">
                                            <p:txEl>
                                              <p:pRg st="4" end="4"/>
                                            </p:txEl>
                                          </p:spTgt>
                                        </p:tgtEl>
                                      </p:cBhvr>
                                    </p:animEffect>
                                  </p:childTnLst>
                                </p:cTn>
                              </p:par>
                              <p:par>
                                <p:cTn id="33" presetID="41" presetClass="entr" presetSubtype="0" fill="hold" nodeType="withEffect">
                                  <p:stCondLst>
                                    <p:cond delay="0"/>
                                  </p:stCondLst>
                                  <p:iterate type="lt">
                                    <p:tmPct val="10000"/>
                                  </p:iterate>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500" fill="hold"/>
                                        <p:tgtEl>
                                          <p:spTgt spid="3">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3">
                                            <p:txEl>
                                              <p:pRg st="5" end="5"/>
                                            </p:txEl>
                                          </p:spTgt>
                                        </p:tgtEl>
                                        <p:attrNameLst>
                                          <p:attrName>ppt_y</p:attrName>
                                        </p:attrNameLst>
                                      </p:cBhvr>
                                      <p:tavLst>
                                        <p:tav tm="0">
                                          <p:val>
                                            <p:strVal val="#ppt_y"/>
                                          </p:val>
                                        </p:tav>
                                        <p:tav tm="100000">
                                          <p:val>
                                            <p:strVal val="#ppt_y"/>
                                          </p:val>
                                        </p:tav>
                                      </p:tavLst>
                                    </p:anim>
                                    <p:anim calcmode="lin" valueType="num">
                                      <p:cBhvr>
                                        <p:cTn id="37" dur="500" fill="hold"/>
                                        <p:tgtEl>
                                          <p:spTgt spid="3">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3">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3">
                                            <p:txEl>
                                              <p:pRg st="5" end="5"/>
                                            </p:txEl>
                                          </p:spTgt>
                                        </p:tgtEl>
                                      </p:cBhvr>
                                    </p:animEffect>
                                  </p:childTnLst>
                                </p:cTn>
                              </p:par>
                              <p:par>
                                <p:cTn id="40" presetID="41" presetClass="entr" presetSubtype="0" fill="hold" nodeType="withEffect">
                                  <p:stCondLst>
                                    <p:cond delay="0"/>
                                  </p:stCondLst>
                                  <p:iterate type="lt">
                                    <p:tmPct val="10000"/>
                                  </p:iterate>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p:cTn id="42" dur="500" fill="hold"/>
                                        <p:tgtEl>
                                          <p:spTgt spid="3">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3">
                                            <p:txEl>
                                              <p:pRg st="6" end="6"/>
                                            </p:txEl>
                                          </p:spTgt>
                                        </p:tgtEl>
                                        <p:attrNameLst>
                                          <p:attrName>ppt_y</p:attrName>
                                        </p:attrNameLst>
                                      </p:cBhvr>
                                      <p:tavLst>
                                        <p:tav tm="0">
                                          <p:val>
                                            <p:strVal val="#ppt_y"/>
                                          </p:val>
                                        </p:tav>
                                        <p:tav tm="100000">
                                          <p:val>
                                            <p:strVal val="#ppt_y"/>
                                          </p:val>
                                        </p:tav>
                                      </p:tavLst>
                                    </p:anim>
                                    <p:anim calcmode="lin" valueType="num">
                                      <p:cBhvr>
                                        <p:cTn id="44" dur="500" fill="hold"/>
                                        <p:tgtEl>
                                          <p:spTgt spid="3">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3">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23888" y="1000126"/>
            <a:ext cx="5319713" cy="6529387"/>
          </a:xfrm>
        </p:spPr>
        <p:txBody>
          <a:bodyPr>
            <a:normAutofit/>
          </a:bodyPr>
          <a:lstStyle/>
          <a:p>
            <a:pPr marL="0" indent="0">
              <a:buNone/>
            </a:pPr>
            <a:r>
              <a:rPr lang="it-IT" sz="3200" dirty="0" smtClean="0">
                <a:latin typeface="Georgia" panose="02040502050405020303" pitchFamily="18" charset="0"/>
              </a:rPr>
              <a:t>Hadrian was declared emperor in AD 117 after the death of Trajan, who had been his mentor. He was forty years old when he ascended the throne. He decided to resolve those military problems left open by his predecessor.</a:t>
            </a:r>
            <a:endParaRPr lang="it-IT" sz="3200" dirty="0">
              <a:latin typeface="Georgia" panose="02040502050405020303" pitchFamily="18" charset="0"/>
            </a:endParaRPr>
          </a:p>
        </p:txBody>
      </p:sp>
      <p:pic>
        <p:nvPicPr>
          <p:cNvPr id="2" name="Immagine 1"/>
          <p:cNvPicPr>
            <a:picLocks noChangeAspect="1"/>
          </p:cNvPicPr>
          <p:nvPr/>
        </p:nvPicPr>
        <p:blipFill>
          <a:blip r:embed="rId2"/>
          <a:stretch>
            <a:fillRect/>
          </a:stretch>
        </p:blipFill>
        <p:spPr>
          <a:xfrm>
            <a:off x="5943601" y="390761"/>
            <a:ext cx="3452813" cy="4757502"/>
          </a:xfrm>
          <a:prstGeom prst="rect">
            <a:avLst/>
          </a:prstGeom>
          <a:ln>
            <a:noFill/>
          </a:ln>
          <a:effectLst>
            <a:outerShdw blurRad="292100" dist="139700" dir="2700000" algn="tl" rotWithShape="0">
              <a:srgbClr val="333333">
                <a:alpha val="65000"/>
              </a:srgbClr>
            </a:outerShdw>
          </a:effectLst>
        </p:spPr>
      </p:pic>
      <p:pic>
        <p:nvPicPr>
          <p:cNvPr id="4" name="Immagine 3"/>
          <p:cNvPicPr>
            <a:picLocks noChangeAspect="1"/>
          </p:cNvPicPr>
          <p:nvPr/>
        </p:nvPicPr>
        <p:blipFill>
          <a:blip r:embed="rId3"/>
          <a:stretch>
            <a:fillRect/>
          </a:stretch>
        </p:blipFill>
        <p:spPr>
          <a:xfrm>
            <a:off x="8939213" y="2100263"/>
            <a:ext cx="2617974" cy="42386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257331449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09575" y="185737"/>
            <a:ext cx="4391026" cy="3228976"/>
          </a:xfrm>
        </p:spPr>
        <p:txBody>
          <a:bodyPr>
            <a:noAutofit/>
          </a:bodyPr>
          <a:lstStyle/>
          <a:p>
            <a:pPr marL="0" indent="0">
              <a:buNone/>
            </a:pPr>
            <a:r>
              <a:rPr lang="it-IT" dirty="0" smtClean="0">
                <a:latin typeface="Georgia" panose="02040502050405020303" pitchFamily="18" charset="0"/>
              </a:rPr>
              <a:t>Hadrian’s strategy was different from that of Trajan in that he chose to contain and defend the existing boundaries of the empire instead of concentrating on great projects of battle. He took in creating a good, efficient bureaucratic organization of the State. Four years after his coronation, he began to inspect personally the provinces of the empire taking long trips which lasted years.</a:t>
            </a:r>
            <a:endParaRPr lang="it-IT" dirty="0">
              <a:latin typeface="Georgia" panose="02040502050405020303" pitchFamily="18" charset="0"/>
            </a:endParaRPr>
          </a:p>
        </p:txBody>
      </p:sp>
      <p:pic>
        <p:nvPicPr>
          <p:cNvPr id="2" name="Immagine 1"/>
          <p:cNvPicPr>
            <a:picLocks noChangeAspect="1"/>
          </p:cNvPicPr>
          <p:nvPr/>
        </p:nvPicPr>
        <p:blipFill>
          <a:blip r:embed="rId2"/>
          <a:stretch>
            <a:fillRect/>
          </a:stretch>
        </p:blipFill>
        <p:spPr>
          <a:xfrm>
            <a:off x="5045868" y="1407764"/>
            <a:ext cx="6596063" cy="36690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2119521602"/>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80">
                                          <p:stCondLst>
                                            <p:cond delay="0"/>
                                          </p:stCondLst>
                                        </p:cTn>
                                        <p:tgtEl>
                                          <p:spTgt spid="2"/>
                                        </p:tgtEl>
                                      </p:cBhvr>
                                    </p:animEffect>
                                    <p:anim calcmode="lin" valueType="num">
                                      <p:cBhvr>
                                        <p:cTn id="2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1" dur="26">
                                          <p:stCondLst>
                                            <p:cond delay="650"/>
                                          </p:stCondLst>
                                        </p:cTn>
                                        <p:tgtEl>
                                          <p:spTgt spid="2"/>
                                        </p:tgtEl>
                                      </p:cBhvr>
                                      <p:to x="100000" y="60000"/>
                                    </p:animScale>
                                    <p:animScale>
                                      <p:cBhvr>
                                        <p:cTn id="32" dur="166" decel="50000">
                                          <p:stCondLst>
                                            <p:cond delay="676"/>
                                          </p:stCondLst>
                                        </p:cTn>
                                        <p:tgtEl>
                                          <p:spTgt spid="2"/>
                                        </p:tgtEl>
                                      </p:cBhvr>
                                      <p:to x="100000" y="100000"/>
                                    </p:animScale>
                                    <p:animScale>
                                      <p:cBhvr>
                                        <p:cTn id="33" dur="26">
                                          <p:stCondLst>
                                            <p:cond delay="1312"/>
                                          </p:stCondLst>
                                        </p:cTn>
                                        <p:tgtEl>
                                          <p:spTgt spid="2"/>
                                        </p:tgtEl>
                                      </p:cBhvr>
                                      <p:to x="100000" y="80000"/>
                                    </p:animScale>
                                    <p:animScale>
                                      <p:cBhvr>
                                        <p:cTn id="34" dur="166" decel="50000">
                                          <p:stCondLst>
                                            <p:cond delay="1338"/>
                                          </p:stCondLst>
                                        </p:cTn>
                                        <p:tgtEl>
                                          <p:spTgt spid="2"/>
                                        </p:tgtEl>
                                      </p:cBhvr>
                                      <p:to x="100000" y="100000"/>
                                    </p:animScale>
                                    <p:animScale>
                                      <p:cBhvr>
                                        <p:cTn id="35" dur="26">
                                          <p:stCondLst>
                                            <p:cond delay="1642"/>
                                          </p:stCondLst>
                                        </p:cTn>
                                        <p:tgtEl>
                                          <p:spTgt spid="2"/>
                                        </p:tgtEl>
                                      </p:cBhvr>
                                      <p:to x="100000" y="90000"/>
                                    </p:animScale>
                                    <p:animScale>
                                      <p:cBhvr>
                                        <p:cTn id="36" dur="166" decel="50000">
                                          <p:stCondLst>
                                            <p:cond delay="1668"/>
                                          </p:stCondLst>
                                        </p:cTn>
                                        <p:tgtEl>
                                          <p:spTgt spid="2"/>
                                        </p:tgtEl>
                                      </p:cBhvr>
                                      <p:to x="100000" y="100000"/>
                                    </p:animScale>
                                    <p:animScale>
                                      <p:cBhvr>
                                        <p:cTn id="37" dur="26">
                                          <p:stCondLst>
                                            <p:cond delay="1808"/>
                                          </p:stCondLst>
                                        </p:cTn>
                                        <p:tgtEl>
                                          <p:spTgt spid="2"/>
                                        </p:tgtEl>
                                      </p:cBhvr>
                                      <p:to x="100000" y="95000"/>
                                    </p:animScale>
                                    <p:animScale>
                                      <p:cBhvr>
                                        <p:cTn id="38"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23900" y="714375"/>
            <a:ext cx="5248275" cy="4305300"/>
          </a:xfrm>
        </p:spPr>
        <p:txBody>
          <a:bodyPr>
            <a:noAutofit/>
          </a:bodyPr>
          <a:lstStyle/>
          <a:p>
            <a:pPr marL="0" indent="0">
              <a:buNone/>
            </a:pPr>
            <a:r>
              <a:rPr lang="it-IT" dirty="0" smtClean="0">
                <a:latin typeface="Georgia" panose="02040502050405020303" pitchFamily="18" charset="0"/>
              </a:rPr>
              <a:t>He was a man of peace and an acute observer of situations. Where necessary, he led the garrisons into victorious battles and studied all the necessary logistics with experts. He built bridges and roads in Gaul, reorganized the garrisons in Germany and constructed a great defensive valley in Brittany. In Egypt, he constructed Antinopolis, a city on the Nile. </a:t>
            </a:r>
            <a:endParaRPr lang="it-IT" dirty="0">
              <a:latin typeface="Georgia" panose="02040502050405020303" pitchFamily="18" charset="0"/>
            </a:endParaRPr>
          </a:p>
        </p:txBody>
      </p:sp>
      <p:pic>
        <p:nvPicPr>
          <p:cNvPr id="2" name="Immagine 1"/>
          <p:cNvPicPr>
            <a:picLocks noChangeAspect="1"/>
          </p:cNvPicPr>
          <p:nvPr/>
        </p:nvPicPr>
        <p:blipFill>
          <a:blip r:embed="rId2"/>
          <a:stretch>
            <a:fillRect/>
          </a:stretch>
        </p:blipFill>
        <p:spPr>
          <a:xfrm>
            <a:off x="6072188" y="514350"/>
            <a:ext cx="4979446" cy="3738562"/>
          </a:xfrm>
          <a:prstGeom prst="rect">
            <a:avLst/>
          </a:prstGeom>
          <a:ln>
            <a:noFill/>
          </a:ln>
          <a:effectLst>
            <a:outerShdw blurRad="292100" dist="139700" dir="2700000" algn="tl" rotWithShape="0">
              <a:srgbClr val="333333">
                <a:alpha val="65000"/>
              </a:srgbClr>
            </a:outerShdw>
          </a:effectLst>
        </p:spPr>
      </p:pic>
      <p:pic>
        <p:nvPicPr>
          <p:cNvPr id="4" name="Immagine 3"/>
          <p:cNvPicPr>
            <a:picLocks noChangeAspect="1"/>
          </p:cNvPicPr>
          <p:nvPr/>
        </p:nvPicPr>
        <p:blipFill>
          <a:blip r:embed="rId3"/>
          <a:stretch>
            <a:fillRect/>
          </a:stretch>
        </p:blipFill>
        <p:spPr>
          <a:xfrm>
            <a:off x="8561911" y="2516045"/>
            <a:ext cx="2957513" cy="39609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27644669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Scale>
                                      <p:cBhvr>
                                        <p:cTn id="14"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2"/>
                                        </p:tgtEl>
                                        <p:attrNameLst>
                                          <p:attrName>ppt_x</p:attrName>
                                          <p:attrName>ppt_y</p:attrName>
                                        </p:attrNameLst>
                                      </p:cBhvr>
                                    </p:animMotion>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heel(1)">
                                      <p:cBhvr>
                                        <p:cTn id="2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09562" y="322262"/>
            <a:ext cx="10515600" cy="4351338"/>
          </a:xfrm>
        </p:spPr>
        <p:txBody>
          <a:bodyPr/>
          <a:lstStyle/>
          <a:p>
            <a:pPr marL="0" indent="0">
              <a:buNone/>
            </a:pPr>
            <a:r>
              <a:rPr lang="it-IT" dirty="0" err="1" smtClean="0">
                <a:latin typeface="Georgia" panose="02040502050405020303" pitchFamily="18" charset="0"/>
              </a:rPr>
              <a:t>Among</a:t>
            </a:r>
            <a:r>
              <a:rPr lang="it-IT" dirty="0" smtClean="0">
                <a:latin typeface="Georgia" panose="02040502050405020303" pitchFamily="18" charset="0"/>
              </a:rPr>
              <a:t> the </a:t>
            </a:r>
            <a:r>
              <a:rPr lang="it-IT" dirty="0" err="1" smtClean="0">
                <a:latin typeface="Georgia" panose="02040502050405020303" pitchFamily="18" charset="0"/>
              </a:rPr>
              <a:t>great</a:t>
            </a:r>
            <a:r>
              <a:rPr lang="it-IT" dirty="0" smtClean="0">
                <a:latin typeface="Georgia" panose="02040502050405020303" pitchFamily="18" charset="0"/>
              </a:rPr>
              <a:t> </a:t>
            </a:r>
            <a:r>
              <a:rPr lang="it-IT" dirty="0" err="1" smtClean="0">
                <a:latin typeface="Georgia" panose="02040502050405020303" pitchFamily="18" charset="0"/>
              </a:rPr>
              <a:t>construction</a:t>
            </a:r>
            <a:r>
              <a:rPr lang="it-IT" dirty="0" smtClean="0">
                <a:latin typeface="Georgia" panose="02040502050405020303" pitchFamily="18" charset="0"/>
              </a:rPr>
              <a:t> </a:t>
            </a:r>
            <a:r>
              <a:rPr lang="it-IT" dirty="0" err="1" smtClean="0">
                <a:latin typeface="Georgia" panose="02040502050405020303" pitchFamily="18" charset="0"/>
              </a:rPr>
              <a:t>projects</a:t>
            </a:r>
            <a:r>
              <a:rPr lang="it-IT" dirty="0" smtClean="0">
                <a:latin typeface="Georgia" panose="02040502050405020303" pitchFamily="18" charset="0"/>
              </a:rPr>
              <a:t> in Rome for </a:t>
            </a:r>
            <a:r>
              <a:rPr lang="it-IT" dirty="0" err="1" smtClean="0">
                <a:latin typeface="Georgia" panose="02040502050405020303" pitchFamily="18" charset="0"/>
              </a:rPr>
              <a:t>which</a:t>
            </a:r>
            <a:r>
              <a:rPr lang="it-IT" dirty="0" smtClean="0">
                <a:latin typeface="Georgia" panose="02040502050405020303" pitchFamily="18" charset="0"/>
              </a:rPr>
              <a:t> </a:t>
            </a:r>
            <a:r>
              <a:rPr lang="it-IT" dirty="0" err="1" smtClean="0">
                <a:latin typeface="Georgia" panose="02040502050405020303" pitchFamily="18" charset="0"/>
              </a:rPr>
              <a:t>Hadrian</a:t>
            </a:r>
            <a:r>
              <a:rPr lang="it-IT" dirty="0" smtClean="0">
                <a:latin typeface="Georgia" panose="02040502050405020303" pitchFamily="18" charset="0"/>
              </a:rPr>
              <a:t> </a:t>
            </a:r>
            <a:r>
              <a:rPr lang="it-IT" dirty="0" err="1" smtClean="0">
                <a:latin typeface="Georgia" panose="02040502050405020303" pitchFamily="18" charset="0"/>
              </a:rPr>
              <a:t>is</a:t>
            </a:r>
            <a:r>
              <a:rPr lang="it-IT" dirty="0" smtClean="0">
                <a:latin typeface="Georgia" panose="02040502050405020303" pitchFamily="18" charset="0"/>
              </a:rPr>
              <a:t> </a:t>
            </a:r>
            <a:r>
              <a:rPr lang="it-IT" dirty="0" err="1" smtClean="0">
                <a:latin typeface="Georgia" panose="02040502050405020303" pitchFamily="18" charset="0"/>
              </a:rPr>
              <a:t>responsible</a:t>
            </a:r>
            <a:r>
              <a:rPr lang="it-IT" dirty="0" smtClean="0">
                <a:latin typeface="Georgia" panose="02040502050405020303" pitchFamily="18" charset="0"/>
              </a:rPr>
              <a:t> are the </a:t>
            </a:r>
            <a:r>
              <a:rPr lang="it-IT" dirty="0" err="1" smtClean="0">
                <a:latin typeface="Georgia" panose="02040502050405020303" pitchFamily="18" charset="0"/>
              </a:rPr>
              <a:t>rebuilding</a:t>
            </a:r>
            <a:r>
              <a:rPr lang="it-IT" dirty="0" smtClean="0">
                <a:latin typeface="Georgia" panose="02040502050405020303" pitchFamily="18" charset="0"/>
              </a:rPr>
              <a:t> of the Pantheon </a:t>
            </a:r>
            <a:r>
              <a:rPr lang="it-IT" dirty="0" err="1" smtClean="0">
                <a:latin typeface="Georgia" panose="02040502050405020303" pitchFamily="18" charset="0"/>
              </a:rPr>
              <a:t>after</a:t>
            </a:r>
            <a:r>
              <a:rPr lang="it-IT" dirty="0" smtClean="0">
                <a:latin typeface="Georgia" panose="02040502050405020303" pitchFamily="18" charset="0"/>
              </a:rPr>
              <a:t> </a:t>
            </a:r>
            <a:r>
              <a:rPr lang="it-IT" dirty="0" err="1" smtClean="0">
                <a:latin typeface="Georgia" panose="02040502050405020303" pitchFamily="18" charset="0"/>
              </a:rPr>
              <a:t>its</a:t>
            </a:r>
            <a:r>
              <a:rPr lang="it-IT" dirty="0" smtClean="0">
                <a:latin typeface="Georgia" panose="02040502050405020303" pitchFamily="18" charset="0"/>
              </a:rPr>
              <a:t> </a:t>
            </a:r>
            <a:r>
              <a:rPr lang="it-IT" dirty="0" err="1" smtClean="0">
                <a:latin typeface="Georgia" panose="02040502050405020303" pitchFamily="18" charset="0"/>
              </a:rPr>
              <a:t>destruction</a:t>
            </a:r>
            <a:r>
              <a:rPr lang="it-IT" dirty="0" smtClean="0">
                <a:latin typeface="Georgia" panose="02040502050405020303" pitchFamily="18" charset="0"/>
              </a:rPr>
              <a:t> by </a:t>
            </a:r>
            <a:r>
              <a:rPr lang="it-IT" dirty="0" err="1" smtClean="0">
                <a:latin typeface="Georgia" panose="02040502050405020303" pitchFamily="18" charset="0"/>
              </a:rPr>
              <a:t>fire</a:t>
            </a:r>
            <a:r>
              <a:rPr lang="it-IT" dirty="0" smtClean="0">
                <a:latin typeface="Georgia" panose="02040502050405020303" pitchFamily="18" charset="0"/>
              </a:rPr>
              <a:t>, and the </a:t>
            </a:r>
            <a:r>
              <a:rPr lang="it-IT" dirty="0" err="1" smtClean="0">
                <a:latin typeface="Georgia" panose="02040502050405020303" pitchFamily="18" charset="0"/>
              </a:rPr>
              <a:t>construction</a:t>
            </a:r>
            <a:r>
              <a:rPr lang="it-IT" dirty="0" smtClean="0">
                <a:latin typeface="Georgia" panose="02040502050405020303" pitchFamily="18" charset="0"/>
              </a:rPr>
              <a:t> of the villa </a:t>
            </a:r>
            <a:r>
              <a:rPr lang="it-IT" dirty="0" err="1" smtClean="0">
                <a:latin typeface="Georgia" panose="02040502050405020303" pitchFamily="18" charset="0"/>
              </a:rPr>
              <a:t>near</a:t>
            </a:r>
            <a:r>
              <a:rPr lang="it-IT" dirty="0" smtClean="0">
                <a:latin typeface="Georgia" panose="02040502050405020303" pitchFamily="18" charset="0"/>
              </a:rPr>
              <a:t> Tivoli, a </a:t>
            </a:r>
            <a:r>
              <a:rPr lang="it-IT" dirty="0" err="1" smtClean="0">
                <a:latin typeface="Georgia" panose="02040502050405020303" pitchFamily="18" charset="0"/>
              </a:rPr>
              <a:t>masterpiece</a:t>
            </a:r>
            <a:r>
              <a:rPr lang="it-IT" dirty="0" smtClean="0">
                <a:latin typeface="Georgia" panose="02040502050405020303" pitchFamily="18" charset="0"/>
              </a:rPr>
              <a:t> for </a:t>
            </a:r>
            <a:r>
              <a:rPr lang="it-IT" dirty="0" err="1" smtClean="0">
                <a:latin typeface="Georgia" panose="02040502050405020303" pitchFamily="18" charset="0"/>
              </a:rPr>
              <a:t>its</a:t>
            </a:r>
            <a:r>
              <a:rPr lang="it-IT" dirty="0" smtClean="0">
                <a:latin typeface="Georgia" panose="02040502050405020303" pitchFamily="18" charset="0"/>
              </a:rPr>
              <a:t> </a:t>
            </a:r>
            <a:r>
              <a:rPr lang="it-IT" dirty="0" err="1" smtClean="0">
                <a:latin typeface="Georgia" panose="02040502050405020303" pitchFamily="18" charset="0"/>
              </a:rPr>
              <a:t>architectural</a:t>
            </a:r>
            <a:r>
              <a:rPr lang="it-IT" dirty="0" smtClean="0">
                <a:latin typeface="Georgia" panose="02040502050405020303" pitchFamily="18" charset="0"/>
              </a:rPr>
              <a:t> </a:t>
            </a:r>
            <a:r>
              <a:rPr lang="it-IT" dirty="0" err="1" smtClean="0">
                <a:latin typeface="Georgia" panose="02040502050405020303" pitchFamily="18" charset="0"/>
              </a:rPr>
              <a:t>riches</a:t>
            </a:r>
            <a:r>
              <a:rPr lang="it-IT" dirty="0" smtClean="0">
                <a:latin typeface="Georgia" panose="02040502050405020303" pitchFamily="18" charset="0"/>
              </a:rPr>
              <a:t> and </a:t>
            </a:r>
            <a:r>
              <a:rPr lang="it-IT" dirty="0" err="1" smtClean="0">
                <a:latin typeface="Georgia" panose="02040502050405020303" pitchFamily="18" charset="0"/>
              </a:rPr>
              <a:t>imagination</a:t>
            </a:r>
            <a:r>
              <a:rPr lang="it-IT" dirty="0" smtClean="0">
                <a:latin typeface="Georgia" panose="02040502050405020303" pitchFamily="18" charset="0"/>
              </a:rPr>
              <a:t>.</a:t>
            </a:r>
            <a:endParaRPr lang="it-IT" dirty="0">
              <a:latin typeface="Georgia" panose="02040502050405020303" pitchFamily="18" charset="0"/>
            </a:endParaRPr>
          </a:p>
        </p:txBody>
      </p:sp>
      <p:pic>
        <p:nvPicPr>
          <p:cNvPr id="4" name="Immagine 3"/>
          <p:cNvPicPr>
            <a:picLocks noChangeAspect="1"/>
          </p:cNvPicPr>
          <p:nvPr/>
        </p:nvPicPr>
        <p:blipFill>
          <a:blip r:embed="rId2"/>
          <a:stretch>
            <a:fillRect/>
          </a:stretch>
        </p:blipFill>
        <p:spPr>
          <a:xfrm>
            <a:off x="309562" y="2032001"/>
            <a:ext cx="7777306" cy="4368799"/>
          </a:xfrm>
          <a:prstGeom prst="rect">
            <a:avLst/>
          </a:prstGeom>
          <a:ln>
            <a:noFill/>
          </a:ln>
          <a:effectLst>
            <a:outerShdw blurRad="292100" dist="139700" dir="2700000" algn="tl" rotWithShape="0">
              <a:srgbClr val="333333">
                <a:alpha val="65000"/>
              </a:srgbClr>
            </a:outerShdw>
          </a:effectLst>
        </p:spPr>
      </p:pic>
      <p:pic>
        <p:nvPicPr>
          <p:cNvPr id="5" name="Immagine 4"/>
          <p:cNvPicPr>
            <a:picLocks noChangeAspect="1"/>
          </p:cNvPicPr>
          <p:nvPr/>
        </p:nvPicPr>
        <p:blipFill>
          <a:blip r:embed="rId3"/>
          <a:stretch>
            <a:fillRect/>
          </a:stretch>
        </p:blipFill>
        <p:spPr>
          <a:xfrm>
            <a:off x="6343650" y="2157413"/>
            <a:ext cx="5522576" cy="36449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18866807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800" decel="100000"/>
                                        <p:tgtEl>
                                          <p:spTgt spid="3">
                                            <p:txEl>
                                              <p:pRg st="0" end="0"/>
                                            </p:txEl>
                                          </p:spTgt>
                                        </p:tgtEl>
                                      </p:cBhvr>
                                    </p:animEffect>
                                    <p:anim calcmode="lin" valueType="num">
                                      <p:cBhvr>
                                        <p:cTn id="8"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35"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000"/>
                                        <p:tgtEl>
                                          <p:spTgt spid="5"/>
                                        </p:tgtEl>
                                      </p:cBhvr>
                                    </p:animEffect>
                                    <p:anim calcmode="lin" valueType="num">
                                      <p:cBhvr>
                                        <p:cTn id="25" dur="2000" fill="hold"/>
                                        <p:tgtEl>
                                          <p:spTgt spid="5"/>
                                        </p:tgtEl>
                                        <p:attrNameLst>
                                          <p:attrName>style.rotation</p:attrName>
                                        </p:attrNameLst>
                                      </p:cBhvr>
                                      <p:tavLst>
                                        <p:tav tm="0">
                                          <p:val>
                                            <p:fltVal val="720"/>
                                          </p:val>
                                        </p:tav>
                                        <p:tav tm="100000">
                                          <p:val>
                                            <p:fltVal val="0"/>
                                          </p:val>
                                        </p:tav>
                                      </p:tavLst>
                                    </p:anim>
                                    <p:anim calcmode="lin" valueType="num">
                                      <p:cBhvr>
                                        <p:cTn id="26" dur="2000" fill="hold"/>
                                        <p:tgtEl>
                                          <p:spTgt spid="5"/>
                                        </p:tgtEl>
                                        <p:attrNameLst>
                                          <p:attrName>ppt_h</p:attrName>
                                        </p:attrNameLst>
                                      </p:cBhvr>
                                      <p:tavLst>
                                        <p:tav tm="0">
                                          <p:val>
                                            <p:fltVal val="0"/>
                                          </p:val>
                                        </p:tav>
                                        <p:tav tm="100000">
                                          <p:val>
                                            <p:strVal val="#ppt_h"/>
                                          </p:val>
                                        </p:tav>
                                      </p:tavLst>
                                    </p:anim>
                                    <p:anim calcmode="lin" valueType="num">
                                      <p:cBhvr>
                                        <p:cTn id="27"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stretch>
            <a:fillRect/>
          </a:stretch>
        </p:blipFill>
        <p:spPr>
          <a:xfrm>
            <a:off x="3371850" y="608013"/>
            <a:ext cx="7593801" cy="3158331"/>
          </a:xfrm>
          <a:prstGeom prst="rect">
            <a:avLst/>
          </a:prstGeom>
          <a:ln>
            <a:noFill/>
          </a:ln>
          <a:effectLst>
            <a:outerShdw blurRad="292100" dist="139700" dir="2700000" algn="tl" rotWithShape="0">
              <a:srgbClr val="333333">
                <a:alpha val="65000"/>
              </a:srgbClr>
            </a:outerShdw>
          </a:effectLst>
        </p:spPr>
      </p:pic>
      <p:pic>
        <p:nvPicPr>
          <p:cNvPr id="5" name="Immagine 4"/>
          <p:cNvPicPr>
            <a:picLocks noChangeAspect="1"/>
          </p:cNvPicPr>
          <p:nvPr/>
        </p:nvPicPr>
        <p:blipFill>
          <a:blip r:embed="rId3"/>
          <a:stretch>
            <a:fillRect/>
          </a:stretch>
        </p:blipFill>
        <p:spPr>
          <a:xfrm>
            <a:off x="944652" y="2187178"/>
            <a:ext cx="5727611" cy="38017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45504135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Scale>
                                      <p:cBhvr>
                                        <p:cTn id="25"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4"/>
                                        </p:tgtEl>
                                        <p:attrNameLst>
                                          <p:attrName>ppt_x</p:attrName>
                                          <p:attrName>ppt_y</p:attrName>
                                        </p:attrNameLst>
                                      </p:cBhvr>
                                    </p:animMotion>
                                    <p:animEffect transition="in" filter="fade">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200" y="514350"/>
            <a:ext cx="10477500" cy="5619750"/>
          </a:xfrm>
        </p:spPr>
        <p:txBody>
          <a:bodyPr/>
          <a:lstStyle/>
          <a:p>
            <a:pPr marL="0" indent="0">
              <a:buNone/>
            </a:pPr>
            <a:r>
              <a:rPr lang="it-IT" dirty="0" smtClean="0">
                <a:latin typeface="Georgia" panose="02040502050405020303" pitchFamily="18" charset="0"/>
              </a:rPr>
              <a:t>In </a:t>
            </a:r>
            <a:r>
              <a:rPr lang="it-IT" dirty="0" err="1" smtClean="0">
                <a:latin typeface="Georgia" panose="02040502050405020303" pitchFamily="18" charset="0"/>
              </a:rPr>
              <a:t>this</a:t>
            </a:r>
            <a:r>
              <a:rPr lang="it-IT" dirty="0" smtClean="0">
                <a:latin typeface="Georgia" panose="02040502050405020303" pitchFamily="18" charset="0"/>
              </a:rPr>
              <a:t> </a:t>
            </a:r>
            <a:r>
              <a:rPr lang="it-IT" dirty="0" err="1" smtClean="0">
                <a:latin typeface="Georgia" panose="02040502050405020303" pitchFamily="18" charset="0"/>
              </a:rPr>
              <a:t>splendid</a:t>
            </a:r>
            <a:r>
              <a:rPr lang="it-IT" dirty="0" smtClean="0">
                <a:latin typeface="Georgia" panose="02040502050405020303" pitchFamily="18" charset="0"/>
              </a:rPr>
              <a:t> residence </a:t>
            </a:r>
            <a:r>
              <a:rPr lang="it-IT" dirty="0" err="1" smtClean="0">
                <a:latin typeface="Georgia" panose="02040502050405020303" pitchFamily="18" charset="0"/>
              </a:rPr>
              <a:t>which</a:t>
            </a:r>
            <a:r>
              <a:rPr lang="it-IT" dirty="0" smtClean="0">
                <a:latin typeface="Georgia" panose="02040502050405020303" pitchFamily="18" charset="0"/>
              </a:rPr>
              <a:t> </a:t>
            </a:r>
            <a:r>
              <a:rPr lang="it-IT" dirty="0" err="1" smtClean="0">
                <a:latin typeface="Georgia" panose="02040502050405020303" pitchFamily="18" charset="0"/>
              </a:rPr>
              <a:t>was</a:t>
            </a:r>
            <a:r>
              <a:rPr lang="it-IT" dirty="0" smtClean="0">
                <a:latin typeface="Georgia" panose="02040502050405020303" pitchFamily="18" charset="0"/>
              </a:rPr>
              <a:t> </a:t>
            </a:r>
            <a:r>
              <a:rPr lang="it-IT" dirty="0" err="1" smtClean="0">
                <a:latin typeface="Georgia" panose="02040502050405020303" pitchFamily="18" charset="0"/>
              </a:rPr>
              <a:t>developed</a:t>
            </a:r>
            <a:r>
              <a:rPr lang="it-IT" dirty="0" smtClean="0">
                <a:latin typeface="Georgia" panose="02040502050405020303" pitchFamily="18" charset="0"/>
              </a:rPr>
              <a:t> </a:t>
            </a:r>
            <a:r>
              <a:rPr lang="it-IT" dirty="0" err="1" smtClean="0">
                <a:latin typeface="Georgia" panose="02040502050405020303" pitchFamily="18" charset="0"/>
              </a:rPr>
              <a:t>around</a:t>
            </a:r>
            <a:r>
              <a:rPr lang="it-IT" dirty="0" smtClean="0">
                <a:latin typeface="Georgia" panose="02040502050405020303" pitchFamily="18" charset="0"/>
              </a:rPr>
              <a:t> an </a:t>
            </a:r>
            <a:r>
              <a:rPr lang="it-IT" dirty="0" err="1" smtClean="0">
                <a:latin typeface="Georgia" panose="02040502050405020303" pitchFamily="18" charset="0"/>
              </a:rPr>
              <a:t>already</a:t>
            </a:r>
            <a:r>
              <a:rPr lang="it-IT" dirty="0" smtClean="0">
                <a:latin typeface="Georgia" panose="02040502050405020303" pitchFamily="18" charset="0"/>
              </a:rPr>
              <a:t> </a:t>
            </a:r>
            <a:r>
              <a:rPr lang="it-IT" dirty="0" err="1" smtClean="0">
                <a:latin typeface="Georgia" panose="02040502050405020303" pitchFamily="18" charset="0"/>
              </a:rPr>
              <a:t>existing</a:t>
            </a:r>
            <a:r>
              <a:rPr lang="it-IT" dirty="0" smtClean="0">
                <a:latin typeface="Georgia" panose="02040502050405020303" pitchFamily="18" charset="0"/>
              </a:rPr>
              <a:t> building, the </a:t>
            </a:r>
            <a:r>
              <a:rPr lang="it-IT" dirty="0" err="1" smtClean="0">
                <a:latin typeface="Georgia" panose="02040502050405020303" pitchFamily="18" charset="0"/>
              </a:rPr>
              <a:t>emperor</a:t>
            </a:r>
            <a:r>
              <a:rPr lang="it-IT" dirty="0" smtClean="0">
                <a:latin typeface="Georgia" panose="02040502050405020303" pitchFamily="18" charset="0"/>
              </a:rPr>
              <a:t> </a:t>
            </a:r>
            <a:r>
              <a:rPr lang="it-IT" dirty="0" err="1" smtClean="0">
                <a:latin typeface="Georgia" panose="02040502050405020303" pitchFamily="18" charset="0"/>
              </a:rPr>
              <a:t>spent</a:t>
            </a:r>
            <a:r>
              <a:rPr lang="it-IT" dirty="0" smtClean="0">
                <a:latin typeface="Georgia" panose="02040502050405020303" pitchFamily="18" charset="0"/>
              </a:rPr>
              <a:t> the last </a:t>
            </a:r>
            <a:r>
              <a:rPr lang="it-IT" dirty="0" err="1" smtClean="0">
                <a:latin typeface="Georgia" panose="02040502050405020303" pitchFamily="18" charset="0"/>
              </a:rPr>
              <a:t>years</a:t>
            </a:r>
            <a:r>
              <a:rPr lang="it-IT" dirty="0" smtClean="0">
                <a:latin typeface="Georgia" panose="02040502050405020303" pitchFamily="18" charset="0"/>
              </a:rPr>
              <a:t> of </a:t>
            </a:r>
            <a:r>
              <a:rPr lang="it-IT" dirty="0" err="1" smtClean="0">
                <a:latin typeface="Georgia" panose="02040502050405020303" pitchFamily="18" charset="0"/>
              </a:rPr>
              <a:t>his</a:t>
            </a:r>
            <a:r>
              <a:rPr lang="it-IT" dirty="0" smtClean="0">
                <a:latin typeface="Georgia" panose="02040502050405020303" pitchFamily="18" charset="0"/>
              </a:rPr>
              <a:t> </a:t>
            </a:r>
            <a:r>
              <a:rPr lang="it-IT" dirty="0" err="1" smtClean="0">
                <a:latin typeface="Georgia" panose="02040502050405020303" pitchFamily="18" charset="0"/>
              </a:rPr>
              <a:t>rule</a:t>
            </a:r>
            <a:r>
              <a:rPr lang="it-IT" dirty="0" smtClean="0">
                <a:latin typeface="Georgia" panose="02040502050405020303" pitchFamily="18" charset="0"/>
              </a:rPr>
              <a:t>, </a:t>
            </a:r>
            <a:r>
              <a:rPr lang="it-IT" dirty="0" err="1" smtClean="0">
                <a:latin typeface="Georgia" panose="02040502050405020303" pitchFamily="18" charset="0"/>
              </a:rPr>
              <a:t>dedicating</a:t>
            </a:r>
            <a:r>
              <a:rPr lang="it-IT" dirty="0" smtClean="0">
                <a:latin typeface="Georgia" panose="02040502050405020303" pitchFamily="18" charset="0"/>
              </a:rPr>
              <a:t> </a:t>
            </a:r>
            <a:r>
              <a:rPr lang="it-IT" dirty="0" err="1" smtClean="0">
                <a:latin typeface="Georgia" panose="02040502050405020303" pitchFamily="18" charset="0"/>
              </a:rPr>
              <a:t>his</a:t>
            </a:r>
            <a:r>
              <a:rPr lang="it-IT" dirty="0" smtClean="0">
                <a:latin typeface="Georgia" panose="02040502050405020303" pitchFamily="18" charset="0"/>
              </a:rPr>
              <a:t> time to </a:t>
            </a:r>
            <a:r>
              <a:rPr lang="it-IT" dirty="0" err="1" smtClean="0">
                <a:latin typeface="Georgia" panose="02040502050405020303" pitchFamily="18" charset="0"/>
              </a:rPr>
              <a:t>meetings</a:t>
            </a:r>
            <a:r>
              <a:rPr lang="it-IT" dirty="0" smtClean="0">
                <a:latin typeface="Georgia" panose="02040502050405020303" pitchFamily="18" charset="0"/>
              </a:rPr>
              <a:t> with </a:t>
            </a:r>
            <a:r>
              <a:rPr lang="it-IT" dirty="0" err="1" smtClean="0">
                <a:latin typeface="Georgia" panose="02040502050405020303" pitchFamily="18" charset="0"/>
              </a:rPr>
              <a:t>philosophers</a:t>
            </a:r>
            <a:r>
              <a:rPr lang="it-IT" dirty="0" smtClean="0">
                <a:latin typeface="Georgia" panose="02040502050405020303" pitchFamily="18" charset="0"/>
              </a:rPr>
              <a:t> and </a:t>
            </a:r>
            <a:r>
              <a:rPr lang="it-IT" dirty="0" err="1" smtClean="0">
                <a:latin typeface="Georgia" panose="02040502050405020303" pitchFamily="18" charset="0"/>
              </a:rPr>
              <a:t>intellectuals</a:t>
            </a:r>
            <a:r>
              <a:rPr lang="it-IT" dirty="0" smtClean="0">
                <a:latin typeface="Georgia" panose="02040502050405020303" pitchFamily="18" charset="0"/>
              </a:rPr>
              <a:t>, </a:t>
            </a:r>
            <a:r>
              <a:rPr lang="it-IT" dirty="0" smtClean="0">
                <a:latin typeface="Georgia" panose="02040502050405020303" pitchFamily="18" charset="0"/>
              </a:rPr>
              <a:t>entertaining </a:t>
            </a:r>
            <a:r>
              <a:rPr lang="it-IT" dirty="0" err="1" smtClean="0">
                <a:latin typeface="Georgia" panose="02040502050405020303" pitchFamily="18" charset="0"/>
              </a:rPr>
              <a:t>t</a:t>
            </a:r>
            <a:r>
              <a:rPr lang="it-IT" dirty="0" err="1" smtClean="0">
                <a:latin typeface="Georgia" panose="02040502050405020303" pitchFamily="18" charset="0"/>
              </a:rPr>
              <a:t>hem</a:t>
            </a:r>
            <a:r>
              <a:rPr lang="it-IT" dirty="0" smtClean="0">
                <a:latin typeface="Georgia" panose="02040502050405020303" pitchFamily="18" charset="0"/>
              </a:rPr>
              <a:t> </a:t>
            </a:r>
            <a:r>
              <a:rPr lang="it-IT" dirty="0" err="1" smtClean="0">
                <a:latin typeface="Georgia" panose="02040502050405020303" pitchFamily="18" charset="0"/>
              </a:rPr>
              <a:t>hospitably</a:t>
            </a:r>
            <a:r>
              <a:rPr lang="it-IT" dirty="0" smtClean="0">
                <a:latin typeface="Georgia" panose="02040502050405020303" pitchFamily="18" charset="0"/>
              </a:rPr>
              <a:t> and </a:t>
            </a:r>
            <a:r>
              <a:rPr lang="it-IT" dirty="0" err="1" smtClean="0">
                <a:latin typeface="Georgia" panose="02040502050405020303" pitchFamily="18" charset="0"/>
              </a:rPr>
              <a:t>discussing</a:t>
            </a:r>
            <a:r>
              <a:rPr lang="it-IT" dirty="0" smtClean="0">
                <a:latin typeface="Georgia" panose="02040502050405020303" pitchFamily="18" charset="0"/>
              </a:rPr>
              <a:t> </a:t>
            </a:r>
            <a:r>
              <a:rPr lang="it-IT" dirty="0" err="1" smtClean="0">
                <a:latin typeface="Georgia" panose="02040502050405020303" pitchFamily="18" charset="0"/>
              </a:rPr>
              <a:t>various</a:t>
            </a:r>
            <a:r>
              <a:rPr lang="it-IT" dirty="0" smtClean="0">
                <a:latin typeface="Georgia" panose="02040502050405020303" pitchFamily="18" charset="0"/>
              </a:rPr>
              <a:t> </a:t>
            </a:r>
            <a:r>
              <a:rPr lang="it-IT" dirty="0" err="1" smtClean="0">
                <a:latin typeface="Georgia" panose="02040502050405020303" pitchFamily="18" charset="0"/>
              </a:rPr>
              <a:t>topics</a:t>
            </a:r>
            <a:r>
              <a:rPr lang="it-IT" dirty="0" smtClean="0">
                <a:latin typeface="Georgia" panose="02040502050405020303" pitchFamily="18" charset="0"/>
              </a:rPr>
              <a:t> with </a:t>
            </a:r>
            <a:r>
              <a:rPr lang="it-IT" dirty="0" err="1" smtClean="0">
                <a:latin typeface="Georgia" panose="02040502050405020303" pitchFamily="18" charset="0"/>
              </a:rPr>
              <a:t>them</a:t>
            </a:r>
            <a:r>
              <a:rPr lang="it-IT" dirty="0" smtClean="0">
                <a:latin typeface="Georgia" panose="02040502050405020303" pitchFamily="18" charset="0"/>
              </a:rPr>
              <a:t>.</a:t>
            </a:r>
            <a:endParaRPr lang="it-IT" dirty="0">
              <a:latin typeface="Georgia" panose="02040502050405020303" pitchFamily="18" charset="0"/>
            </a:endParaRPr>
          </a:p>
        </p:txBody>
      </p:sp>
      <p:pic>
        <p:nvPicPr>
          <p:cNvPr id="4" name="Immagine 3"/>
          <p:cNvPicPr>
            <a:picLocks noChangeAspect="1"/>
          </p:cNvPicPr>
          <p:nvPr/>
        </p:nvPicPr>
        <p:blipFill>
          <a:blip r:embed="rId2"/>
          <a:stretch>
            <a:fillRect/>
          </a:stretch>
        </p:blipFill>
        <p:spPr>
          <a:xfrm>
            <a:off x="5761363" y="2343149"/>
            <a:ext cx="6268712" cy="4162425"/>
          </a:xfrm>
          <a:prstGeom prst="rect">
            <a:avLst/>
          </a:prstGeom>
          <a:ln>
            <a:noFill/>
          </a:ln>
          <a:effectLst>
            <a:outerShdw blurRad="292100" dist="139700" dir="2700000" algn="tl" rotWithShape="0">
              <a:srgbClr val="333333">
                <a:alpha val="65000"/>
              </a:srgbClr>
            </a:outerShdw>
          </a:effectLst>
        </p:spPr>
      </p:pic>
      <p:pic>
        <p:nvPicPr>
          <p:cNvPr id="5" name="Immagine 4"/>
          <p:cNvPicPr>
            <a:picLocks noChangeAspect="1"/>
          </p:cNvPicPr>
          <p:nvPr/>
        </p:nvPicPr>
        <p:blipFill>
          <a:blip r:embed="rId3"/>
          <a:stretch>
            <a:fillRect/>
          </a:stretch>
        </p:blipFill>
        <p:spPr>
          <a:xfrm>
            <a:off x="123825" y="2732487"/>
            <a:ext cx="6707710" cy="37730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44339444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stretch>
            <a:fillRect/>
          </a:stretch>
        </p:blipFill>
        <p:spPr>
          <a:xfrm>
            <a:off x="432196" y="365125"/>
            <a:ext cx="6527007" cy="4351338"/>
          </a:xfrm>
          <a:prstGeom prst="rect">
            <a:avLst/>
          </a:prstGeom>
          <a:ln>
            <a:noFill/>
          </a:ln>
          <a:effectLst>
            <a:outerShdw blurRad="292100" dist="139700" dir="2700000" algn="tl" rotWithShape="0">
              <a:srgbClr val="333333">
                <a:alpha val="65000"/>
              </a:srgbClr>
            </a:outerShdw>
          </a:effectLst>
        </p:spPr>
      </p:pic>
      <p:pic>
        <p:nvPicPr>
          <p:cNvPr id="5" name="Immagine 4"/>
          <p:cNvPicPr>
            <a:picLocks noChangeAspect="1"/>
          </p:cNvPicPr>
          <p:nvPr/>
        </p:nvPicPr>
        <p:blipFill>
          <a:blip r:embed="rId3"/>
          <a:stretch>
            <a:fillRect/>
          </a:stretch>
        </p:blipFill>
        <p:spPr>
          <a:xfrm>
            <a:off x="6062662" y="540544"/>
            <a:ext cx="5610225" cy="4000500"/>
          </a:xfrm>
          <a:prstGeom prst="rect">
            <a:avLst/>
          </a:prstGeom>
          <a:ln>
            <a:noFill/>
          </a:ln>
          <a:effectLst>
            <a:outerShdw blurRad="292100" dist="139700" dir="2700000" algn="tl" rotWithShape="0">
              <a:srgbClr val="333333">
                <a:alpha val="65000"/>
              </a:srgbClr>
            </a:outerShdw>
          </a:effectLst>
        </p:spPr>
      </p:pic>
      <p:pic>
        <p:nvPicPr>
          <p:cNvPr id="6" name="Immagine 5"/>
          <p:cNvPicPr>
            <a:picLocks noChangeAspect="1"/>
          </p:cNvPicPr>
          <p:nvPr/>
        </p:nvPicPr>
        <p:blipFill>
          <a:blip r:embed="rId4" cstate="print"/>
          <a:stretch>
            <a:fillRect/>
          </a:stretch>
        </p:blipFill>
        <p:spPr>
          <a:xfrm>
            <a:off x="3243263" y="2987799"/>
            <a:ext cx="5272088" cy="36327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2484544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80">
                                          <p:stCondLst>
                                            <p:cond delay="0"/>
                                          </p:stCondLst>
                                        </p:cTn>
                                        <p:tgtEl>
                                          <p:spTgt spid="5"/>
                                        </p:tgtEl>
                                      </p:cBhvr>
                                    </p:animEffect>
                                    <p:anim calcmode="lin" valueType="num">
                                      <p:cBhvr>
                                        <p:cTn id="2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8" dur="26">
                                          <p:stCondLst>
                                            <p:cond delay="650"/>
                                          </p:stCondLst>
                                        </p:cTn>
                                        <p:tgtEl>
                                          <p:spTgt spid="5"/>
                                        </p:tgtEl>
                                      </p:cBhvr>
                                      <p:to x="100000" y="60000"/>
                                    </p:animScale>
                                    <p:animScale>
                                      <p:cBhvr>
                                        <p:cTn id="29" dur="166" decel="50000">
                                          <p:stCondLst>
                                            <p:cond delay="676"/>
                                          </p:stCondLst>
                                        </p:cTn>
                                        <p:tgtEl>
                                          <p:spTgt spid="5"/>
                                        </p:tgtEl>
                                      </p:cBhvr>
                                      <p:to x="100000" y="100000"/>
                                    </p:animScale>
                                    <p:animScale>
                                      <p:cBhvr>
                                        <p:cTn id="30" dur="26">
                                          <p:stCondLst>
                                            <p:cond delay="1312"/>
                                          </p:stCondLst>
                                        </p:cTn>
                                        <p:tgtEl>
                                          <p:spTgt spid="5"/>
                                        </p:tgtEl>
                                      </p:cBhvr>
                                      <p:to x="100000" y="80000"/>
                                    </p:animScale>
                                    <p:animScale>
                                      <p:cBhvr>
                                        <p:cTn id="31" dur="166" decel="50000">
                                          <p:stCondLst>
                                            <p:cond delay="1338"/>
                                          </p:stCondLst>
                                        </p:cTn>
                                        <p:tgtEl>
                                          <p:spTgt spid="5"/>
                                        </p:tgtEl>
                                      </p:cBhvr>
                                      <p:to x="100000" y="100000"/>
                                    </p:animScale>
                                    <p:animScale>
                                      <p:cBhvr>
                                        <p:cTn id="32" dur="26">
                                          <p:stCondLst>
                                            <p:cond delay="1642"/>
                                          </p:stCondLst>
                                        </p:cTn>
                                        <p:tgtEl>
                                          <p:spTgt spid="5"/>
                                        </p:tgtEl>
                                      </p:cBhvr>
                                      <p:to x="100000" y="90000"/>
                                    </p:animScale>
                                    <p:animScale>
                                      <p:cBhvr>
                                        <p:cTn id="33" dur="166" decel="50000">
                                          <p:stCondLst>
                                            <p:cond delay="1668"/>
                                          </p:stCondLst>
                                        </p:cTn>
                                        <p:tgtEl>
                                          <p:spTgt spid="5"/>
                                        </p:tgtEl>
                                      </p:cBhvr>
                                      <p:to x="100000" y="100000"/>
                                    </p:animScale>
                                    <p:animScale>
                                      <p:cBhvr>
                                        <p:cTn id="34" dur="26">
                                          <p:stCondLst>
                                            <p:cond delay="1808"/>
                                          </p:stCondLst>
                                        </p:cTn>
                                        <p:tgtEl>
                                          <p:spTgt spid="5"/>
                                        </p:tgtEl>
                                      </p:cBhvr>
                                      <p:to x="100000" y="95000"/>
                                    </p:animScale>
                                    <p:animScale>
                                      <p:cBhvr>
                                        <p:cTn id="3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09575" y="457201"/>
            <a:ext cx="4633913" cy="5591175"/>
          </a:xfrm>
        </p:spPr>
        <p:txBody>
          <a:bodyPr>
            <a:normAutofit/>
          </a:bodyPr>
          <a:lstStyle/>
          <a:p>
            <a:pPr marL="0" indent="0">
              <a:buNone/>
            </a:pPr>
            <a:r>
              <a:rPr lang="it-IT" sz="3200" dirty="0" err="1" smtClean="0">
                <a:latin typeface="Georgia" panose="02040502050405020303" pitchFamily="18" charset="0"/>
              </a:rPr>
              <a:t>While</a:t>
            </a:r>
            <a:r>
              <a:rPr lang="it-IT" sz="3200" dirty="0" smtClean="0">
                <a:latin typeface="Georgia" panose="02040502050405020303" pitchFamily="18" charset="0"/>
              </a:rPr>
              <a:t> </a:t>
            </a:r>
            <a:r>
              <a:rPr lang="it-IT" sz="3200" dirty="0" err="1" smtClean="0">
                <a:latin typeface="Georgia" panose="02040502050405020303" pitchFamily="18" charset="0"/>
              </a:rPr>
              <a:t>still</a:t>
            </a:r>
            <a:r>
              <a:rPr lang="it-IT" sz="3200" dirty="0" smtClean="0">
                <a:latin typeface="Georgia" panose="02040502050405020303" pitchFamily="18" charset="0"/>
              </a:rPr>
              <a:t> living, </a:t>
            </a:r>
            <a:r>
              <a:rPr lang="it-IT" sz="3200" dirty="0" err="1" smtClean="0">
                <a:latin typeface="Georgia" panose="02040502050405020303" pitchFamily="18" charset="0"/>
              </a:rPr>
              <a:t>Hadrian</a:t>
            </a:r>
            <a:r>
              <a:rPr lang="it-IT" sz="3200" dirty="0" smtClean="0">
                <a:latin typeface="Georgia" panose="02040502050405020303" pitchFamily="18" charset="0"/>
              </a:rPr>
              <a:t> </a:t>
            </a:r>
            <a:r>
              <a:rPr lang="it-IT" sz="3200" dirty="0" err="1" smtClean="0">
                <a:latin typeface="Georgia" panose="02040502050405020303" pitchFamily="18" charset="0"/>
              </a:rPr>
              <a:t>wanted</a:t>
            </a:r>
            <a:r>
              <a:rPr lang="it-IT" sz="3200" dirty="0" smtClean="0">
                <a:latin typeface="Georgia" panose="02040502050405020303" pitchFamily="18" charset="0"/>
              </a:rPr>
              <a:t> to </a:t>
            </a:r>
            <a:r>
              <a:rPr lang="it-IT" sz="3200" dirty="0" err="1" smtClean="0">
                <a:latin typeface="Georgia" panose="02040502050405020303" pitchFamily="18" charset="0"/>
              </a:rPr>
              <a:t>oversee</a:t>
            </a:r>
            <a:r>
              <a:rPr lang="it-IT" sz="3200" dirty="0" smtClean="0">
                <a:latin typeface="Georgia" panose="02040502050405020303" pitchFamily="18" charset="0"/>
              </a:rPr>
              <a:t> the </a:t>
            </a:r>
            <a:r>
              <a:rPr lang="it-IT" sz="3200" dirty="0" err="1" smtClean="0">
                <a:latin typeface="Georgia" panose="02040502050405020303" pitchFamily="18" charset="0"/>
              </a:rPr>
              <a:t>construction</a:t>
            </a:r>
            <a:r>
              <a:rPr lang="it-IT" sz="3200" dirty="0" smtClean="0">
                <a:latin typeface="Georgia" panose="02040502050405020303" pitchFamily="18" charset="0"/>
              </a:rPr>
              <a:t> of </a:t>
            </a:r>
            <a:r>
              <a:rPr lang="it-IT" sz="3200" dirty="0" err="1" smtClean="0">
                <a:latin typeface="Georgia" panose="02040502050405020303" pitchFamily="18" charset="0"/>
              </a:rPr>
              <a:t>his</a:t>
            </a:r>
            <a:r>
              <a:rPr lang="it-IT" sz="3200" dirty="0" smtClean="0">
                <a:latin typeface="Georgia" panose="02040502050405020303" pitchFamily="18" charset="0"/>
              </a:rPr>
              <a:t> </a:t>
            </a:r>
            <a:r>
              <a:rPr lang="it-IT" sz="3200" dirty="0" err="1" smtClean="0">
                <a:latin typeface="Georgia" panose="02040502050405020303" pitchFamily="18" charset="0"/>
              </a:rPr>
              <a:t>own</a:t>
            </a:r>
            <a:r>
              <a:rPr lang="it-IT" sz="3200" dirty="0" smtClean="0">
                <a:latin typeface="Georgia" panose="02040502050405020303" pitchFamily="18" charset="0"/>
              </a:rPr>
              <a:t> </a:t>
            </a:r>
            <a:r>
              <a:rPr lang="it-IT" sz="3200" dirty="0" err="1" smtClean="0">
                <a:latin typeface="Georgia" panose="02040502050405020303" pitchFamily="18" charset="0"/>
              </a:rPr>
              <a:t>tomb</a:t>
            </a:r>
            <a:r>
              <a:rPr lang="it-IT" sz="3200" dirty="0" smtClean="0">
                <a:latin typeface="Georgia" panose="02040502050405020303" pitchFamily="18" charset="0"/>
              </a:rPr>
              <a:t> ( the </a:t>
            </a:r>
            <a:r>
              <a:rPr lang="it-IT" sz="3200" dirty="0" err="1" smtClean="0">
                <a:latin typeface="Georgia" panose="02040502050405020303" pitchFamily="18" charset="0"/>
              </a:rPr>
              <a:t>great</a:t>
            </a:r>
            <a:r>
              <a:rPr lang="it-IT" sz="3200" dirty="0" smtClean="0">
                <a:latin typeface="Georgia" panose="02040502050405020303" pitchFamily="18" charset="0"/>
              </a:rPr>
              <a:t> </a:t>
            </a:r>
            <a:r>
              <a:rPr lang="it-IT" sz="3200" dirty="0" err="1" smtClean="0">
                <a:latin typeface="Georgia" panose="02040502050405020303" pitchFamily="18" charset="0"/>
              </a:rPr>
              <a:t>mausoleum</a:t>
            </a:r>
            <a:r>
              <a:rPr lang="it-IT" sz="3200" dirty="0" smtClean="0">
                <a:latin typeface="Georgia" panose="02040502050405020303" pitchFamily="18" charset="0"/>
              </a:rPr>
              <a:t> </a:t>
            </a:r>
            <a:r>
              <a:rPr lang="it-IT" sz="3200" dirty="0" err="1" smtClean="0">
                <a:latin typeface="Georgia" panose="02040502050405020303" pitchFamily="18" charset="0"/>
              </a:rPr>
              <a:t>which</a:t>
            </a:r>
            <a:r>
              <a:rPr lang="it-IT" sz="3200" dirty="0" smtClean="0">
                <a:latin typeface="Georgia" panose="02040502050405020303" pitchFamily="18" charset="0"/>
              </a:rPr>
              <a:t> </a:t>
            </a:r>
            <a:r>
              <a:rPr lang="it-IT" sz="3200" dirty="0" err="1" smtClean="0">
                <a:latin typeface="Georgia" panose="02040502050405020303" pitchFamily="18" charset="0"/>
              </a:rPr>
              <a:t>today</a:t>
            </a:r>
            <a:r>
              <a:rPr lang="it-IT" sz="3200" dirty="0" smtClean="0">
                <a:latin typeface="Georgia" panose="02040502050405020303" pitchFamily="18" charset="0"/>
              </a:rPr>
              <a:t> </a:t>
            </a:r>
            <a:r>
              <a:rPr lang="it-IT" sz="3200" dirty="0" err="1" smtClean="0">
                <a:latin typeface="Georgia" panose="02040502050405020303" pitchFamily="18" charset="0"/>
              </a:rPr>
              <a:t>is</a:t>
            </a:r>
            <a:r>
              <a:rPr lang="it-IT" sz="3200" dirty="0" smtClean="0">
                <a:latin typeface="Georgia" panose="02040502050405020303" pitchFamily="18" charset="0"/>
              </a:rPr>
              <a:t> Castel Sant’Angelo), and </a:t>
            </a:r>
            <a:r>
              <a:rPr lang="it-IT" sz="3200" dirty="0" err="1" smtClean="0">
                <a:latin typeface="Georgia" panose="02040502050405020303" pitchFamily="18" charset="0"/>
              </a:rPr>
              <a:t>had</a:t>
            </a:r>
            <a:r>
              <a:rPr lang="it-IT" sz="3200" dirty="0" smtClean="0">
                <a:latin typeface="Georgia" panose="02040502050405020303" pitchFamily="18" charset="0"/>
              </a:rPr>
              <a:t> </a:t>
            </a:r>
            <a:r>
              <a:rPr lang="it-IT" sz="3200" dirty="0" err="1" smtClean="0">
                <a:latin typeface="Georgia" panose="02040502050405020303" pitchFamily="18" charset="0"/>
              </a:rPr>
              <a:t>it</a:t>
            </a:r>
            <a:r>
              <a:rPr lang="it-IT" sz="3200" dirty="0" smtClean="0">
                <a:latin typeface="Georgia" panose="02040502050405020303" pitchFamily="18" charset="0"/>
              </a:rPr>
              <a:t> </a:t>
            </a:r>
            <a:r>
              <a:rPr lang="it-IT" sz="3200" dirty="0" err="1" smtClean="0">
                <a:latin typeface="Georgia" panose="02040502050405020303" pitchFamily="18" charset="0"/>
              </a:rPr>
              <a:t>placed</a:t>
            </a:r>
            <a:r>
              <a:rPr lang="it-IT" sz="3200" dirty="0" smtClean="0">
                <a:latin typeface="Georgia" panose="02040502050405020303" pitchFamily="18" charset="0"/>
              </a:rPr>
              <a:t> on the right </a:t>
            </a:r>
            <a:r>
              <a:rPr lang="it-IT" sz="3200" dirty="0" err="1" smtClean="0">
                <a:latin typeface="Georgia" panose="02040502050405020303" pitchFamily="18" charset="0"/>
              </a:rPr>
              <a:t>bank</a:t>
            </a:r>
            <a:r>
              <a:rPr lang="it-IT" sz="3200" dirty="0" smtClean="0">
                <a:latin typeface="Georgia" panose="02040502050405020303" pitchFamily="18" charset="0"/>
              </a:rPr>
              <a:t> of the </a:t>
            </a:r>
            <a:r>
              <a:rPr lang="it-IT" sz="3200" dirty="0" err="1" smtClean="0">
                <a:latin typeface="Georgia" panose="02040502050405020303" pitchFamily="18" charset="0"/>
              </a:rPr>
              <a:t>Tiber</a:t>
            </a:r>
            <a:r>
              <a:rPr lang="it-IT" sz="3200" dirty="0" smtClean="0">
                <a:latin typeface="Georgia" panose="02040502050405020303" pitchFamily="18" charset="0"/>
              </a:rPr>
              <a:t> with a bridge ( Ponte Elio) </a:t>
            </a:r>
            <a:r>
              <a:rPr lang="it-IT" sz="3200" dirty="0" err="1" smtClean="0">
                <a:latin typeface="Georgia" panose="02040502050405020303" pitchFamily="18" charset="0"/>
              </a:rPr>
              <a:t>constructed</a:t>
            </a:r>
            <a:r>
              <a:rPr lang="it-IT" sz="3200" dirty="0" smtClean="0">
                <a:latin typeface="Georgia" panose="02040502050405020303" pitchFamily="18" charset="0"/>
              </a:rPr>
              <a:t> just to </a:t>
            </a:r>
            <a:r>
              <a:rPr lang="it-IT" sz="3200" dirty="0" err="1" smtClean="0">
                <a:latin typeface="Georgia" panose="02040502050405020303" pitchFamily="18" charset="0"/>
              </a:rPr>
              <a:t>reach</a:t>
            </a:r>
            <a:r>
              <a:rPr lang="it-IT" sz="3200" dirty="0" smtClean="0">
                <a:latin typeface="Georgia" panose="02040502050405020303" pitchFamily="18" charset="0"/>
              </a:rPr>
              <a:t> </a:t>
            </a:r>
            <a:r>
              <a:rPr lang="it-IT" sz="3200" dirty="0" err="1" smtClean="0">
                <a:latin typeface="Georgia" panose="02040502050405020303" pitchFamily="18" charset="0"/>
              </a:rPr>
              <a:t>it</a:t>
            </a:r>
            <a:r>
              <a:rPr lang="it-IT" sz="3200" dirty="0" smtClean="0">
                <a:latin typeface="Georgia" panose="02040502050405020303" pitchFamily="18" charset="0"/>
              </a:rPr>
              <a:t>.</a:t>
            </a:r>
            <a:endParaRPr lang="it-IT" sz="3200" dirty="0">
              <a:latin typeface="Georgia" panose="02040502050405020303" pitchFamily="18" charset="0"/>
            </a:endParaRPr>
          </a:p>
        </p:txBody>
      </p:sp>
      <p:pic>
        <p:nvPicPr>
          <p:cNvPr id="4" name="Immagine 3"/>
          <p:cNvPicPr>
            <a:picLocks noChangeAspect="1"/>
          </p:cNvPicPr>
          <p:nvPr/>
        </p:nvPicPr>
        <p:blipFill>
          <a:blip r:embed="rId2"/>
          <a:stretch>
            <a:fillRect/>
          </a:stretch>
        </p:blipFill>
        <p:spPr>
          <a:xfrm>
            <a:off x="5348287" y="102518"/>
            <a:ext cx="6667500" cy="3810000"/>
          </a:xfrm>
          <a:prstGeom prst="rect">
            <a:avLst/>
          </a:prstGeom>
          <a:ln>
            <a:noFill/>
          </a:ln>
          <a:effectLst>
            <a:outerShdw blurRad="292100" dist="139700" dir="2700000" algn="tl" rotWithShape="0">
              <a:srgbClr val="333333">
                <a:alpha val="65000"/>
              </a:srgbClr>
            </a:outerShdw>
          </a:effectLst>
        </p:spPr>
      </p:pic>
      <p:pic>
        <p:nvPicPr>
          <p:cNvPr id="5" name="Immagine 4"/>
          <p:cNvPicPr>
            <a:picLocks noChangeAspect="1"/>
          </p:cNvPicPr>
          <p:nvPr/>
        </p:nvPicPr>
        <p:blipFill>
          <a:blip r:embed="rId3"/>
          <a:stretch>
            <a:fillRect/>
          </a:stretch>
        </p:blipFill>
        <p:spPr>
          <a:xfrm>
            <a:off x="6015037" y="3351848"/>
            <a:ext cx="5272087" cy="31632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216822702"/>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8"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5000" fill="hold"/>
                                        <p:tgtEl>
                                          <p:spTgt spid="4"/>
                                        </p:tgtEl>
                                        <p:attrNameLst>
                                          <p:attrName>ppt_x</p:attrName>
                                        </p:attrNameLst>
                                      </p:cBhvr>
                                      <p:tavLst>
                                        <p:tav tm="0">
                                          <p:val>
                                            <p:strVal val="#ppt_x"/>
                                          </p:val>
                                        </p:tav>
                                        <p:tav tm="100000">
                                          <p:val>
                                            <p:strVal val="#ppt_x"/>
                                          </p:val>
                                        </p:tav>
                                      </p:tavLst>
                                    </p:anim>
                                    <p:anim calcmode="lin" valueType="num">
                                      <p:cBhvr>
                                        <p:cTn id="15" dur="15000" fill="hold"/>
                                        <p:tgtEl>
                                          <p:spTgt spid="4"/>
                                        </p:tgtEl>
                                        <p:attrNameLst>
                                          <p:attrName>ppt_y</p:attrName>
                                        </p:attrNameLst>
                                      </p:cBhvr>
                                      <p:tavLst>
                                        <p:tav tm="0">
                                          <p:val>
                                            <p:strVal val="#ppt_y+1"/>
                                          </p:val>
                                        </p:tav>
                                        <p:tav tm="100000">
                                          <p:val>
                                            <p:strVal val="#ppt_y-1"/>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365</Words>
  <Application>Microsoft Office PowerPoint</Application>
  <PresentationFormat>Personalizzato</PresentationFormat>
  <Paragraphs>18</Paragraphs>
  <Slides>11</Slides>
  <Notes>0</Notes>
  <HiddenSlides>0</HiddenSlides>
  <MMClips>0</MMClips>
  <ScaleCrop>false</ScaleCrop>
  <HeadingPairs>
    <vt:vector size="4" baseType="variant">
      <vt:variant>
        <vt:lpstr>Tema</vt:lpstr>
      </vt:variant>
      <vt:variant>
        <vt:i4>1</vt:i4>
      </vt:variant>
      <vt:variant>
        <vt:lpstr>Titoli diapositive</vt:lpstr>
      </vt:variant>
      <vt:variant>
        <vt:i4>11</vt:i4>
      </vt:variant>
    </vt:vector>
  </HeadingPairs>
  <TitlesOfParts>
    <vt:vector size="12" baseType="lpstr">
      <vt:lpstr>Tema di Office</vt:lpstr>
      <vt:lpstr>EMPEROR HADRIAN</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EMPEROR HADRIAN</dc:title>
  <dc:creator>Nicola</dc:creator>
  <cp:lastModifiedBy>Utente</cp:lastModifiedBy>
  <cp:revision>15</cp:revision>
  <dcterms:created xsi:type="dcterms:W3CDTF">2018-05-18T08:44:04Z</dcterms:created>
  <dcterms:modified xsi:type="dcterms:W3CDTF">2018-05-23T09:00:40Z</dcterms:modified>
</cp:coreProperties>
</file>