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30" autoAdjust="0"/>
  </p:normalViewPr>
  <p:slideViewPr>
    <p:cSldViewPr>
      <p:cViewPr>
        <p:scale>
          <a:sx n="80" d="100"/>
          <a:sy n="80" d="100"/>
        </p:scale>
        <p:origin x="-21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it-IT" smtClean="0"/>
              <a:t>Fare clic per modificare lo stile del titolo</a:t>
            </a:r>
            <a:endParaRPr kumimoji="0" lang="en-US"/>
          </a:p>
        </p:txBody>
      </p:sp>
      <p:sp>
        <p:nvSpPr>
          <p:cNvPr id="28" name="Segnaposto data 27"/>
          <p:cNvSpPr>
            <a:spLocks noGrp="1"/>
          </p:cNvSpPr>
          <p:nvPr>
            <p:ph type="dt" sz="half" idx="10"/>
          </p:nvPr>
        </p:nvSpPr>
        <p:spPr/>
        <p:txBody>
          <a:bodyPr/>
          <a:lstStyle/>
          <a:p>
            <a:fld id="{EDD2C422-DB90-46AE-96EF-32E85CB43217}" type="datetimeFigureOut">
              <a:rPr lang="it-IT" smtClean="0"/>
              <a:pPr/>
              <a:t>28/05/2018</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a:lstStyle/>
          <a:p>
            <a:fld id="{0B623C14-B7AC-4488-BE4B-9572BCBD0B1F}" type="slidenum">
              <a:rPr lang="it-IT" smtClean="0"/>
              <a:pPr/>
              <a:t>‹N›</a:t>
            </a:fld>
            <a:endParaRPr lang="it-IT"/>
          </a:p>
        </p:txBody>
      </p:sp>
      <p:sp>
        <p:nvSpPr>
          <p:cNvPr id="9" name="Sottotito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Tree>
  </p:cSld>
  <p:clrMapOvr>
    <a:masterClrMapping/>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DD2C422-DB90-46AE-96EF-32E85CB43217}" type="datetimeFigureOut">
              <a:rPr lang="it-IT" smtClean="0"/>
              <a:pPr/>
              <a:t>28/05/2018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623C14-B7AC-4488-BE4B-9572BCBD0B1F}" type="slidenum">
              <a:rPr lang="it-IT" smtClean="0"/>
              <a:pPr/>
              <a:t>‹N›</a:t>
            </a:fld>
            <a:endParaRPr lang="it-IT"/>
          </a:p>
        </p:txBody>
      </p:sp>
    </p:spTree>
  </p:cSld>
  <p:clrMapOvr>
    <a:masterClrMapping/>
  </p:clrMapOvr>
  <p:transition>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DD2C422-DB90-46AE-96EF-32E85CB43217}" type="datetimeFigureOut">
              <a:rPr lang="it-IT" smtClean="0"/>
              <a:pPr/>
              <a:t>28/05/2018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623C14-B7AC-4488-BE4B-9572BCBD0B1F}" type="slidenum">
              <a:rPr lang="it-IT" smtClean="0"/>
              <a:pPr/>
              <a:t>‹N›</a:t>
            </a:fld>
            <a:endParaRPr lang="it-IT"/>
          </a:p>
        </p:txBody>
      </p:sp>
    </p:spTree>
  </p:cSld>
  <p:clrMapOvr>
    <a:masterClrMapping/>
  </p:clrMapOvr>
  <p:transition>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EDD2C422-DB90-46AE-96EF-32E85CB43217}" type="datetimeFigureOut">
              <a:rPr lang="it-IT" smtClean="0"/>
              <a:pPr/>
              <a:t>28/05/2018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623C14-B7AC-4488-BE4B-9572BCBD0B1F}" type="slidenum">
              <a:rPr lang="it-IT" smtClean="0"/>
              <a:pPr/>
              <a:t>‹N›</a:t>
            </a:fld>
            <a:endParaRPr lang="it-IT"/>
          </a:p>
        </p:txBody>
      </p:sp>
    </p:spTree>
  </p:cSld>
  <p:clrMapOvr>
    <a:masterClrMapping/>
  </p:clrMapOvr>
  <p:transition>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3">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EDD2C422-DB90-46AE-96EF-32E85CB43217}" type="datetimeFigureOut">
              <a:rPr lang="it-IT" smtClean="0"/>
              <a:pPr/>
              <a:t>28/05/2018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7924800" y="6416675"/>
            <a:ext cx="762000" cy="365125"/>
          </a:xfrm>
        </p:spPr>
        <p:txBody>
          <a:bodyPr/>
          <a:lstStyle/>
          <a:p>
            <a:fld id="{0B623C14-B7AC-4488-BE4B-9572BCBD0B1F}"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transition>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DD2C422-DB90-46AE-96EF-32E85CB43217}" type="datetimeFigureOut">
              <a:rPr lang="it-IT" smtClean="0"/>
              <a:pPr/>
              <a:t>28/05/2018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623C14-B7AC-4488-BE4B-9572BCBD0B1F}" type="slidenum">
              <a:rPr lang="it-IT" smtClean="0"/>
              <a:pPr/>
              <a:t>‹N›</a:t>
            </a:fld>
            <a:endParaRPr lang="it-IT"/>
          </a:p>
        </p:txBody>
      </p:sp>
    </p:spTree>
  </p:cSld>
  <p:clrMapOvr>
    <a:masterClrMapping/>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EDD2C422-DB90-46AE-96EF-32E85CB43217}" type="datetimeFigureOut">
              <a:rPr lang="it-IT" smtClean="0"/>
              <a:pPr/>
              <a:t>28/05/2018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B623C14-B7AC-4488-BE4B-9572BCBD0B1F}" type="slidenum">
              <a:rPr lang="it-IT" smtClean="0"/>
              <a:pPr/>
              <a:t>‹N›</a:t>
            </a:fld>
            <a:endParaRPr lang="it-IT"/>
          </a:p>
        </p:txBody>
      </p:sp>
    </p:spTree>
  </p:cSld>
  <p:clrMapOvr>
    <a:masterClrMapping/>
  </p:clrMapOvr>
  <p:transition>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EDD2C422-DB90-46AE-96EF-32E85CB43217}" type="datetimeFigureOut">
              <a:rPr lang="it-IT" smtClean="0"/>
              <a:pPr/>
              <a:t>28/05/2018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B623C14-B7AC-4488-BE4B-9572BCBD0B1F}" type="slidenum">
              <a:rPr lang="it-IT" smtClean="0"/>
              <a:pPr/>
              <a:t>‹N›</a:t>
            </a:fld>
            <a:endParaRPr lang="it-IT"/>
          </a:p>
        </p:txBody>
      </p:sp>
    </p:spTree>
  </p:cSld>
  <p:clrMapOvr>
    <a:masterClrMapping/>
  </p:clrMapOvr>
  <p:transition>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DD2C422-DB90-46AE-96EF-32E85CB43217}" type="datetimeFigureOut">
              <a:rPr lang="it-IT" smtClean="0"/>
              <a:pPr/>
              <a:t>28/05/2018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B623C14-B7AC-4488-BE4B-9572BCBD0B1F}" type="slidenum">
              <a:rPr lang="it-IT" smtClean="0"/>
              <a:pPr/>
              <a:t>‹N›</a:t>
            </a:fld>
            <a:endParaRPr lang="it-IT"/>
          </a:p>
        </p:txBody>
      </p:sp>
    </p:spTree>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EDD2C422-DB90-46AE-96EF-32E85CB43217}" type="datetimeFigureOut">
              <a:rPr lang="it-IT" smtClean="0"/>
              <a:pPr/>
              <a:t>28/05/2018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623C14-B7AC-4488-BE4B-9572BCBD0B1F}" type="slidenum">
              <a:rPr lang="it-IT" smtClean="0"/>
              <a:pPr/>
              <a:t>‹N›</a:t>
            </a:fld>
            <a:endParaRPr lang="it-IT"/>
          </a:p>
        </p:txBody>
      </p:sp>
    </p:spTree>
  </p:cSld>
  <p:clrMapOvr>
    <a:masterClrMapping/>
  </p:clrMapOvr>
  <p:transition>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it-IT" smtClean="0">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4" name="Segnaposto tes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EDD2C422-DB90-46AE-96EF-32E85CB43217}" type="datetimeFigureOut">
              <a:rPr lang="it-IT" smtClean="0"/>
              <a:pPr/>
              <a:t>28/05/2018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623C14-B7AC-4488-BE4B-9572BCBD0B1F}" type="slidenum">
              <a:rPr lang="it-IT" smtClean="0"/>
              <a:pPr/>
              <a:t>‹N›</a:t>
            </a:fld>
            <a:endParaRPr lang="it-IT"/>
          </a:p>
        </p:txBody>
      </p:sp>
    </p:spTree>
  </p:cSld>
  <p:clrMapOvr>
    <a:masterClrMapping/>
  </p:clrMapOvr>
  <p:transition>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DD2C422-DB90-46AE-96EF-32E85CB43217}" type="datetimeFigureOut">
              <a:rPr lang="it-IT" smtClean="0"/>
              <a:pPr/>
              <a:t>28/05/2018</a:t>
            </a:fld>
            <a:endParaRPr lang="it-IT"/>
          </a:p>
        </p:txBody>
      </p:sp>
      <p:sp>
        <p:nvSpPr>
          <p:cNvPr id="3" name="Segnaposto piè di pagin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t-IT"/>
          </a:p>
        </p:txBody>
      </p:sp>
      <p:sp>
        <p:nvSpPr>
          <p:cNvPr id="23" name="Segnaposto numero diapositiv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B623C14-B7AC-4488-BE4B-9572BCBD0B1F}"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heel spokes="1"/>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472" y="1142984"/>
            <a:ext cx="8229600" cy="1143000"/>
          </a:xfrm>
        </p:spPr>
        <p:txBody>
          <a:bodyPr>
            <a:normAutofit fontScale="90000"/>
          </a:bodyPr>
          <a:lstStyle/>
          <a:p>
            <a:r>
              <a:rPr lang="it-IT" dirty="0" smtClean="0"/>
              <a:t>DA ERCOLE A SAN MICHELE ARCANGELO</a:t>
            </a:r>
            <a:endParaRPr lang="it-IT" dirty="0"/>
          </a:p>
        </p:txBody>
      </p:sp>
      <p:sp>
        <p:nvSpPr>
          <p:cNvPr id="3" name="Segnaposto contenuto 2"/>
          <p:cNvSpPr>
            <a:spLocks noGrp="1"/>
          </p:cNvSpPr>
          <p:nvPr>
            <p:ph idx="1"/>
          </p:nvPr>
        </p:nvSpPr>
        <p:spPr>
          <a:xfrm>
            <a:off x="571472" y="2714620"/>
            <a:ext cx="8229600" cy="2500330"/>
          </a:xfrm>
        </p:spPr>
        <p:txBody>
          <a:bodyPr/>
          <a:lstStyle/>
          <a:p>
            <a:r>
              <a:rPr lang="it-IT" dirty="0" smtClean="0"/>
              <a:t>LA TRASFORMAZIONE DEL CULTO </a:t>
            </a:r>
            <a:r>
              <a:rPr lang="it-IT" dirty="0" err="1" smtClean="0"/>
              <a:t>DI</a:t>
            </a:r>
            <a:r>
              <a:rPr lang="it-IT" dirty="0" smtClean="0"/>
              <a:t> ERCOLE NEL CULTO MICAELICO CON LA DIFFUSIONE DEL CRISTIANESIMO</a:t>
            </a:r>
            <a:endParaRPr lang="it-IT" dirty="0"/>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42910" y="3000372"/>
            <a:ext cx="8043890" cy="3666178"/>
          </a:xfrm>
        </p:spPr>
        <p:txBody>
          <a:bodyPr>
            <a:normAutofit fontScale="77500" lnSpcReduction="20000"/>
          </a:bodyPr>
          <a:lstStyle/>
          <a:p>
            <a:r>
              <a:rPr lang="it-IT" dirty="0" smtClean="0"/>
              <a:t>CAVALLE </a:t>
            </a:r>
            <a:r>
              <a:rPr lang="it-IT" dirty="0" err="1" smtClean="0"/>
              <a:t>DI</a:t>
            </a:r>
            <a:r>
              <a:rPr lang="it-IT" dirty="0" smtClean="0"/>
              <a:t> DIOMEDE</a:t>
            </a:r>
          </a:p>
          <a:p>
            <a:r>
              <a:rPr lang="it-IT" dirty="0" smtClean="0"/>
              <a:t>Incaricato di rubare le giumente, Eracle portò con sé </a:t>
            </a:r>
            <a:r>
              <a:rPr lang="it-IT" dirty="0" err="1" smtClean="0"/>
              <a:t>Abdero</a:t>
            </a:r>
            <a:r>
              <a:rPr lang="it-IT" dirty="0" smtClean="0"/>
              <a:t>, uno dei suoi </a:t>
            </a:r>
            <a:r>
              <a:rPr lang="it-IT" dirty="0" err="1" smtClean="0"/>
              <a:t>eromenoi</a:t>
            </a:r>
            <a:r>
              <a:rPr lang="it-IT" dirty="0" smtClean="0"/>
              <a:t>, ed alcuni altri giovani. Essi riuscirono a rubare le cavalle e furono perciò inseguiti da Diomede e dai suoi uomini. Eracle non sapeva però della pericolosità delle cavalle, e quindi incaricò l'amato </a:t>
            </a:r>
            <a:r>
              <a:rPr lang="it-IT" dirty="0" err="1" smtClean="0"/>
              <a:t>Abdero</a:t>
            </a:r>
            <a:r>
              <a:rPr lang="it-IT" dirty="0" smtClean="0"/>
              <a:t> di sorvegliarle mentre lui uccideva Diomede; </a:t>
            </a:r>
            <a:r>
              <a:rPr lang="it-IT" dirty="0" err="1" smtClean="0"/>
              <a:t>Abdero</a:t>
            </a:r>
            <a:r>
              <a:rPr lang="it-IT" dirty="0" smtClean="0"/>
              <a:t> fu così divorato dalle giumente. Per vendetta, Eracle diede in pasto Diomede ai suoi stessi animali. In memoria del ragazzo amato fondò poi la città di </a:t>
            </a:r>
            <a:r>
              <a:rPr lang="it-IT" dirty="0" err="1" smtClean="0"/>
              <a:t>Abdera</a:t>
            </a:r>
            <a:r>
              <a:rPr lang="it-IT" dirty="0" smtClean="0"/>
              <a:t> sul sito della sua tomba.</a:t>
            </a:r>
            <a:endParaRPr lang="it-IT" dirty="0"/>
          </a:p>
        </p:txBody>
      </p:sp>
      <p:pic>
        <p:nvPicPr>
          <p:cNvPr id="4" name="Immagine 3" descr="ercole 10.jpg"/>
          <p:cNvPicPr>
            <a:picLocks noChangeAspect="1"/>
          </p:cNvPicPr>
          <p:nvPr/>
        </p:nvPicPr>
        <p:blipFill>
          <a:blip r:embed="rId2"/>
          <a:stretch>
            <a:fillRect/>
          </a:stretch>
        </p:blipFill>
        <p:spPr>
          <a:xfrm>
            <a:off x="2428860" y="214290"/>
            <a:ext cx="4214842" cy="2443179"/>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ou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20" y="142852"/>
            <a:ext cx="7686700" cy="4000528"/>
          </a:xfrm>
        </p:spPr>
        <p:txBody>
          <a:bodyPr>
            <a:normAutofit fontScale="77500" lnSpcReduction="20000"/>
          </a:bodyPr>
          <a:lstStyle/>
          <a:p>
            <a:r>
              <a:rPr lang="it-IT" dirty="0" smtClean="0"/>
              <a:t>IPPOLITA</a:t>
            </a:r>
          </a:p>
          <a:p>
            <a:r>
              <a:rPr lang="it-IT" dirty="0" smtClean="0"/>
              <a:t>Nella mitologia greca, </a:t>
            </a:r>
            <a:r>
              <a:rPr lang="it-IT" b="1" dirty="0" err="1" smtClean="0"/>
              <a:t>Ippolita</a:t>
            </a:r>
            <a:r>
              <a:rPr lang="it-IT" dirty="0" smtClean="0"/>
              <a:t> era la regina delle Amazzoni. Viene menzionata nel mito delle dodici fatiche di Eracle; la nona impresa dell'eroe consisteva infatti nell'impossessarsi della cintura di </a:t>
            </a:r>
            <a:r>
              <a:rPr lang="it-IT" dirty="0" err="1" smtClean="0"/>
              <a:t>Ippolita</a:t>
            </a:r>
            <a:r>
              <a:rPr lang="it-IT" dirty="0" smtClean="0"/>
              <a:t>.</a:t>
            </a:r>
          </a:p>
          <a:p>
            <a:r>
              <a:rPr lang="it-IT" dirty="0" smtClean="0"/>
              <a:t>Secondo alcuni mitografi, </a:t>
            </a:r>
            <a:r>
              <a:rPr lang="it-IT" dirty="0" err="1" smtClean="0"/>
              <a:t>Ippolita</a:t>
            </a:r>
            <a:r>
              <a:rPr lang="it-IT" dirty="0" smtClean="0"/>
              <a:t> corrisponderebbe alla regina delle Amazzoni, le famose guerriere a cavallo che vivevano attorno al mar Nero. Ercole la fece prigioniera, le tolse il cinturone che la rendeva fortissima e lo portò ad </a:t>
            </a:r>
            <a:r>
              <a:rPr lang="it-IT" dirty="0" err="1" smtClean="0"/>
              <a:t>Euristeo</a:t>
            </a:r>
            <a:r>
              <a:rPr lang="it-IT" dirty="0" smtClean="0"/>
              <a:t>, poi lei sposò </a:t>
            </a:r>
            <a:r>
              <a:rPr lang="it-IT" dirty="0" err="1" smtClean="0"/>
              <a:t>Ifito</a:t>
            </a:r>
            <a:r>
              <a:rPr lang="it-IT" dirty="0" smtClean="0"/>
              <a:t>; secondo altre versioni sposò Teseo e fu la madre di </a:t>
            </a:r>
            <a:r>
              <a:rPr lang="it-IT" u="sng" dirty="0" smtClean="0"/>
              <a:t>Ippolito</a:t>
            </a:r>
            <a:r>
              <a:rPr lang="it-IT" dirty="0" smtClean="0"/>
              <a:t>.</a:t>
            </a:r>
          </a:p>
          <a:p>
            <a:endParaRPr lang="it-IT" dirty="0"/>
          </a:p>
        </p:txBody>
      </p:sp>
      <p:pic>
        <p:nvPicPr>
          <p:cNvPr id="4" name="Immagine 3" descr="ercole 11.jpg"/>
          <p:cNvPicPr>
            <a:picLocks noChangeAspect="1"/>
          </p:cNvPicPr>
          <p:nvPr/>
        </p:nvPicPr>
        <p:blipFill>
          <a:blip r:embed="rId2"/>
          <a:stretch>
            <a:fillRect/>
          </a:stretch>
        </p:blipFill>
        <p:spPr>
          <a:xfrm>
            <a:off x="3071802" y="3714752"/>
            <a:ext cx="2671767" cy="2972811"/>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158" y="142852"/>
            <a:ext cx="7543824" cy="4094806"/>
          </a:xfrm>
        </p:spPr>
        <p:txBody>
          <a:bodyPr>
            <a:normAutofit fontScale="70000" lnSpcReduction="20000"/>
          </a:bodyPr>
          <a:lstStyle/>
          <a:p>
            <a:r>
              <a:rPr lang="it-IT" b="1" dirty="0" smtClean="0"/>
              <a:t>GERIONE</a:t>
            </a:r>
          </a:p>
          <a:p>
            <a:pPr>
              <a:buNone/>
            </a:pPr>
            <a:r>
              <a:rPr lang="it-IT" b="1" dirty="0" smtClean="0"/>
              <a:t>       </a:t>
            </a:r>
            <a:r>
              <a:rPr lang="it-IT" b="1" dirty="0" err="1" smtClean="0"/>
              <a:t>Gerione</a:t>
            </a:r>
            <a:r>
              <a:rPr lang="it-IT" dirty="0" smtClean="0"/>
              <a:t> è una figura della mitologia greca, figlio di </a:t>
            </a:r>
            <a:r>
              <a:rPr lang="it-IT" dirty="0" err="1" smtClean="0"/>
              <a:t>Crisaore</a:t>
            </a:r>
            <a:r>
              <a:rPr lang="it-IT" dirty="0" smtClean="0"/>
              <a:t> e di </a:t>
            </a:r>
            <a:r>
              <a:rPr lang="it-IT" dirty="0" err="1" smtClean="0"/>
              <a:t>Calliroe</a:t>
            </a:r>
            <a:r>
              <a:rPr lang="it-IT" dirty="0" smtClean="0"/>
              <a:t>, e fratello di Echidna. Era un fortissimo gigante con tre teste, tre busti e due sole gambe. Era re dell'Isola dell'</a:t>
            </a:r>
            <a:r>
              <a:rPr lang="it-IT" dirty="0" err="1" smtClean="0"/>
              <a:t>Eritea</a:t>
            </a:r>
            <a:r>
              <a:rPr lang="it-IT" dirty="0" smtClean="0"/>
              <a:t>, nell'Oceano occidentale, fino ai confini della mitica </a:t>
            </a:r>
            <a:r>
              <a:rPr lang="it-IT" dirty="0" err="1" smtClean="0"/>
              <a:t>Tartesso</a:t>
            </a:r>
            <a:r>
              <a:rPr lang="it-IT" dirty="0" smtClean="0"/>
              <a:t>. Possedeva delle bellissime vacche rosse (consacrate al proprietario, il divino Apollo) protetti dal cane a due teste Orto e dal semidio </a:t>
            </a:r>
            <a:r>
              <a:rPr lang="it-IT" dirty="0" err="1" smtClean="0"/>
              <a:t>Euritione</a:t>
            </a:r>
            <a:r>
              <a:rPr lang="it-IT" dirty="0" smtClean="0"/>
              <a:t>, figlio di Ares. La cattura dei buoi e l'uccisione di </a:t>
            </a:r>
            <a:r>
              <a:rPr lang="it-IT" dirty="0" err="1" smtClean="0"/>
              <a:t>Gerione</a:t>
            </a:r>
            <a:r>
              <a:rPr lang="it-IT" dirty="0" smtClean="0"/>
              <a:t>, </a:t>
            </a:r>
            <a:r>
              <a:rPr lang="it-IT" u="sng" dirty="0" err="1" smtClean="0"/>
              <a:t>Ortro</a:t>
            </a:r>
            <a:r>
              <a:rPr lang="it-IT" dirty="0" smtClean="0"/>
              <a:t> e </a:t>
            </a:r>
            <a:r>
              <a:rPr lang="it-IT" dirty="0" err="1" smtClean="0"/>
              <a:t>Euritione</a:t>
            </a:r>
            <a:r>
              <a:rPr lang="it-IT" dirty="0" smtClean="0"/>
              <a:t> costituirono la decima fatica di Eracle. Infatti, </a:t>
            </a:r>
            <a:r>
              <a:rPr lang="it-IT" dirty="0" err="1" smtClean="0"/>
              <a:t>Euristeo</a:t>
            </a:r>
            <a:r>
              <a:rPr lang="it-IT" dirty="0" smtClean="0"/>
              <a:t> ordinò a Ercole di catturare i suoi buoi. Eracle partì e vide la barca dorata di </a:t>
            </a:r>
            <a:r>
              <a:rPr lang="it-IT" dirty="0" err="1" smtClean="0"/>
              <a:t>Helios</a:t>
            </a:r>
            <a:r>
              <a:rPr lang="it-IT" dirty="0" smtClean="0"/>
              <a:t> e se la fece dare in prestito. Arrivò nell'isola di </a:t>
            </a:r>
            <a:r>
              <a:rPr lang="it-IT" dirty="0" err="1" smtClean="0"/>
              <a:t>Gerione</a:t>
            </a:r>
            <a:r>
              <a:rPr lang="it-IT" dirty="0" smtClean="0"/>
              <a:t> e uccidendo il mostro si prese i buoi. Era arrabbiata, mandò uno sciame di mosche a uccidere i buoi ma Eracle affrontò pure loro e vinse</a:t>
            </a:r>
            <a:endParaRPr lang="it-IT" dirty="0"/>
          </a:p>
        </p:txBody>
      </p:sp>
      <p:pic>
        <p:nvPicPr>
          <p:cNvPr id="4" name="Immagine 3" descr="ercole 12.jpg"/>
          <p:cNvPicPr>
            <a:picLocks noChangeAspect="1"/>
          </p:cNvPicPr>
          <p:nvPr/>
        </p:nvPicPr>
        <p:blipFill>
          <a:blip r:embed="rId2"/>
          <a:stretch>
            <a:fillRect/>
          </a:stretch>
        </p:blipFill>
        <p:spPr>
          <a:xfrm>
            <a:off x="1264798" y="4357694"/>
            <a:ext cx="5950408" cy="2237884"/>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1" presetClass="entr" presetSubtype="0" fill="hold" nodeType="clickEffect">
                                  <p:stCondLst>
                                    <p:cond delay="0"/>
                                  </p:stCondLst>
                                  <p:childTnLst>
                                    <p:set>
                                      <p:cBhvr>
                                        <p:cTn id="16" dur="2000">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214290"/>
            <a:ext cx="5357818" cy="6429420"/>
          </a:xfrm>
        </p:spPr>
        <p:txBody>
          <a:bodyPr>
            <a:normAutofit fontScale="77500" lnSpcReduction="20000"/>
          </a:bodyPr>
          <a:lstStyle/>
          <a:p>
            <a:r>
              <a:rPr lang="it-IT" dirty="0" smtClean="0"/>
              <a:t>IL GIARDINO DELLE ESPERIDI</a:t>
            </a:r>
          </a:p>
          <a:p>
            <a:r>
              <a:rPr lang="it-IT" dirty="0" smtClean="0"/>
              <a:t>Nella sua undicesima fatica Eracle si offrì di reggere il cielo al posto di Atlante purché egli gli portasse i frutti. Successivamente Atlante tornò da Eracle, ma ora che aveva apprezzato la libertà dal dovere di sostenere il cielo, disse ad Eracle che non avrebbe più voluto riprenderlo. Eracle, essendo stato giocato, decise di usare l'astuzia: disse che, se avesse dovuto reggere il cielo per mille anni (come aveva fatto il titano), si sarebbe dovuto sistemare meglio il carico sulle spalle e chiese quindi ad Atlante di reggergli il fardello per un momento. Egli ingenuamente accettò (lasciando a terra le mele rubate) cadendo nel tranello di Eracle il quale legò il titano e, una volta prese le mele, fulmineo corse a consegnarle a </a:t>
            </a:r>
            <a:r>
              <a:rPr lang="it-IT" dirty="0" err="1" smtClean="0"/>
              <a:t>Euristeo</a:t>
            </a:r>
            <a:r>
              <a:rPr lang="it-IT" dirty="0" smtClean="0"/>
              <a:t>.</a:t>
            </a:r>
            <a:endParaRPr lang="it-IT" dirty="0"/>
          </a:p>
        </p:txBody>
      </p:sp>
      <p:pic>
        <p:nvPicPr>
          <p:cNvPr id="4" name="Immagine 3" descr="ercole 13.jpg"/>
          <p:cNvPicPr>
            <a:picLocks noChangeAspect="1"/>
          </p:cNvPicPr>
          <p:nvPr/>
        </p:nvPicPr>
        <p:blipFill>
          <a:blip r:embed="rId2"/>
          <a:stretch>
            <a:fillRect/>
          </a:stretch>
        </p:blipFill>
        <p:spPr>
          <a:xfrm>
            <a:off x="5857884" y="1928802"/>
            <a:ext cx="2761306" cy="2676529"/>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9" presetClass="entr" presetSubtype="0" decel="10000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 calcmode="lin" valueType="num">
                                      <p:cBhvr>
                                        <p:cTn id="19" dur="1000" fill="hold"/>
                                        <p:tgtEl>
                                          <p:spTgt spid="4"/>
                                        </p:tgtEl>
                                        <p:attrNameLst>
                                          <p:attrName>style.rotation</p:attrName>
                                        </p:attrNameLst>
                                      </p:cBhvr>
                                      <p:tavLst>
                                        <p:tav tm="0">
                                          <p:val>
                                            <p:fltVal val="360"/>
                                          </p:val>
                                        </p:tav>
                                        <p:tav tm="100000">
                                          <p:val>
                                            <p:fltVal val="0"/>
                                          </p:val>
                                        </p:tav>
                                      </p:tavLst>
                                    </p:anim>
                                    <p:animEffect transition="in" filter="fade">
                                      <p:cBhvr>
                                        <p:cTn id="2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14678" y="142852"/>
            <a:ext cx="5472122" cy="6166508"/>
          </a:xfrm>
        </p:spPr>
        <p:txBody>
          <a:bodyPr>
            <a:normAutofit fontScale="77500" lnSpcReduction="20000"/>
          </a:bodyPr>
          <a:lstStyle/>
          <a:p>
            <a:r>
              <a:rPr lang="it-IT" dirty="0" smtClean="0"/>
              <a:t>CERBERO</a:t>
            </a:r>
          </a:p>
          <a:p>
            <a:r>
              <a:rPr lang="it-IT" dirty="0" smtClean="0"/>
              <a:t>Nell'ultima e più dura delle sue dodici fatiche, Ercole è costretto a combattere e sconfiggere il feroce cane Cerbero per portarlo a Micene da </a:t>
            </a:r>
            <a:r>
              <a:rPr lang="it-IT" dirty="0" err="1" smtClean="0"/>
              <a:t>Euristeo</a:t>
            </a:r>
            <a:r>
              <a:rPr lang="it-IT" dirty="0" smtClean="0"/>
              <a:t>. L'eroe non lo uccide, ma dimostra di averlo sconfitto in combattimento.</a:t>
            </a:r>
          </a:p>
          <a:p>
            <a:r>
              <a:rPr lang="it-IT" dirty="0" smtClean="0"/>
              <a:t>In questa impresa Ercole si fece aiutare da Ermes e da Atena. Dopo aver ottenuto da Ade, il dio degli inferi, il permesso di portarlo via (a condizione di combatterlo da solo e senza armi) Ercole incatenò il mostro e lo portò con sé a </a:t>
            </a:r>
            <a:r>
              <a:rPr lang="it-IT" dirty="0" err="1" smtClean="0"/>
              <a:t>Tirinto</a:t>
            </a:r>
            <a:r>
              <a:rPr lang="it-IT" dirty="0" smtClean="0"/>
              <a:t>, dopo di che lo ricondusse nuovamente nell'Ade dove Cerbero tornò ad esserne il guardiano.</a:t>
            </a:r>
          </a:p>
          <a:p>
            <a:r>
              <a:rPr lang="it-IT" dirty="0" smtClean="0"/>
              <a:t>La lunga storia di Ercole finisce nell'Olimpo, dove egli visse con gli immortali.</a:t>
            </a:r>
          </a:p>
          <a:p>
            <a:endParaRPr lang="it-IT" dirty="0"/>
          </a:p>
        </p:txBody>
      </p:sp>
      <p:pic>
        <p:nvPicPr>
          <p:cNvPr id="4" name="Immagine 3" descr="ercole 14.jpg"/>
          <p:cNvPicPr>
            <a:picLocks noChangeAspect="1"/>
          </p:cNvPicPr>
          <p:nvPr/>
        </p:nvPicPr>
        <p:blipFill>
          <a:blip r:embed="rId2"/>
          <a:stretch>
            <a:fillRect/>
          </a:stretch>
        </p:blipFill>
        <p:spPr>
          <a:xfrm>
            <a:off x="500034" y="1857364"/>
            <a:ext cx="2813836" cy="2528891"/>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plus(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plus(in)">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85786" y="274638"/>
            <a:ext cx="7901014" cy="868346"/>
          </a:xfrm>
        </p:spPr>
        <p:txBody>
          <a:bodyPr>
            <a:normAutofit fontScale="90000"/>
          </a:bodyPr>
          <a:lstStyle/>
          <a:p>
            <a:r>
              <a:rPr lang="it-IT" dirty="0" smtClean="0"/>
              <a:t>ERCOLE NELL’ANTICA RELIGIONE ROMANA</a:t>
            </a:r>
            <a:endParaRPr lang="it-IT" dirty="0"/>
          </a:p>
        </p:txBody>
      </p:sp>
      <p:sp>
        <p:nvSpPr>
          <p:cNvPr id="3" name="Segnaposto contenuto 2"/>
          <p:cNvSpPr>
            <a:spLocks noGrp="1"/>
          </p:cNvSpPr>
          <p:nvPr>
            <p:ph idx="1"/>
          </p:nvPr>
        </p:nvSpPr>
        <p:spPr>
          <a:xfrm>
            <a:off x="0" y="1600200"/>
            <a:ext cx="8686800" cy="5972204"/>
          </a:xfrm>
        </p:spPr>
        <p:txBody>
          <a:bodyPr>
            <a:normAutofit fontScale="62500" lnSpcReduction="20000"/>
          </a:bodyPr>
          <a:lstStyle/>
          <a:p>
            <a:r>
              <a:rPr lang="it-IT" sz="2900" dirty="0" smtClean="0"/>
              <a:t>Il culto di Ercole a Roma ricalca il mito greco di Eracle, con alcune aggiunte e specificità. Ercole era venerato il 12 agosto e aveva gli epiteti di Invitto, Vincitore, Custode. Spesso il culto era associato a fonti e specchi d'acqua.</a:t>
            </a:r>
          </a:p>
          <a:p>
            <a:pPr>
              <a:buNone/>
            </a:pPr>
            <a:r>
              <a:rPr lang="it-IT" sz="2900" dirty="0" smtClean="0"/>
              <a:t>         </a:t>
            </a:r>
            <a:r>
              <a:rPr lang="it-IT" sz="2900" dirty="0" err="1" smtClean="0"/>
              <a:t>VirgilIo</a:t>
            </a:r>
            <a:r>
              <a:rPr lang="it-IT" sz="2900" dirty="0" smtClean="0"/>
              <a:t>, nel libro VIII dell’Eneide fa arrivare Enea a </a:t>
            </a:r>
            <a:r>
              <a:rPr lang="it-IT" sz="2900" dirty="0" err="1" smtClean="0"/>
              <a:t>Pallanteo</a:t>
            </a:r>
            <a:r>
              <a:rPr lang="it-IT" sz="2900" dirty="0" smtClean="0"/>
              <a:t>, dove regna il re </a:t>
            </a:r>
            <a:r>
              <a:rPr lang="it-IT" sz="2900" dirty="0" err="1" smtClean="0"/>
              <a:t>Evandro</a:t>
            </a:r>
            <a:r>
              <a:rPr lang="it-IT" sz="2900" dirty="0" smtClean="0"/>
              <a:t>, che sta celebrando un rito in onore di Ercole. Dopo il banchetto seguito alla cerimonia, il re racconta a Enea le origini di quel rito. Ercole, di ritorno dalla Spagna con la mandria dei buoi catturati da </a:t>
            </a:r>
            <a:r>
              <a:rPr lang="it-IT" sz="2900" dirty="0" err="1" smtClean="0"/>
              <a:t>Gerione</a:t>
            </a:r>
            <a:r>
              <a:rPr lang="it-IT" sz="2900" dirty="0" smtClean="0"/>
              <a:t>, fa sosta nel Lazio, a quel tempo infestato dal mostruoso </a:t>
            </a:r>
            <a:r>
              <a:rPr lang="it-IT" sz="2900" dirty="0" err="1" smtClean="0"/>
              <a:t>CaCo</a:t>
            </a:r>
            <a:r>
              <a:rPr lang="it-IT" sz="2900" dirty="0" smtClean="0"/>
              <a:t>, che ruba la mandria di Ercole e la nasconde nel suo antro; l’eroe, irato, lo scopre e lo uccide. Gli abitanti del luogo, grati per essere stati liberati dal flagello, gli dedicano un rito, testimoniato ancora ai tempi di Virgilio dall’Ara massima di Ercole Invitto, situata nel Foro boario, da cui partivano i cortei trionfali. Poiché Ercole fu il primo mortale che riuscì a diventare dio, nei sarcofagi romani sono frequenti le raffigurazioni delle "dodici fatiche", quale simbolo delle prove che deve </a:t>
            </a:r>
            <a:r>
              <a:rPr lang="it-IT" sz="2900" dirty="0" err="1" smtClean="0"/>
              <a:t>affontare</a:t>
            </a:r>
            <a:r>
              <a:rPr lang="it-IT" sz="2900" dirty="0" smtClean="0"/>
              <a:t> il defunto per raggiungere l'immortalità.</a:t>
            </a:r>
          </a:p>
          <a:p>
            <a:pPr>
              <a:buNone/>
            </a:pPr>
            <a:r>
              <a:rPr lang="it-IT" sz="2900" dirty="0" smtClean="0"/>
              <a:t>         Il filosofo Seneca scrive le tragedie Hercules </a:t>
            </a:r>
            <a:r>
              <a:rPr lang="it-IT" sz="2900" dirty="0" err="1" smtClean="0"/>
              <a:t>furens</a:t>
            </a:r>
            <a:r>
              <a:rPr lang="it-IT" sz="2900" dirty="0" smtClean="0"/>
              <a:t> e Hercules </a:t>
            </a:r>
            <a:r>
              <a:rPr lang="it-IT" sz="2900" dirty="0" err="1" smtClean="0"/>
              <a:t>Oetaeus</a:t>
            </a:r>
            <a:r>
              <a:rPr lang="it-IT" sz="2900" dirty="0" smtClean="0"/>
              <a:t>; nella sua satira </a:t>
            </a:r>
            <a:r>
              <a:rPr lang="it-IT" sz="2900" dirty="0" err="1" smtClean="0"/>
              <a:t>Apokolokyntosis</a:t>
            </a:r>
            <a:r>
              <a:rPr lang="it-IT" sz="2900" dirty="0" smtClean="0"/>
              <a:t> sulla morte dell'imperatore Claudio, immagina ironicamente che Ercole abbia il ruolo di portinaio e buttafuori dell'Olimpo.</a:t>
            </a:r>
          </a:p>
          <a:p>
            <a:pPr>
              <a:buNone/>
            </a:pPr>
            <a:r>
              <a:rPr lang="it-IT" sz="2900" dirty="0" smtClean="0"/>
              <a:t>         Alcuni Imperatori si ispirarono ad Ercole: </a:t>
            </a:r>
            <a:r>
              <a:rPr lang="it-IT" sz="2900" dirty="0" err="1" smtClean="0"/>
              <a:t>Commodo</a:t>
            </a:r>
            <a:r>
              <a:rPr lang="it-IT" sz="2900" dirty="0" smtClean="0"/>
              <a:t> che amava combattere nell'arena, vestito come il semidio e </a:t>
            </a:r>
            <a:r>
              <a:rPr lang="it-IT" sz="2900" dirty="0" err="1" smtClean="0"/>
              <a:t>Massimiano</a:t>
            </a:r>
            <a:r>
              <a:rPr lang="it-IT" sz="2900" dirty="0" smtClean="0"/>
              <a:t> </a:t>
            </a:r>
            <a:r>
              <a:rPr lang="it-IT" sz="2900" dirty="0" err="1" smtClean="0"/>
              <a:t>Erculio</a:t>
            </a:r>
            <a:r>
              <a:rPr lang="it-IT" sz="2900" dirty="0" smtClean="0"/>
              <a:t> che diceva di essere suo discendente e aveva una guardia del corpo dedicata, gli </a:t>
            </a:r>
            <a:r>
              <a:rPr lang="it-IT" sz="2900" dirty="0" err="1" smtClean="0"/>
              <a:t>Herculiani</a:t>
            </a:r>
            <a:r>
              <a:rPr lang="it-IT" sz="2900" dirty="0" smtClean="0"/>
              <a:t>.</a:t>
            </a:r>
          </a:p>
          <a:p>
            <a:endParaRPr lang="it-IT"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57224" y="274638"/>
            <a:ext cx="7143800" cy="1143000"/>
          </a:xfrm>
        </p:spPr>
        <p:txBody>
          <a:bodyPr>
            <a:normAutofit fontScale="90000"/>
          </a:bodyPr>
          <a:lstStyle/>
          <a:p>
            <a:r>
              <a:rPr lang="it-IT" sz="3600" b="0" dirty="0" smtClean="0"/>
              <a:t>Da Ercole a San Michele, un culto legato alla transumanza</a:t>
            </a:r>
            <a:r>
              <a:rPr lang="it-IT" b="0" dirty="0" smtClean="0"/>
              <a:t/>
            </a:r>
            <a:br>
              <a:rPr lang="it-IT" b="0" dirty="0" smtClean="0"/>
            </a:br>
            <a:endParaRPr lang="it-IT" dirty="0"/>
          </a:p>
        </p:txBody>
      </p:sp>
      <p:sp>
        <p:nvSpPr>
          <p:cNvPr id="3" name="Segnaposto contenuto 2"/>
          <p:cNvSpPr>
            <a:spLocks noGrp="1"/>
          </p:cNvSpPr>
          <p:nvPr>
            <p:ph idx="1"/>
          </p:nvPr>
        </p:nvSpPr>
        <p:spPr>
          <a:xfrm>
            <a:off x="1928794" y="1000108"/>
            <a:ext cx="6872278" cy="4643470"/>
          </a:xfrm>
        </p:spPr>
        <p:txBody>
          <a:bodyPr>
            <a:noAutofit/>
          </a:bodyPr>
          <a:lstStyle/>
          <a:p>
            <a:pPr fontAlgn="base"/>
            <a:r>
              <a:rPr lang="it-IT" sz="1400" dirty="0" smtClean="0"/>
              <a:t>Con la diffusione del cristianesimo, Ercole, </a:t>
            </a:r>
            <a:r>
              <a:rPr lang="it-IT" sz="1400" dirty="0" err="1" smtClean="0"/>
              <a:t>divinita’</a:t>
            </a:r>
            <a:r>
              <a:rPr lang="it-IT" sz="1400" dirty="0" smtClean="0"/>
              <a:t> prediletta dal mondo pastorale centro-meridionale,  si trasformò nell’Arcangelo Michele, messaggero di Dio, guerriero e capo delle milizie celesti. Si trattò di un processo strano (ma non insolito) di utilizzazione di una divinità pagana da parte della nuova religione, così come era già avvenuto in altri casi fin dal Cristianesimo primitivo. In età tardo antica furono consacrati a San Michele Arcangelo molti luoghi di culto in diverse regioni e, dal V secolo, in Italia e poi in Europa. Infatti, risalirebbe una prima basilica in Italia dedicata al culto dell’Arcangelo lungo la via Salaria. La sovrapposizione tra i due personaggi fu facile, favorita da affinità sia iconografiche  che mitologiche (Ercole uccideva i mostri, Michele il demonio). Nella devozione popolare infatti l’Arcangelo fu rappresentato come un giovane guerriero, uccisore del dragone, simbolo delle forze del male. In sostanza dunque anch’egli un eroe come l’Ercole precristiano. La strettissima analogia iconografica che collega le due divinità dimostra come nella religiosità popolare italica, ma come vedremo soprattutto pugliese e abruzzese, il culto di Ercole si sia conservato pressoché intatto, semplicemente subentrando nella nuova religione e trasferendo sull’Arcangelo Michele gli attributi propri della divinità precedente. I santuari più noti nel Medioevo furono quello </a:t>
            </a:r>
            <a:r>
              <a:rPr lang="it-IT" sz="1400" dirty="0" err="1" smtClean="0"/>
              <a:t>garganico</a:t>
            </a:r>
            <a:r>
              <a:rPr lang="it-IT" sz="1400" dirty="0" smtClean="0"/>
              <a:t> </a:t>
            </a:r>
            <a:r>
              <a:rPr lang="it-IT" sz="1400" b="1" dirty="0" smtClean="0"/>
              <a:t>, </a:t>
            </a:r>
            <a:r>
              <a:rPr lang="it-IT" sz="1400" dirty="0" smtClean="0"/>
              <a:t>quello fondato sul monte </a:t>
            </a:r>
            <a:r>
              <a:rPr lang="it-IT" sz="1400" dirty="0" err="1" smtClean="0"/>
              <a:t>Pirchiriano</a:t>
            </a:r>
            <a:r>
              <a:rPr lang="it-IT" sz="1400" dirty="0" smtClean="0"/>
              <a:t> in </a:t>
            </a:r>
            <a:r>
              <a:rPr lang="it-IT" sz="1400" dirty="0" err="1" smtClean="0"/>
              <a:t>Val</a:t>
            </a:r>
            <a:r>
              <a:rPr lang="it-IT" sz="1400" dirty="0" smtClean="0"/>
              <a:t> di </a:t>
            </a:r>
            <a:r>
              <a:rPr lang="it-IT" sz="1400" dirty="0" err="1" smtClean="0"/>
              <a:t>Susa</a:t>
            </a:r>
            <a:r>
              <a:rPr lang="it-IT" sz="1400" dirty="0" smtClean="0"/>
              <a:t>, chiamato la Sacra di San Michele e quello normanno di Mont </a:t>
            </a:r>
            <a:r>
              <a:rPr lang="it-IT" sz="1400" dirty="0" err="1" smtClean="0"/>
              <a:t>saint</a:t>
            </a:r>
            <a:r>
              <a:rPr lang="it-IT" sz="1400" dirty="0" smtClean="0"/>
              <a:t> Michel. Questi tre santuari , nati in collegamento con il fenomeno dei pellegrinaggi, presentano comuni elementi insediativi: la montagna e il paesaggio suggestivo.</a:t>
            </a:r>
            <a:br>
              <a:rPr lang="it-IT" sz="1400" dirty="0" smtClean="0"/>
            </a:br>
            <a:r>
              <a:rPr lang="it-IT" sz="1400" dirty="0" smtClean="0"/>
              <a:t>Diverso fu invece il fenomeno di evoluzione e di irradiazione del culto del Santo in Italia centro meridionale ed in particolare in Abruzzo, dove giunse a partire dal V secolo dal  santuario di Monte Sant’Angelo sul Gargano, grazie ai pastori che viaggiavano tra Puglia e Abruzzo sulle vie della transumanza.</a:t>
            </a:r>
          </a:p>
          <a:p>
            <a:pPr fontAlgn="base"/>
            <a:endParaRPr lang="it-IT" sz="1400" dirty="0"/>
          </a:p>
        </p:txBody>
      </p:sp>
      <p:pic>
        <p:nvPicPr>
          <p:cNvPr id="4" name="Immagine 3" descr="ERCOLE SAN MICHELE.jpg"/>
          <p:cNvPicPr>
            <a:picLocks noChangeAspect="1"/>
          </p:cNvPicPr>
          <p:nvPr/>
        </p:nvPicPr>
        <p:blipFill>
          <a:blip r:embed="rId2"/>
          <a:stretch>
            <a:fillRect/>
          </a:stretch>
        </p:blipFill>
        <p:spPr>
          <a:xfrm>
            <a:off x="214282" y="1214422"/>
            <a:ext cx="2143125" cy="2857500"/>
          </a:xfrm>
          <a:prstGeom prst="rect">
            <a:avLst/>
          </a:prstGeom>
        </p:spPr>
      </p:pic>
      <p:sp>
        <p:nvSpPr>
          <p:cNvPr id="5" name="Rettangolo 4"/>
          <p:cNvSpPr/>
          <p:nvPr/>
        </p:nvSpPr>
        <p:spPr>
          <a:xfrm>
            <a:off x="0" y="4071942"/>
            <a:ext cx="2214546" cy="738664"/>
          </a:xfrm>
          <a:prstGeom prst="rect">
            <a:avLst/>
          </a:prstGeom>
        </p:spPr>
        <p:txBody>
          <a:bodyPr wrap="square">
            <a:spAutoFit/>
          </a:bodyPr>
          <a:lstStyle/>
          <a:p>
            <a:r>
              <a:rPr lang="it-IT" sz="1400" dirty="0"/>
              <a:t>vasca ad uso rituale, grotta di Sant’Angelo </a:t>
            </a:r>
            <a:r>
              <a:rPr lang="it-IT" sz="1400" dirty="0" err="1"/>
              <a:t>Raparo</a:t>
            </a:r>
            <a:r>
              <a:rPr lang="it-IT" sz="1400" dirty="0"/>
              <a:t>, Basilicata</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
                                        <p:tgtEl>
                                          <p:spTgt spid="3">
                                            <p:txEl>
                                              <p:pRg st="0" end="0"/>
                                            </p:txEl>
                                          </p:spTgt>
                                        </p:tgtEl>
                                      </p:cBhvr>
                                    </p:animEffect>
                                    <p:anim calcmode="lin" valueType="num">
                                      <p:cBhvr>
                                        <p:cTn id="16"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amond(in)">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checkerboard(across)">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2908" y="0"/>
            <a:ext cx="6572264" cy="6309360"/>
          </a:xfrm>
        </p:spPr>
        <p:txBody>
          <a:bodyPr>
            <a:noAutofit/>
          </a:bodyPr>
          <a:lstStyle/>
          <a:p>
            <a:pPr fontAlgn="base"/>
            <a:r>
              <a:rPr lang="it-IT" sz="1600" dirty="0" smtClean="0"/>
              <a:t>Sappiamo che per transumanza si intende lo spostamento periodico del bestiame tra due o più pascoli che vengono sfruttati stagionalmente: nei mesi freddi quelli situati in pianura o a fondovalle, nei mesi estivi quelli montani.</a:t>
            </a:r>
            <a:br>
              <a:rPr lang="it-IT" sz="1600" dirty="0" smtClean="0"/>
            </a:br>
            <a:r>
              <a:rPr lang="it-IT" sz="1600" dirty="0" smtClean="0"/>
              <a:t>La transumanza appenninica fu in uso fin dall’età del bronzo, ma in questa fase iniziale i pastori trasportavano le greggi dai pascoli dell’Appennino centrale a quelli posti lungo la costa, scegliendo però i territori protetti dalle alture prospicienti il mare (Martinsicuro, </a:t>
            </a:r>
            <a:r>
              <a:rPr lang="it-IT" sz="1600" dirty="0" err="1" smtClean="0"/>
              <a:t>Tortoreto</a:t>
            </a:r>
            <a:r>
              <a:rPr lang="it-IT" sz="1600" dirty="0" smtClean="0"/>
              <a:t>, Pescara, Francavilla). Questi insediamenti sembravano voler chiudere il territorio interno dell’Abruzzo e Molise dal mare e questo spiegherebbe  per il </a:t>
            </a:r>
            <a:r>
              <a:rPr lang="it-IT" sz="1600" dirty="0" err="1" smtClean="0"/>
              <a:t>Vagnetti</a:t>
            </a:r>
            <a:r>
              <a:rPr lang="it-IT" sz="1600" dirty="0" smtClean="0"/>
              <a:t> (in “Magna Grecia e mondo miceneo”) come mai queste zone sono rimaste lontane dalla frequentazione micenea.</a:t>
            </a:r>
            <a:br>
              <a:rPr lang="it-IT" sz="1600" dirty="0" smtClean="0"/>
            </a:br>
            <a:r>
              <a:rPr lang="it-IT" sz="1600" dirty="0" smtClean="0"/>
              <a:t>Fu a partire dal V secolo che i percorsi si allargarono. La conquista di Capua da parte dei Sanniti permise loro di impossessarsi delle terre etrusche e greche in Campania, terre che furono lasciate ad agro pubblico e costituirono ottimi pascoli invernali. Ma la scelta dei Sanniti di sfruttare le terre conquistate a pascoli invernali per le proprie greggi, dovette costituire un motivo di scontento per gli agricoltori che vivevano in pianura, così che nascevano violente controversie tra agricoltori e pastori. I pastori infatti erano ben lontani dall’idea di mansuetudine che ci verrà tramandata dalle allegorie greche. Le guerre sannitiche furono dunque non solo uno scontro tra i popoli più potenti della penisola, ma anche uno scontro tra due diverse economie, quella dei pastori contro quella degli agricoltori.</a:t>
            </a:r>
          </a:p>
          <a:p>
            <a:endParaRPr lang="it-IT" sz="1600" dirty="0"/>
          </a:p>
        </p:txBody>
      </p:sp>
      <p:pic>
        <p:nvPicPr>
          <p:cNvPr id="4" name="Immagine 3" descr="ERCOLE SAN MICHELE 2.jpg"/>
          <p:cNvPicPr>
            <a:picLocks noChangeAspect="1"/>
          </p:cNvPicPr>
          <p:nvPr/>
        </p:nvPicPr>
        <p:blipFill>
          <a:blip r:embed="rId2"/>
          <a:stretch>
            <a:fillRect/>
          </a:stretch>
        </p:blipFill>
        <p:spPr>
          <a:xfrm>
            <a:off x="6286500" y="1214422"/>
            <a:ext cx="2857500" cy="2143125"/>
          </a:xfrm>
          <a:prstGeom prst="rect">
            <a:avLst/>
          </a:prstGeom>
        </p:spPr>
      </p:pic>
      <p:sp>
        <p:nvSpPr>
          <p:cNvPr id="5" name="Rettangolo 4"/>
          <p:cNvSpPr/>
          <p:nvPr/>
        </p:nvSpPr>
        <p:spPr>
          <a:xfrm>
            <a:off x="6357950" y="3357562"/>
            <a:ext cx="3214678" cy="461665"/>
          </a:xfrm>
          <a:prstGeom prst="rect">
            <a:avLst/>
          </a:prstGeom>
        </p:spPr>
        <p:txBody>
          <a:bodyPr wrap="square">
            <a:spAutoFit/>
          </a:bodyPr>
          <a:lstStyle/>
          <a:p>
            <a:r>
              <a:rPr lang="it-IT" sz="1200" dirty="0"/>
              <a:t>arcangelo </a:t>
            </a:r>
            <a:r>
              <a:rPr lang="it-IT" sz="1200" dirty="0" err="1"/>
              <a:t>michele</a:t>
            </a:r>
            <a:r>
              <a:rPr lang="it-IT" sz="1200" dirty="0"/>
              <a:t>, affresco con graffiti, santuario </a:t>
            </a:r>
            <a:r>
              <a:rPr lang="it-IT" sz="1200" dirty="0" err="1"/>
              <a:t>garganico</a:t>
            </a:r>
            <a:endParaRPr lang="it-IT" sz="1200"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10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1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
                                        <p:tgtEl>
                                          <p:spTgt spid="4"/>
                                        </p:tgtEl>
                                      </p:cBhvr>
                                    </p:animEffect>
                                    <p:anim calcmode="lin" valueType="num">
                                      <p:cBhvr>
                                        <p:cTn id="17" dur="400" fill="hold"/>
                                        <p:tgtEl>
                                          <p:spTgt spid="4"/>
                                        </p:tgtEl>
                                        <p:attrNameLst>
                                          <p:attrName>ppt_x</p:attrName>
                                        </p:attrNameLst>
                                      </p:cBhvr>
                                      <p:tavLst>
                                        <p:tav tm="0">
                                          <p:val>
                                            <p:strVal val="#ppt_x"/>
                                          </p:val>
                                        </p:tav>
                                        <p:tav tm="100000">
                                          <p:val>
                                            <p:strVal val="#ppt_x"/>
                                          </p:val>
                                        </p:tav>
                                      </p:tavLst>
                                    </p:anim>
                                    <p:anim calcmode="lin" valueType="num">
                                      <p:cBhvr>
                                        <p:cTn id="18" dur="400" fill="hold"/>
                                        <p:tgtEl>
                                          <p:spTgt spid="4"/>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20" y="0"/>
            <a:ext cx="8543956" cy="6309360"/>
          </a:xfrm>
        </p:spPr>
        <p:txBody>
          <a:bodyPr>
            <a:noAutofit/>
          </a:bodyPr>
          <a:lstStyle/>
          <a:p>
            <a:pPr fontAlgn="base"/>
            <a:r>
              <a:rPr lang="it-IT" sz="1500" dirty="0" smtClean="0"/>
              <a:t>Nel 315 Lucera è sottomessa dai Romani e ne diventa una colonia, ma rappresenterà anche la via terminale in Puglia dei tratturi che partivano dalle montagne abruzzesi ( Aquila- Foggia). Sono stati individuati i tratturi più percorsi dai pastori che diventarono anche veicolo di culti, credenze, leggende, cultura popolare e i principali partivano dall’Aquila, Celano e </a:t>
            </a:r>
            <a:r>
              <a:rPr lang="it-IT" sz="1500" dirty="0" err="1" smtClean="0"/>
              <a:t>Pescasseroli</a:t>
            </a:r>
            <a:r>
              <a:rPr lang="it-IT" sz="1500" dirty="0" smtClean="0"/>
              <a:t>. Il tratturo magno era quello che partiva dall’Aquila e giungeva fino a Foggia. Vi erano poi i “</a:t>
            </a:r>
            <a:r>
              <a:rPr lang="it-IT" sz="1500" dirty="0" err="1" smtClean="0"/>
              <a:t>tratturelli</a:t>
            </a:r>
            <a:r>
              <a:rPr lang="it-IT" sz="1500" dirty="0" smtClean="0"/>
              <a:t>”, percorsi più brevi che mettevano in comunicazione i tratturi principali o li collegavano a zone di pascolo di modesta estensione. Quindi , col diffondersi del Cristianesimo, la divinità pagana prediletta dai pastori conserva il suo ruolo trasferendolo in quello di San Michele e i primi santuari in Abruzzo dedicati all’Arcangelo sorgono lungo i percorsi </a:t>
            </a:r>
            <a:r>
              <a:rPr lang="it-IT" sz="1500" dirty="0" err="1" smtClean="0"/>
              <a:t>tratturali</a:t>
            </a:r>
            <a:r>
              <a:rPr lang="it-IT" sz="1500" dirty="0" smtClean="0"/>
              <a:t> e</a:t>
            </a:r>
            <a:r>
              <a:rPr lang="it-IT" sz="1500" dirty="0"/>
              <a:t> </a:t>
            </a:r>
            <a:r>
              <a:rPr lang="it-IT" sz="1500" dirty="0" smtClean="0"/>
              <a:t>vengono  fondati nei pressi delle grotte. La grotta infatti rappresenta lo spazio cultuale che meglio sintetizza gli elementi sacrali primigeni e propiziatori che si legavano al culto di Ercole ed in generale alle forze soprannaturali: la roccia e l’acqua, simbolo l’una del contatto col mondo sotterraneo, l’altra di fertilità e purificazione. In Abruzzo le grotte dedicate al culto di S. Michele Arcangelo sono decine, disseminate lungo tutta la dorsale appenninica. Questa grande diffusione potrebbe trovare una spiegazione  proprio nella continuità  con i riti pagani che si svolgevano in grotta. Infatti il nuovo culto subentrò in molte grotte che la tradizione popolare già segnava come “sacre” perché  legate a culti pagani precedenti. Uno dei casi più noti è la Grotta S. Angelo di Ripe di Civitella del Tronto dove tracce di sacrifici umani e di cannibalismo rituale documentano la persistenza ininterrotta per migliaia di anni delle funzioni religiose e rituali di tali ambienti. San Michele a Liscia (Chieti), la cui grotta è meta di pellegrini che ripetono il rituale di toccare la roccia e di bere l’acqua di una sorgente ritenuta terapeutica. La Grotta di Sant’Angelo Palombaro (Chieti) in cui si narra vi fosse un santuario dedicato alla dea Bona, nume tutelare della fertilità, presso il quale si recavano le puerpere per bagnare il seno con l’acqua sorgiva del luogo e favorire l’abbondanza di latte. Numerose vasche scavate all’interno della grotta confermerebbero questo rituale.  Bona, insieme alla dea Maia e Pale, erano con Ercole i numi tutelari dell’agricoltura. In particolare Pale era forse un dio maschile che si presentava con caratteristiche simili ad Ercole.</a:t>
            </a:r>
          </a:p>
          <a:p>
            <a:endParaRPr lang="it-IT" sz="1500" dirty="0"/>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idx="1"/>
          </p:nvPr>
        </p:nvSpPr>
        <p:spPr>
          <a:xfrm>
            <a:off x="-285784" y="0"/>
            <a:ext cx="6858016" cy="6858000"/>
          </a:xfrm>
        </p:spPr>
        <p:txBody>
          <a:bodyPr>
            <a:noAutofit/>
          </a:bodyPr>
          <a:lstStyle/>
          <a:p>
            <a:pPr algn="r" fontAlgn="base"/>
            <a:r>
              <a:rPr lang="it-IT" sz="1425" dirty="0" smtClean="0"/>
              <a:t>L’Eremo di San Michele, patrono di </a:t>
            </a:r>
            <a:r>
              <a:rPr lang="it-IT" sz="1425" dirty="0" err="1" smtClean="0"/>
              <a:t>Bominaco</a:t>
            </a:r>
            <a:r>
              <a:rPr lang="it-IT" sz="1425" dirty="0" smtClean="0"/>
              <a:t> (Aquila), è adagiato sul fianco del massiccio del Gran Sasso, dove i pastori, prima di partire per la transumanza verso il tavoliere delle Puglie, ricevevano la benedizione. La Grotta di Sant’Angelo in </a:t>
            </a:r>
            <a:r>
              <a:rPr lang="it-IT" sz="1425" dirty="0" err="1" smtClean="0"/>
              <a:t>Balsorano</a:t>
            </a:r>
            <a:r>
              <a:rPr lang="it-IT" sz="1425" dirty="0" smtClean="0"/>
              <a:t> (Aquila), è visibile oltre una cancellata di ferro con le cappelle di S. Angelo e quella della Madonna con la Scala Santa. La chiesa di S. Michele Arcangelo a </a:t>
            </a:r>
            <a:r>
              <a:rPr lang="it-IT" sz="1425" dirty="0" err="1" smtClean="0"/>
              <a:t>Vittoritto</a:t>
            </a:r>
            <a:r>
              <a:rPr lang="it-IT" sz="1425" dirty="0" smtClean="0"/>
              <a:t> (Aquila), fu costruita sui resti di un tempio pagano di età imperiale che purtroppo non è attribuibile ad una precisa divinità pagana per mancanza di indizi: sono assenti reperti, né sono tramandati ricordi relativi a riti pagani, tranne una sorgente sulfurea ai piedi del santuario.  Sappiamo che la regione </a:t>
            </a:r>
            <a:r>
              <a:rPr lang="it-IT" sz="1425" dirty="0" err="1" smtClean="0"/>
              <a:t>garganica</a:t>
            </a:r>
            <a:r>
              <a:rPr lang="it-IT" sz="1425" dirty="0" smtClean="0"/>
              <a:t> dovette apparire fin dall’antichità, un luogo misterioso tale da favorire la nascita di una serie di miti fin dall’epoca della colonizzazione greca. Vi erano diffusi i culti di Diomede, Giove, Mitra, dell’indovino Calcante e del medico Podalirio, figlio di </a:t>
            </a:r>
            <a:r>
              <a:rPr lang="it-IT" sz="1425" dirty="0" err="1" smtClean="0"/>
              <a:t>Asclepio</a:t>
            </a:r>
            <a:r>
              <a:rPr lang="it-IT" sz="1425" dirty="0" smtClean="0"/>
              <a:t>. Era presente inoltre un’acqua ritenuta terapeutica ed il rito dell’”</a:t>
            </a:r>
            <a:r>
              <a:rPr lang="it-IT" sz="1425" dirty="0" err="1" smtClean="0"/>
              <a:t>incubatio</a:t>
            </a:r>
            <a:r>
              <a:rPr lang="it-IT" sz="1425" dirty="0" smtClean="0"/>
              <a:t>”, già praticato presso il santuario di </a:t>
            </a:r>
            <a:r>
              <a:rPr lang="it-IT" sz="1425" dirty="0" err="1" smtClean="0"/>
              <a:t>Asclepio</a:t>
            </a:r>
            <a:r>
              <a:rPr lang="it-IT" sz="1425" dirty="0" smtClean="0"/>
              <a:t> ad Epidauro,  che consisteva nel dormire una notte in un luogo sacro avvolto in pelle di animali in attesa di ricevere al mattino i responsi della divinità.</a:t>
            </a:r>
            <a:br>
              <a:rPr lang="it-IT" sz="1425" dirty="0" smtClean="0"/>
            </a:br>
            <a:r>
              <a:rPr lang="it-IT" sz="1425" dirty="0" smtClean="0"/>
              <a:t>La storia dell’Angelo invece è stata ricostruita sulla base del “ </a:t>
            </a:r>
            <a:r>
              <a:rPr lang="it-IT" sz="1425" dirty="0" err="1" smtClean="0"/>
              <a:t>Liber</a:t>
            </a:r>
            <a:r>
              <a:rPr lang="it-IT" sz="1425" dirty="0" smtClean="0"/>
              <a:t> de apparizione </a:t>
            </a:r>
            <a:r>
              <a:rPr lang="it-IT" sz="1425" dirty="0" err="1" smtClean="0"/>
              <a:t>Sancti</a:t>
            </a:r>
            <a:r>
              <a:rPr lang="it-IT" sz="1425" dirty="0" smtClean="0"/>
              <a:t> </a:t>
            </a:r>
            <a:r>
              <a:rPr lang="it-IT" sz="1425" dirty="0" err="1" smtClean="0"/>
              <a:t>Michelis</a:t>
            </a:r>
            <a:r>
              <a:rPr lang="it-IT" sz="1425" dirty="0" smtClean="0"/>
              <a:t> in monte Gargano”, una raccolta di eventi miracolistici. Si racconta di tre episodi: quello del toro, della battaglia e della consacrazione della basilica fatta dall’Angelo, ma soprattutto si insiste sulle doti taumaturgiche presenti nell’acqua che sgorgava all’interno dell’antro. Tuttavia è il primo episodio quello più significativo per il nostro studio.</a:t>
            </a:r>
            <a:br>
              <a:rPr lang="it-IT" sz="1425" dirty="0" smtClean="0"/>
            </a:br>
            <a:r>
              <a:rPr lang="it-IT" sz="1425" dirty="0" smtClean="0"/>
              <a:t>Si racconta di Gargano, un ricco pastore che dà il nome al monte, il quale, rientrando col gregge all’ovile, si accorge della mancanza di un toro. Si mette allora alla ricerca dell’animale coi suoi servi e lo trova nei pressi di una grotta. Gargano, irato, gli scaglia contro una freccia avvelenata che però si ritorce contro di lui. Gli abitanti del luogo, stupiti dalla stranezza della cosa e invitati dal vescovo, digiunano per tre giorni e successivamente hanno l’apparizione dell’Arcangelo che così dimostrerà di essere il patrono del luogo.</a:t>
            </a:r>
          </a:p>
          <a:p>
            <a:endParaRPr lang="it-IT" sz="1425" dirty="0"/>
          </a:p>
        </p:txBody>
      </p:sp>
      <p:pic>
        <p:nvPicPr>
          <p:cNvPr id="7" name="Immagine 6" descr="ERCOLE SAN MICHELE 3.jpg"/>
          <p:cNvPicPr>
            <a:picLocks noChangeAspect="1"/>
          </p:cNvPicPr>
          <p:nvPr/>
        </p:nvPicPr>
        <p:blipFill>
          <a:blip r:embed="rId2"/>
          <a:stretch>
            <a:fillRect/>
          </a:stretch>
        </p:blipFill>
        <p:spPr>
          <a:xfrm>
            <a:off x="6643702" y="2071678"/>
            <a:ext cx="2381247" cy="1785935"/>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000" fill="hold"/>
                                        <p:tgtEl>
                                          <p:spTgt spid="6">
                                            <p:txEl>
                                              <p:pRg st="0" end="0"/>
                                            </p:txEl>
                                          </p:spTgt>
                                        </p:tgtEl>
                                        <p:attrNameLst>
                                          <p:attrName>ppt_w</p:attrName>
                                        </p:attrNameLst>
                                      </p:cBhvr>
                                      <p:tavLst>
                                        <p:tav tm="0">
                                          <p:val>
                                            <p:strVal val="#ppt_w*2.5"/>
                                          </p:val>
                                        </p:tav>
                                        <p:tav tm="100000">
                                          <p:val>
                                            <p:strVal val="#ppt_w"/>
                                          </p:val>
                                        </p:tav>
                                      </p:tavLst>
                                    </p:anim>
                                    <p:anim calcmode="lin" valueType="num">
                                      <p:cBhvr>
                                        <p:cTn id="8" dur="2000" fill="hold"/>
                                        <p:tgtEl>
                                          <p:spTgt spid="6">
                                            <p:txEl>
                                              <p:pRg st="0" end="0"/>
                                            </p:txEl>
                                          </p:spTgt>
                                        </p:tgtEl>
                                        <p:attrNameLst>
                                          <p:attrName>ppt_h</p:attrName>
                                        </p:attrNameLst>
                                      </p:cBhvr>
                                      <p:tavLst>
                                        <p:tav tm="0">
                                          <p:val>
                                            <p:strVal val="#ppt_h*0.01"/>
                                          </p:val>
                                        </p:tav>
                                        <p:tav tm="100000">
                                          <p:val>
                                            <p:strVal val="#ppt_h"/>
                                          </p:val>
                                        </p:tav>
                                      </p:tavLst>
                                    </p:anim>
                                    <p:anim calcmode="lin" valueType="num">
                                      <p:cBhvr>
                                        <p:cTn id="9"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0" dur="2000" fill="hold"/>
                                        <p:tgtEl>
                                          <p:spTgt spid="6">
                                            <p:txEl>
                                              <p:pRg st="0" end="0"/>
                                            </p:txEl>
                                          </p:spTgt>
                                        </p:tgtEl>
                                        <p:attrNameLst>
                                          <p:attrName>ppt_y</p:attrName>
                                        </p:attrNameLst>
                                      </p:cBhvr>
                                      <p:tavLst>
                                        <p:tav tm="0">
                                          <p:val>
                                            <p:strVal val="#ppt_h+1"/>
                                          </p:val>
                                        </p:tav>
                                        <p:tav tm="100000">
                                          <p:val>
                                            <p:strVal val="#ppt_y"/>
                                          </p:val>
                                        </p:tav>
                                      </p:tavLst>
                                    </p:anim>
                                    <p:animEffect transition="in" filter="fade">
                                      <p:cBhvr>
                                        <p:cTn id="11" dur="20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amond(in)">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7158" y="214290"/>
            <a:ext cx="8229600" cy="1128706"/>
          </a:xfrm>
        </p:spPr>
        <p:txBody>
          <a:bodyPr/>
          <a:lstStyle/>
          <a:p>
            <a:r>
              <a:rPr lang="it-IT" dirty="0" smtClean="0"/>
              <a:t>Ercole...</a:t>
            </a:r>
            <a:endParaRPr lang="it-IT" dirty="0"/>
          </a:p>
        </p:txBody>
      </p:sp>
      <p:sp>
        <p:nvSpPr>
          <p:cNvPr id="3" name="Sottotitolo 2"/>
          <p:cNvSpPr>
            <a:spLocks noGrp="1"/>
          </p:cNvSpPr>
          <p:nvPr>
            <p:ph type="subTitle" idx="1"/>
          </p:nvPr>
        </p:nvSpPr>
        <p:spPr>
          <a:xfrm>
            <a:off x="142844" y="1571612"/>
            <a:ext cx="5357850" cy="3714776"/>
          </a:xfrm>
        </p:spPr>
        <p:txBody>
          <a:bodyPr>
            <a:normAutofit fontScale="92500"/>
          </a:bodyPr>
          <a:lstStyle/>
          <a:p>
            <a:r>
              <a:rPr lang="it-IT" b="1" dirty="0" smtClean="0"/>
              <a:t>Ercole</a:t>
            </a:r>
            <a:r>
              <a:rPr lang="it-IT" dirty="0" smtClean="0"/>
              <a:t> (in latino: </a:t>
            </a:r>
            <a:r>
              <a:rPr lang="it-IT" i="1" dirty="0" smtClean="0"/>
              <a:t>Hercules</a:t>
            </a:r>
            <a:r>
              <a:rPr lang="it-IT" dirty="0" smtClean="0"/>
              <a:t>) è una figura della mitologia romana, forma italica del culto dell'eroe greco Eracle, introdotto probabilmente presso i popoli Sanniti dai coloni greci, in particolare dalla colonia di </a:t>
            </a:r>
            <a:r>
              <a:rPr lang="it-IT" dirty="0" err="1" smtClean="0"/>
              <a:t>Cuma</a:t>
            </a:r>
            <a:r>
              <a:rPr lang="it-IT" dirty="0" smtClean="0"/>
              <a:t>, e presso i Latini e i Sabini dal culto etrusco ad </a:t>
            </a:r>
            <a:r>
              <a:rPr lang="it-IT" i="1" dirty="0" err="1" smtClean="0"/>
              <a:t>Hercle</a:t>
            </a:r>
            <a:r>
              <a:rPr lang="it-IT" dirty="0" smtClean="0"/>
              <a:t>.</a:t>
            </a:r>
            <a:endParaRPr lang="it-IT" dirty="0"/>
          </a:p>
        </p:txBody>
      </p:sp>
      <p:sp>
        <p:nvSpPr>
          <p:cNvPr id="13314" name="AutoShape 2" descr="Immagine correla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3316" name="AutoShape 4" descr="Immagine correla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3318" name="AutoShape 6" descr="Immagine correla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8" name="Immagine 7" descr="ercole 1.jpg"/>
          <p:cNvPicPr>
            <a:picLocks noChangeAspect="1"/>
          </p:cNvPicPr>
          <p:nvPr/>
        </p:nvPicPr>
        <p:blipFill>
          <a:blip r:embed="rId2" cstate="print"/>
          <a:stretch>
            <a:fillRect/>
          </a:stretch>
        </p:blipFill>
        <p:spPr>
          <a:xfrm>
            <a:off x="5643570" y="1500174"/>
            <a:ext cx="3212095" cy="4929198"/>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idx="1"/>
          </p:nvPr>
        </p:nvSpPr>
        <p:spPr>
          <a:xfrm>
            <a:off x="1714480" y="0"/>
            <a:ext cx="7429520" cy="5643578"/>
          </a:xfrm>
        </p:spPr>
        <p:txBody>
          <a:bodyPr>
            <a:noAutofit/>
          </a:bodyPr>
          <a:lstStyle/>
          <a:p>
            <a:r>
              <a:rPr lang="it-IT" sz="1500" dirty="0" smtClean="0"/>
              <a:t>Interessante è in questa narrazione l’emergere della personalità di Gargano, un pastore forte, rissoso, che prepara l’epifania dell’Angelo da cui verrà vinto, come pure è evidente la somiglianza tra la narrazione del </a:t>
            </a:r>
            <a:r>
              <a:rPr lang="it-IT" sz="1500" dirty="0" err="1" smtClean="0"/>
              <a:t>Liber</a:t>
            </a:r>
            <a:r>
              <a:rPr lang="it-IT" sz="1500" dirty="0" smtClean="0"/>
              <a:t> relativa a Gargano e due episodi relativi ad Ercole: quello che lo vede alla ricerca della mandria rubata, riportato nell’ VIII libro dell’Eneide, e quello narrato da </a:t>
            </a:r>
            <a:r>
              <a:rPr lang="it-IT" sz="1500" dirty="0" err="1" smtClean="0"/>
              <a:t>Apollodoro</a:t>
            </a:r>
            <a:r>
              <a:rPr lang="it-IT" sz="1500" dirty="0" smtClean="0"/>
              <a:t> che lo vede alla ricerca di un toro che, tuffatosi in mare, si allontana da Reggio e raggiunge la Sicilia dove il semidio lo ritroverà fra gli armenti di Erice, figlio di </a:t>
            </a:r>
            <a:r>
              <a:rPr lang="it-IT" sz="1500" dirty="0" err="1" smtClean="0"/>
              <a:t>Poseidone</a:t>
            </a:r>
            <a:r>
              <a:rPr lang="it-IT" sz="1500" dirty="0" smtClean="0"/>
              <a:t>.</a:t>
            </a:r>
            <a:br>
              <a:rPr lang="it-IT" sz="1500" dirty="0" smtClean="0"/>
            </a:br>
            <a:r>
              <a:rPr lang="it-IT" sz="1500" dirty="0" smtClean="0"/>
              <a:t>Simile resta comunque il contesto ambientale: la vetta del monte, la vastità dell’antro, il ricco armento, la ricerca degli animali.</a:t>
            </a:r>
            <a:br>
              <a:rPr lang="it-IT" sz="1500" dirty="0" smtClean="0"/>
            </a:br>
            <a:r>
              <a:rPr lang="it-IT" sz="1500" dirty="0" smtClean="0"/>
              <a:t>Una spiegazione potrebbe insistere sull’antichità del mito di Gargano: era un dio o semidio, </a:t>
            </a:r>
            <a:r>
              <a:rPr lang="it-IT" sz="1500" dirty="0" err="1" smtClean="0"/>
              <a:t>pregreco</a:t>
            </a:r>
            <a:r>
              <a:rPr lang="it-IT" sz="1500" dirty="0" smtClean="0"/>
              <a:t>, un gigante, il cui culto era diffuso nel bacino del Mediterraneo e nelle regioni occidentali della Francia, il cui nome passò alla montagna e le cui caratteristiche si incarnarono in Ercole.</a:t>
            </a:r>
            <a:br>
              <a:rPr lang="it-IT" sz="1500" dirty="0" smtClean="0"/>
            </a:br>
            <a:r>
              <a:rPr lang="it-IT" sz="1500" dirty="0" smtClean="0"/>
              <a:t>In definitiva l’antica divinità avrebbe proiettato la sua mole e la sua forza in quella di un pastore dallo stesso nome che ha fatto quindi propri i caratteri dell’eroe greco. La costruzione del santuario pugliese risalirebbe a Papa </a:t>
            </a:r>
            <a:r>
              <a:rPr lang="it-IT" sz="1500" dirty="0" err="1" smtClean="0"/>
              <a:t>Gelasio</a:t>
            </a:r>
            <a:r>
              <a:rPr lang="it-IT" sz="1500" dirty="0" smtClean="0"/>
              <a:t> ( V sec.) e dal VII secolo sarebbe stato considerato il santuario nazionale dei Longobardi i quali furono particolarmente attratti dal culto dell’Arcangelo che sentirono congeniale alla loro sensibilità di guerrieri ed il cui culto diffusero in tutta Europa.</a:t>
            </a:r>
            <a:br>
              <a:rPr lang="it-IT" sz="1500" dirty="0" smtClean="0"/>
            </a:br>
            <a:r>
              <a:rPr lang="it-IT" sz="1500" dirty="0" smtClean="0"/>
              <a:t>A </a:t>
            </a:r>
            <a:r>
              <a:rPr lang="it-IT" sz="1500" dirty="0" err="1" smtClean="0"/>
              <a:t>Sutri</a:t>
            </a:r>
            <a:r>
              <a:rPr lang="it-IT" sz="1500" dirty="0" smtClean="0"/>
              <a:t>, nei pressi di Roma, c’è un affresco sorprendente : in un sacello dedicato alla Madonna del Parto, una specie di antro, forse un </a:t>
            </a:r>
            <a:r>
              <a:rPr lang="it-IT" sz="1500" dirty="0" err="1" smtClean="0"/>
              <a:t>mitreo</a:t>
            </a:r>
            <a:r>
              <a:rPr lang="it-IT" sz="1500" dirty="0" smtClean="0"/>
              <a:t> ricavato nel banco tufaceo e precisamente  sull’arco del piccolo atrio che introduce alla cripta, troviamo raffigurato Gargano. La figura del pastore Gargano emerge in tutta la sua altezza, mentre sta tirando la freccia con l’arco, su una schiera di pellegrini medievali che si recano alla grotta del Gargano. Vestono lunghi mantelli col cappuccio ed indossano cappelli a larghe falde e procedono a mani giunte. Ci chiediamo per quali vie sia giunta fin qui la storia di Gargano.</a:t>
            </a:r>
            <a:endParaRPr lang="it-IT" sz="1500" dirty="0"/>
          </a:p>
        </p:txBody>
      </p:sp>
      <p:pic>
        <p:nvPicPr>
          <p:cNvPr id="5" name="Immagine 4" descr="ERCOLE SAN MICHELE 4.jpg"/>
          <p:cNvPicPr>
            <a:picLocks noChangeAspect="1"/>
          </p:cNvPicPr>
          <p:nvPr/>
        </p:nvPicPr>
        <p:blipFill>
          <a:blip r:embed="rId2"/>
          <a:stretch>
            <a:fillRect/>
          </a:stretch>
        </p:blipFill>
        <p:spPr>
          <a:xfrm>
            <a:off x="142844" y="1571612"/>
            <a:ext cx="2085975" cy="2857500"/>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1357298"/>
            <a:ext cx="8229600" cy="1143000"/>
          </a:xfrm>
        </p:spPr>
        <p:txBody>
          <a:bodyPr/>
          <a:lstStyle/>
          <a:p>
            <a:r>
              <a:rPr lang="it-IT" dirty="0" smtClean="0"/>
              <a:t>GRAZIE!</a:t>
            </a:r>
            <a:endParaRPr lang="it-IT" dirty="0"/>
          </a:p>
        </p:txBody>
      </p:sp>
      <p:sp>
        <p:nvSpPr>
          <p:cNvPr id="4" name="CasellaDiTesto 3"/>
          <p:cNvSpPr txBox="1"/>
          <p:nvPr/>
        </p:nvSpPr>
        <p:spPr>
          <a:xfrm>
            <a:off x="2643174" y="2928934"/>
            <a:ext cx="4412875" cy="461665"/>
          </a:xfrm>
          <a:prstGeom prst="rect">
            <a:avLst/>
          </a:prstGeom>
          <a:noFill/>
        </p:spPr>
        <p:txBody>
          <a:bodyPr wrap="none" rtlCol="0">
            <a:spAutoFit/>
          </a:bodyPr>
          <a:lstStyle/>
          <a:p>
            <a:r>
              <a:rPr lang="it-IT" sz="2400" dirty="0" smtClean="0">
                <a:latin typeface="Rockwell Extra Bold" pitchFamily="18" charset="0"/>
              </a:rPr>
              <a:t>LAVORO PRODOTTO DA:</a:t>
            </a:r>
          </a:p>
        </p:txBody>
      </p:sp>
      <p:sp>
        <p:nvSpPr>
          <p:cNvPr id="6" name="CasellaDiTesto 5"/>
          <p:cNvSpPr txBox="1"/>
          <p:nvPr/>
        </p:nvSpPr>
        <p:spPr>
          <a:xfrm>
            <a:off x="3428992" y="4214818"/>
            <a:ext cx="3071834" cy="2031325"/>
          </a:xfrm>
          <a:prstGeom prst="rect">
            <a:avLst/>
          </a:prstGeom>
          <a:noFill/>
        </p:spPr>
        <p:txBody>
          <a:bodyPr wrap="square" rtlCol="0">
            <a:spAutoFit/>
          </a:bodyPr>
          <a:lstStyle/>
          <a:p>
            <a:r>
              <a:rPr lang="it-IT" dirty="0" smtClean="0">
                <a:latin typeface="Rockwell Extra Bold" pitchFamily="18" charset="0"/>
              </a:rPr>
              <a:t>MARTELLI ILARIA</a:t>
            </a:r>
          </a:p>
          <a:p>
            <a:r>
              <a:rPr lang="it-IT" dirty="0" smtClean="0">
                <a:latin typeface="Rockwell Extra Bold" pitchFamily="18" charset="0"/>
              </a:rPr>
              <a:t>ROCCHIA SILVIA</a:t>
            </a:r>
          </a:p>
          <a:p>
            <a:r>
              <a:rPr lang="it-IT" dirty="0" smtClean="0">
                <a:latin typeface="Rockwell Extra Bold" pitchFamily="18" charset="0"/>
              </a:rPr>
              <a:t>ROSSI CHIARA</a:t>
            </a:r>
          </a:p>
          <a:p>
            <a:r>
              <a:rPr lang="it-IT" dirty="0" smtClean="0">
                <a:latin typeface="Rockwell Extra Bold" pitchFamily="18" charset="0"/>
              </a:rPr>
              <a:t>TALIA CARLOTTA</a:t>
            </a:r>
          </a:p>
          <a:p>
            <a:r>
              <a:rPr lang="it-IT" dirty="0" smtClean="0">
                <a:latin typeface="Rockwell Extra Bold" pitchFamily="18" charset="0"/>
              </a:rPr>
              <a:t>ZIO ENRICA </a:t>
            </a:r>
          </a:p>
          <a:p>
            <a:endParaRPr lang="it-IT" dirty="0">
              <a:latin typeface="Rockwell Extra Bold" pitchFamily="18" charset="0"/>
            </a:endParaRPr>
          </a:p>
          <a:p>
            <a:r>
              <a:rPr lang="it-IT" dirty="0" smtClean="0">
                <a:latin typeface="Rockwell Extra Bold" pitchFamily="18" charset="0"/>
              </a:rPr>
              <a:t>CLASSE 1A</a:t>
            </a: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ppt_x</p:attrName>
                                        </p:attrNameLst>
                                      </p:cBhvr>
                                      <p:tavLst>
                                        <p:tav tm="0">
                                          <p:val>
                                            <p:strVal val="#ppt_x"/>
                                          </p:val>
                                        </p:tav>
                                        <p:tav tm="100000">
                                          <p:val>
                                            <p:strVal val="#ppt_x"/>
                                          </p:val>
                                        </p:tav>
                                      </p:tavLst>
                                    </p:anim>
                                    <p:anim calcmode="lin" valueType="num">
                                      <p:cBhvr>
                                        <p:cTn id="8" dur="5000" fill="hold"/>
                                        <p:tgtEl>
                                          <p:spTgt spid="2"/>
                                        </p:tgtEl>
                                        <p:attrNameLst>
                                          <p:attrName>ppt_y</p:attrName>
                                        </p:attrNameLst>
                                      </p:cBhvr>
                                      <p:tavLst>
                                        <p:tav tm="0">
                                          <p:val>
                                            <p:strVal val="#ppt_y+1"/>
                                          </p:val>
                                        </p:tav>
                                        <p:tav tm="100000">
                                          <p:val>
                                            <p:strVal val="#ppt_y-1"/>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8"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0" fill="hold"/>
                                        <p:tgtEl>
                                          <p:spTgt spid="4"/>
                                        </p:tgtEl>
                                        <p:attrNameLst>
                                          <p:attrName>ppt_x</p:attrName>
                                        </p:attrNameLst>
                                      </p:cBhvr>
                                      <p:tavLst>
                                        <p:tav tm="0">
                                          <p:val>
                                            <p:strVal val="#ppt_x"/>
                                          </p:val>
                                        </p:tav>
                                        <p:tav tm="100000">
                                          <p:val>
                                            <p:strVal val="#ppt_x"/>
                                          </p:val>
                                        </p:tav>
                                      </p:tavLst>
                                    </p:anim>
                                    <p:anim calcmode="lin" valueType="num">
                                      <p:cBhvr>
                                        <p:cTn id="20" dur="5000" fill="hold"/>
                                        <p:tgtEl>
                                          <p:spTgt spid="4"/>
                                        </p:tgtEl>
                                        <p:attrNameLst>
                                          <p:attrName>ppt_y</p:attrName>
                                        </p:attrNameLst>
                                      </p:cBhvr>
                                      <p:tavLst>
                                        <p:tav tm="0">
                                          <p:val>
                                            <p:strVal val="#ppt_y+1"/>
                                          </p:val>
                                        </p:tav>
                                        <p:tav tm="100000">
                                          <p:val>
                                            <p:strVal val="#ppt_y-1"/>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4"/>
                                        </p:tgtEl>
                                        <p:attrNameLst>
                                          <p:attrName>ppt_x</p:attrName>
                                        </p:attrNameLst>
                                      </p:cBhvr>
                                      <p:tavLst>
                                        <p:tav tm="0">
                                          <p:val>
                                            <p:strVal val="ppt_x"/>
                                          </p:val>
                                        </p:tav>
                                        <p:tav tm="100000">
                                          <p:val>
                                            <p:strVal val="ppt_x"/>
                                          </p:val>
                                        </p:tav>
                                      </p:tavLst>
                                    </p:anim>
                                    <p:anim calcmode="lin" valueType="num">
                                      <p:cBhvr additive="base">
                                        <p:cTn id="25" dur="500"/>
                                        <p:tgtEl>
                                          <p:spTgt spid="4"/>
                                        </p:tgtEl>
                                        <p:attrNameLst>
                                          <p:attrName>ppt_y</p:attrName>
                                        </p:attrNameLst>
                                      </p:cBhvr>
                                      <p:tavLst>
                                        <p:tav tm="0">
                                          <p:val>
                                            <p:strVal val="ppt_y"/>
                                          </p:val>
                                        </p:tav>
                                        <p:tav tm="100000">
                                          <p:val>
                                            <p:strVal val="1+ppt_h/2"/>
                                          </p:val>
                                        </p:tav>
                                      </p:tavLst>
                                    </p:anim>
                                    <p:set>
                                      <p:cBhvr>
                                        <p:cTn id="26" dur="1" fill="hold">
                                          <p:stCondLst>
                                            <p:cond delay="499"/>
                                          </p:stCondLst>
                                        </p:cTn>
                                        <p:tgtEl>
                                          <p:spTgt spid="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8"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0" fill="hold"/>
                                        <p:tgtEl>
                                          <p:spTgt spid="6"/>
                                        </p:tgtEl>
                                        <p:attrNameLst>
                                          <p:attrName>ppt_x</p:attrName>
                                        </p:attrNameLst>
                                      </p:cBhvr>
                                      <p:tavLst>
                                        <p:tav tm="0">
                                          <p:val>
                                            <p:strVal val="#ppt_x"/>
                                          </p:val>
                                        </p:tav>
                                        <p:tav tm="100000">
                                          <p:val>
                                            <p:strVal val="#ppt_x"/>
                                          </p:val>
                                        </p:tav>
                                      </p:tavLst>
                                    </p:anim>
                                    <p:anim calcmode="lin" valueType="num">
                                      <p:cBhvr>
                                        <p:cTn id="32" dur="5000" fill="hold"/>
                                        <p:tgtEl>
                                          <p:spTgt spid="6"/>
                                        </p:tgtEl>
                                        <p:attrNameLst>
                                          <p:attrName>ppt_y</p:attrName>
                                        </p:attrNameLst>
                                      </p:cBhvr>
                                      <p:tavLst>
                                        <p:tav tm="0">
                                          <p:val>
                                            <p:strVal val="#ppt_y+1"/>
                                          </p:val>
                                        </p:tav>
                                        <p:tav tm="100000">
                                          <p:val>
                                            <p:strVal val="#ppt_y-1"/>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6"/>
                                        </p:tgtEl>
                                        <p:attrNameLst>
                                          <p:attrName>ppt_x</p:attrName>
                                        </p:attrNameLst>
                                      </p:cBhvr>
                                      <p:tavLst>
                                        <p:tav tm="0">
                                          <p:val>
                                            <p:strVal val="ppt_x"/>
                                          </p:val>
                                        </p:tav>
                                        <p:tav tm="100000">
                                          <p:val>
                                            <p:strVal val="ppt_x"/>
                                          </p:val>
                                        </p:tav>
                                      </p:tavLst>
                                    </p:anim>
                                    <p:anim calcmode="lin" valueType="num">
                                      <p:cBhvr additive="base">
                                        <p:cTn id="37" dur="500"/>
                                        <p:tgtEl>
                                          <p:spTgt spid="6"/>
                                        </p:tgtEl>
                                        <p:attrNameLst>
                                          <p:attrName>ppt_y</p:attrName>
                                        </p:attrNameLst>
                                      </p:cBhvr>
                                      <p:tavLst>
                                        <p:tav tm="0">
                                          <p:val>
                                            <p:strVal val="ppt_y"/>
                                          </p:val>
                                        </p:tav>
                                        <p:tav tm="100000">
                                          <p:val>
                                            <p:strVal val="1+ppt_h/2"/>
                                          </p:val>
                                        </p:tav>
                                      </p:tavLst>
                                    </p:anim>
                                    <p:set>
                                      <p:cBhvr>
                                        <p:cTn id="3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00166" y="0"/>
            <a:ext cx="6429420" cy="928670"/>
          </a:xfrm>
        </p:spPr>
        <p:txBody>
          <a:bodyPr>
            <a:normAutofit/>
          </a:bodyPr>
          <a:lstStyle/>
          <a:p>
            <a:r>
              <a:rPr lang="it-IT" dirty="0" smtClean="0"/>
              <a:t>...E LE 12 FATICHE</a:t>
            </a:r>
            <a:endParaRPr lang="it-IT" dirty="0"/>
          </a:p>
        </p:txBody>
      </p:sp>
      <p:sp>
        <p:nvSpPr>
          <p:cNvPr id="3" name="Segnaposto contenuto 2"/>
          <p:cNvSpPr>
            <a:spLocks noGrp="1"/>
          </p:cNvSpPr>
          <p:nvPr>
            <p:ph idx="1"/>
          </p:nvPr>
        </p:nvSpPr>
        <p:spPr>
          <a:xfrm>
            <a:off x="285720" y="857232"/>
            <a:ext cx="5357850" cy="4714908"/>
          </a:xfrm>
        </p:spPr>
        <p:txBody>
          <a:bodyPr>
            <a:noAutofit/>
          </a:bodyPr>
          <a:lstStyle/>
          <a:p>
            <a:r>
              <a:rPr lang="it-IT" sz="1800" dirty="0" smtClean="0">
                <a:latin typeface="Copperplate Gothic Bold" pitchFamily="34" charset="0"/>
              </a:rPr>
              <a:t>IL LEONE </a:t>
            </a:r>
            <a:r>
              <a:rPr lang="it-IT" sz="1800" dirty="0" err="1" smtClean="0">
                <a:latin typeface="Copperplate Gothic Bold" pitchFamily="34" charset="0"/>
              </a:rPr>
              <a:t>DI</a:t>
            </a:r>
            <a:r>
              <a:rPr lang="it-IT" sz="1800" dirty="0" smtClean="0">
                <a:latin typeface="Copperplate Gothic Bold" pitchFamily="34" charset="0"/>
              </a:rPr>
              <a:t> NEMEA</a:t>
            </a:r>
          </a:p>
          <a:p>
            <a:r>
              <a:rPr lang="it-IT" sz="1800" dirty="0" smtClean="0"/>
              <a:t>Il leone Nemeo era un mostro invulnerabile, inviato a Nemea da Era per distruggere Eracle. La sua pelle non poteva essere ferita in alcun modo, rendendolo di fatto invulnerabile, mentre zanne ed artigli erano duri quanto il metallo. Il leone era un vero flagello per il popolo di Nemea, poiché attaccava e sbranava uomini e greggi e tale fu la sua ferocia che la gente smise di lavorare per timore di incrociare il mostro. Giunto a Nemea, e seguendo la scia di carcasse che il leone si era lasciato dietro, Eracle riuscì a trovare il leone; ma vedendo che spada e frecce erano inefficaci contro di esso decise di percuoterlo con una mazza, stordendolo, per poi strangolarlo a mani nude. Dopo avere ucciso il Leone di Nemea, Eracle fece della sua pelle un'armatura, usando gli stessi artigli del leone, uniche "armi" possibili, per togliere la invulnerabile pelle.</a:t>
            </a:r>
          </a:p>
          <a:p>
            <a:endParaRPr lang="it-IT" sz="1800" dirty="0">
              <a:latin typeface="Copperplate Gothic Bold" pitchFamily="34" charset="0"/>
            </a:endParaRPr>
          </a:p>
        </p:txBody>
      </p:sp>
      <p:pic>
        <p:nvPicPr>
          <p:cNvPr id="5" name="Immagine 4" descr="ercole 4.jpg"/>
          <p:cNvPicPr>
            <a:picLocks noChangeAspect="1"/>
          </p:cNvPicPr>
          <p:nvPr/>
        </p:nvPicPr>
        <p:blipFill>
          <a:blip r:embed="rId2"/>
          <a:stretch>
            <a:fillRect/>
          </a:stretch>
        </p:blipFill>
        <p:spPr>
          <a:xfrm>
            <a:off x="5857884" y="2357430"/>
            <a:ext cx="2790826" cy="2714644"/>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Scale>
                                      <p:cBhvr>
                                        <p:cTn id="28"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5"/>
                                        </p:tgtEl>
                                        <p:attrNameLst>
                                          <p:attrName>ppt_x</p:attrName>
                                          <p:attrName>ppt_y</p:attrName>
                                        </p:attrNameLst>
                                      </p:cBhvr>
                                    </p:animMotion>
                                    <p:animEffect transition="in" filter="fade">
                                      <p:cBhvr>
                                        <p:cTn id="3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571480"/>
            <a:ext cx="5786478" cy="5929354"/>
          </a:xfrm>
        </p:spPr>
        <p:txBody>
          <a:bodyPr>
            <a:normAutofit fontScale="62500" lnSpcReduction="20000"/>
          </a:bodyPr>
          <a:lstStyle/>
          <a:p>
            <a:r>
              <a:rPr lang="it-IT" dirty="0" smtClean="0"/>
              <a:t>L’IDRA </a:t>
            </a:r>
            <a:r>
              <a:rPr lang="it-IT" dirty="0" err="1" smtClean="0"/>
              <a:t>DI</a:t>
            </a:r>
            <a:r>
              <a:rPr lang="it-IT" dirty="0" smtClean="0"/>
              <a:t> LERNA </a:t>
            </a:r>
          </a:p>
          <a:p>
            <a:r>
              <a:rPr lang="it-IT" dirty="0" smtClean="0"/>
              <a:t>Uccidere l'idra era la seconda delle Dodici fatiche imposte ad Eracle, così l'eroe si recò sul posto e stanò la bestia con delle frecce infuocate, per poi affrontarla. Ogni volta che Eracle tagliava una delle teste dell'idra, dal moncherino ne ricrescevano due; Ercole allora si fece aiutare da </a:t>
            </a:r>
            <a:r>
              <a:rPr lang="it-IT" dirty="0" err="1" smtClean="0"/>
              <a:t>Iolao</a:t>
            </a:r>
            <a:r>
              <a:rPr lang="it-IT" dirty="0" smtClean="0"/>
              <a:t>, il quale, dopo che lui aveva tagliato una testa, cauterizzava con il fuoco il moncherino, impedendone così la ricrescita; infine, Eracle schiacciò sotto un masso la testa immortale.</a:t>
            </a:r>
          </a:p>
          <a:p>
            <a:r>
              <a:rPr lang="it-IT" dirty="0" smtClean="0"/>
              <a:t>Durante la battaglia, Era inviò un'altra creatura ad assistere l'idra, il </a:t>
            </a:r>
            <a:r>
              <a:rPr lang="it-IT" dirty="0" err="1" smtClean="0"/>
              <a:t>Carcino</a:t>
            </a:r>
            <a:r>
              <a:rPr lang="it-IT" dirty="0" smtClean="0"/>
              <a:t> (granchio), ma Eracle lo schiacciò sotto il calcagno. Sconfitta l'idra, Eracle immerse le sue frecce nel suo sangue velenoso, così che le ferite da esse provocate fossero incurabili (un'accidentale puntura con una di tali frecce avrebbe provocato più avanti a </a:t>
            </a:r>
            <a:r>
              <a:rPr lang="it-IT" dirty="0" err="1" smtClean="0"/>
              <a:t>Chirone</a:t>
            </a:r>
            <a:r>
              <a:rPr lang="it-IT" dirty="0" smtClean="0"/>
              <a:t> atroci sofferenze). </a:t>
            </a:r>
            <a:r>
              <a:rPr lang="it-IT" dirty="0" err="1" smtClean="0"/>
              <a:t>Euristeo</a:t>
            </a:r>
            <a:r>
              <a:rPr lang="it-IT" dirty="0" smtClean="0"/>
              <a:t> comunque dichiarò la vittoria non valida, poiché Ercole aveva vinto grazie all'aiuto di </a:t>
            </a:r>
            <a:r>
              <a:rPr lang="it-IT" dirty="0" err="1" smtClean="0"/>
              <a:t>Iolao</a:t>
            </a:r>
            <a:r>
              <a:rPr lang="it-IT" baseline="30000" dirty="0" smtClean="0"/>
              <a:t>.</a:t>
            </a:r>
            <a:endParaRPr lang="it-IT" dirty="0" smtClean="0"/>
          </a:p>
          <a:p>
            <a:endParaRPr lang="it-IT" dirty="0"/>
          </a:p>
        </p:txBody>
      </p:sp>
      <p:pic>
        <p:nvPicPr>
          <p:cNvPr id="4" name="Immagine 3" descr="ercole 3.jpg"/>
          <p:cNvPicPr>
            <a:picLocks noChangeAspect="1"/>
          </p:cNvPicPr>
          <p:nvPr/>
        </p:nvPicPr>
        <p:blipFill>
          <a:blip r:embed="rId2"/>
          <a:stretch>
            <a:fillRect/>
          </a:stretch>
        </p:blipFill>
        <p:spPr>
          <a:xfrm>
            <a:off x="6215074" y="2928934"/>
            <a:ext cx="2518647" cy="3571900"/>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7" presetClass="entr" presetSubtype="4"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ppt_h/2"/>
                                          </p:val>
                                        </p:tav>
                                        <p:tav tm="100000">
                                          <p:val>
                                            <p:strVal val="#ppt_y"/>
                                          </p:val>
                                        </p:tav>
                                      </p:tavLst>
                                    </p:anim>
                                    <p:anim calcmode="lin" valueType="num">
                                      <p:cBhvr>
                                        <p:cTn id="45" dur="1000" fill="hold"/>
                                        <p:tgtEl>
                                          <p:spTgt spid="4"/>
                                        </p:tgtEl>
                                        <p:attrNameLst>
                                          <p:attrName>ppt_w</p:attrName>
                                        </p:attrNameLst>
                                      </p:cBhvr>
                                      <p:tavLst>
                                        <p:tav tm="0">
                                          <p:val>
                                            <p:strVal val="#ppt_w"/>
                                          </p:val>
                                        </p:tav>
                                        <p:tav tm="100000">
                                          <p:val>
                                            <p:strVal val="#ppt_w"/>
                                          </p:val>
                                        </p:tav>
                                      </p:tavLst>
                                    </p:anim>
                                    <p:anim calcmode="lin" valueType="num">
                                      <p:cBhvr>
                                        <p:cTn id="46" dur="1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357166"/>
            <a:ext cx="4786346" cy="6500834"/>
          </a:xfrm>
        </p:spPr>
        <p:txBody>
          <a:bodyPr>
            <a:normAutofit fontScale="25000" lnSpcReduction="20000"/>
          </a:bodyPr>
          <a:lstStyle/>
          <a:p>
            <a:r>
              <a:rPr lang="it-IT" sz="6200" dirty="0" smtClean="0">
                <a:latin typeface="Copperplate Gothic Bold" pitchFamily="34" charset="0"/>
              </a:rPr>
              <a:t>LA CERVA </a:t>
            </a:r>
            <a:r>
              <a:rPr lang="it-IT" sz="6200" dirty="0" err="1" smtClean="0">
                <a:latin typeface="Copperplate Gothic Bold" pitchFamily="34" charset="0"/>
              </a:rPr>
              <a:t>DI</a:t>
            </a:r>
            <a:r>
              <a:rPr lang="it-IT" sz="6200" dirty="0" smtClean="0">
                <a:latin typeface="Copperplate Gothic Bold" pitchFamily="34" charset="0"/>
              </a:rPr>
              <a:t> CERNEA</a:t>
            </a:r>
          </a:p>
          <a:p>
            <a:endParaRPr lang="it-IT" sz="6200" dirty="0" smtClean="0"/>
          </a:p>
          <a:p>
            <a:endParaRPr lang="it-IT" sz="6200" dirty="0" smtClean="0"/>
          </a:p>
          <a:p>
            <a:r>
              <a:rPr lang="it-IT" sz="6200" dirty="0" err="1" smtClean="0"/>
              <a:t>Euristeo</a:t>
            </a:r>
            <a:r>
              <a:rPr lang="it-IT" sz="6200" dirty="0" smtClean="0"/>
              <a:t>, stupito per l'eccezionale valore di Ercole, decise di affidargli una terza impresa. Nei pressi della regione di </a:t>
            </a:r>
            <a:r>
              <a:rPr lang="it-IT" sz="6200" dirty="0" err="1" smtClean="0"/>
              <a:t>Cerinea</a:t>
            </a:r>
            <a:r>
              <a:rPr lang="it-IT" sz="6200" dirty="0" smtClean="0"/>
              <a:t> viveva una splendida cerva, dalle corna d'oro e dagli zoccoli d'argento e di bronzo, che fuggiva senza mai fermarsi incantando chi la inseguiva, trascinandolo così in un paese dal quale non avrebbe più fatto ritorno.</a:t>
            </a:r>
          </a:p>
          <a:p>
            <a:pPr>
              <a:buNone/>
            </a:pPr>
            <a:r>
              <a:rPr lang="it-IT" sz="6200" dirty="0" smtClean="0"/>
              <a:t>       </a:t>
            </a:r>
          </a:p>
          <a:p>
            <a:pPr>
              <a:buNone/>
            </a:pPr>
            <a:r>
              <a:rPr lang="it-IT" sz="6200" dirty="0" smtClean="0"/>
              <a:t>         Poiché essa era una cerva sacra il suo sangue non poteva essere assolutamente sparso, e quindi l'eroe si limitò a inseguirla. La frenetica corsa durò circa un anno, sconfitto in ogni tentativo di raggiungerla, non gli rimase altra scelta che ferire leggermente l'agile cerva con una freccia, in un punto della gamba cartilagineo, quindi privo di vasi sanguinei; poi caricandosela sulle spalle la riportò in patria.</a:t>
            </a:r>
          </a:p>
          <a:p>
            <a:pPr>
              <a:buNone/>
            </a:pPr>
            <a:r>
              <a:rPr lang="it-IT" sz="6200" dirty="0" smtClean="0"/>
              <a:t>         Lungo la strada del ritorno incappò in Artemide, infuriata con lui per aver ferito una bestia a lei sacra: ma l'eroe riuscì a placare le sue ire e ottenne da lei il permesso di portare la cerva ad </a:t>
            </a:r>
            <a:r>
              <a:rPr lang="it-IT" sz="6200" dirty="0" err="1" smtClean="0"/>
              <a:t>Euristeo</a:t>
            </a:r>
            <a:r>
              <a:rPr lang="it-IT" sz="6200" dirty="0" smtClean="0"/>
              <a:t>. Dopodiché al leggiadro animale venne permesso di tornare a correre libero nelle foreste.</a:t>
            </a:r>
          </a:p>
          <a:p>
            <a:endParaRPr lang="it-IT" sz="3300" dirty="0"/>
          </a:p>
        </p:txBody>
      </p:sp>
      <p:pic>
        <p:nvPicPr>
          <p:cNvPr id="4" name="Immagine 3" descr="ercole 5.jpg"/>
          <p:cNvPicPr>
            <a:picLocks noChangeAspect="1"/>
          </p:cNvPicPr>
          <p:nvPr/>
        </p:nvPicPr>
        <p:blipFill>
          <a:blip r:embed="rId2"/>
          <a:stretch>
            <a:fillRect/>
          </a:stretch>
        </p:blipFill>
        <p:spPr>
          <a:xfrm>
            <a:off x="5000628" y="2571744"/>
            <a:ext cx="3738561" cy="2425392"/>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214290"/>
            <a:ext cx="6858016" cy="4000504"/>
          </a:xfrm>
        </p:spPr>
        <p:txBody>
          <a:bodyPr>
            <a:normAutofit fontScale="92500" lnSpcReduction="20000"/>
          </a:bodyPr>
          <a:lstStyle/>
          <a:p>
            <a:r>
              <a:rPr lang="it-IT" dirty="0" smtClean="0"/>
              <a:t>IL CINGHIALE </a:t>
            </a:r>
            <a:r>
              <a:rPr lang="it-IT" dirty="0" err="1" smtClean="0"/>
              <a:t>DI</a:t>
            </a:r>
            <a:r>
              <a:rPr lang="it-IT" dirty="0" smtClean="0"/>
              <a:t> ERIMANTO</a:t>
            </a:r>
          </a:p>
          <a:p>
            <a:r>
              <a:rPr lang="it-IT" dirty="0" smtClean="0"/>
              <a:t>Nella mitologia greca, il </a:t>
            </a:r>
            <a:r>
              <a:rPr lang="it-IT" b="1" dirty="0" smtClean="0"/>
              <a:t>cinghiale di </a:t>
            </a:r>
            <a:r>
              <a:rPr lang="it-IT" b="1" dirty="0" err="1" smtClean="0"/>
              <a:t>Erimanto</a:t>
            </a:r>
            <a:r>
              <a:rPr lang="it-IT" dirty="0" smtClean="0"/>
              <a:t> (in greco antico: ὁ </a:t>
            </a:r>
            <a:r>
              <a:rPr lang="it-IT" dirty="0" err="1" smtClean="0"/>
              <a:t>Ἐρυμάνθιος</a:t>
            </a:r>
            <a:r>
              <a:rPr lang="it-IT" dirty="0" smtClean="0"/>
              <a:t> </a:t>
            </a:r>
            <a:r>
              <a:rPr lang="it-IT" dirty="0" err="1" smtClean="0"/>
              <a:t>κάπρος</a:t>
            </a:r>
            <a:r>
              <a:rPr lang="it-IT" dirty="0" smtClean="0"/>
              <a:t>; in latino: </a:t>
            </a:r>
            <a:r>
              <a:rPr lang="it-IT" i="1" dirty="0" err="1" smtClean="0"/>
              <a:t>aper</a:t>
            </a:r>
            <a:r>
              <a:rPr lang="it-IT" i="1" dirty="0" smtClean="0"/>
              <a:t> </a:t>
            </a:r>
            <a:r>
              <a:rPr lang="it-IT" i="1" dirty="0" err="1" smtClean="0"/>
              <a:t>Erymanthius</a:t>
            </a:r>
            <a:r>
              <a:rPr lang="it-IT" dirty="0" smtClean="0"/>
              <a:t>) era un poderoso e ferocissimo esemplare di suino che viveva sul monte </a:t>
            </a:r>
            <a:r>
              <a:rPr lang="it-IT" dirty="0" err="1" smtClean="0"/>
              <a:t>Erimànto</a:t>
            </a:r>
            <a:r>
              <a:rPr lang="it-IT" dirty="0" smtClean="0"/>
              <a:t> e che terrorizzava tutta la regione: Eracle lo catturò vivo e lo portò a </a:t>
            </a:r>
            <a:r>
              <a:rPr lang="it-IT" dirty="0" err="1" smtClean="0"/>
              <a:t>Euristeo</a:t>
            </a:r>
            <a:r>
              <a:rPr lang="it-IT" dirty="0" smtClean="0"/>
              <a:t> che per la paura si nascose in una botte. La sua cattura fu la quarta delle dodici fatiche di Eracle.</a:t>
            </a:r>
          </a:p>
          <a:p>
            <a:pPr>
              <a:buNone/>
            </a:pPr>
            <a:endParaRPr lang="it-IT" dirty="0" smtClean="0"/>
          </a:p>
          <a:p>
            <a:endParaRPr lang="it-IT" dirty="0"/>
          </a:p>
        </p:txBody>
      </p:sp>
      <p:pic>
        <p:nvPicPr>
          <p:cNvPr id="5" name="Immagine 4" descr="ercolee.jpg"/>
          <p:cNvPicPr>
            <a:picLocks noChangeAspect="1"/>
          </p:cNvPicPr>
          <p:nvPr/>
        </p:nvPicPr>
        <p:blipFill>
          <a:blip r:embed="rId2"/>
          <a:stretch>
            <a:fillRect/>
          </a:stretch>
        </p:blipFill>
        <p:spPr>
          <a:xfrm>
            <a:off x="2928926" y="3786190"/>
            <a:ext cx="2857505" cy="2857505"/>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2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2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25" dur="2000" fill="hold"/>
                                        <p:tgtEl>
                                          <p:spTgt spid="5"/>
                                        </p:tgtEl>
                                        <p:attrNameLst>
                                          <p:attrName>ppt_y</p:attrName>
                                        </p:attrNameLst>
                                      </p:cBhvr>
                                      <p:tavLst>
                                        <p:tav tm="0">
                                          <p:val>
                                            <p:strVal val="#ppt_y"/>
                                          </p:val>
                                        </p:tav>
                                        <p:tav tm="100000">
                                          <p:val>
                                            <p:strVal val="#ppt_y"/>
                                          </p:val>
                                        </p:tav>
                                      </p:tavLst>
                                    </p:anim>
                                    <p:animEffect transition="in" filter="fade">
                                      <p:cBhvr>
                                        <p:cTn id="2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42852"/>
            <a:ext cx="6215074" cy="6072230"/>
          </a:xfrm>
        </p:spPr>
        <p:txBody>
          <a:bodyPr>
            <a:normAutofit fontScale="62500" lnSpcReduction="20000"/>
          </a:bodyPr>
          <a:lstStyle/>
          <a:p>
            <a:r>
              <a:rPr lang="it-IT" dirty="0" smtClean="0"/>
              <a:t>AUGIA</a:t>
            </a:r>
          </a:p>
          <a:p>
            <a:pPr>
              <a:buNone/>
            </a:pPr>
            <a:r>
              <a:rPr lang="it-IT" dirty="0" smtClean="0"/>
              <a:t>         La quinta impresa di Ercole consistette nella pulizia delle stalle in un solo giorno, su ordine di </a:t>
            </a:r>
            <a:r>
              <a:rPr lang="it-IT" dirty="0" err="1" smtClean="0"/>
              <a:t>Euristeo</a:t>
            </a:r>
            <a:r>
              <a:rPr lang="it-IT" dirty="0" smtClean="0"/>
              <a:t> così egli disse al re </a:t>
            </a:r>
            <a:r>
              <a:rPr lang="it-IT" dirty="0" err="1" smtClean="0"/>
              <a:t>Augia</a:t>
            </a:r>
            <a:r>
              <a:rPr lang="it-IT" dirty="0" smtClean="0"/>
              <a:t> che avrebbe ripulito lo sterco dalle sue enormi stalle prima del calar del sole ed in cambio gli chiese un decimo di tutto il suo bestiame. </a:t>
            </a:r>
            <a:br>
              <a:rPr lang="it-IT" dirty="0" smtClean="0"/>
            </a:br>
            <a:r>
              <a:rPr lang="it-IT" dirty="0" smtClean="0"/>
              <a:t>Il re incredulo accettò la scommessa e i due giurarono sul loro accordo. Eracle aprì due brecce nei muri delle stalle e deviò il corso dei vicini fiumi </a:t>
            </a:r>
            <a:r>
              <a:rPr lang="it-IT" dirty="0" err="1" smtClean="0"/>
              <a:t>Alfeo</a:t>
            </a:r>
            <a:r>
              <a:rPr lang="it-IT" dirty="0" smtClean="0"/>
              <a:t> e </a:t>
            </a:r>
            <a:r>
              <a:rPr lang="it-IT" dirty="0" err="1" smtClean="0"/>
              <a:t>Peneo</a:t>
            </a:r>
            <a:r>
              <a:rPr lang="it-IT" dirty="0" smtClean="0"/>
              <a:t> e le acque impetuose invasero le enormi stalle e i cortili spazzando via lo sterco fino alle valli del pascolo. </a:t>
            </a:r>
            <a:br>
              <a:rPr lang="it-IT" dirty="0" smtClean="0"/>
            </a:br>
            <a:r>
              <a:rPr lang="it-IT" dirty="0" smtClean="0"/>
              <a:t>Così Eracle compì la sua quinta fatica ripulendo l'intera terra dell'Elide senza nemmeno sporcarsi.</a:t>
            </a:r>
          </a:p>
          <a:p>
            <a:r>
              <a:rPr lang="it-IT" dirty="0" smtClean="0"/>
              <a:t>Terminato il lavoro Eracle chiese al re </a:t>
            </a:r>
            <a:r>
              <a:rPr lang="it-IT" dirty="0" err="1" smtClean="0"/>
              <a:t>Augia</a:t>
            </a:r>
            <a:r>
              <a:rPr lang="it-IT" dirty="0" smtClean="0"/>
              <a:t> la ricompensa promessa, ma questi rifiutò dicendo che non era stato Eracle a ripulire le stalle bensì i fiumi e sostenendo di essere stato da lui ingannato. Eracle chiese che la controversia fosse sottoposta a giudizio che però fu a suo svantaggio e venne scacciato dall'Elide. Infine </a:t>
            </a:r>
            <a:r>
              <a:rPr lang="it-IT" dirty="0" err="1" smtClean="0"/>
              <a:t>Euristeo</a:t>
            </a:r>
            <a:r>
              <a:rPr lang="it-IT" dirty="0" smtClean="0"/>
              <a:t> non considerò valida la fatica poiché Eracle ne avrebbe ricevuto un compenso.</a:t>
            </a:r>
          </a:p>
          <a:p>
            <a:r>
              <a:rPr lang="it-IT" dirty="0" smtClean="0"/>
              <a:t>Secondo un'altra versione, la lite che seguì alla mancata ricompensa per il lavoro svolto portò ad una guerra dove Eracle vinse e </a:t>
            </a:r>
            <a:r>
              <a:rPr lang="it-IT" dirty="0" err="1" smtClean="0"/>
              <a:t>Augia</a:t>
            </a:r>
            <a:r>
              <a:rPr lang="it-IT" dirty="0" smtClean="0"/>
              <a:t> fu ucciso.</a:t>
            </a:r>
          </a:p>
          <a:p>
            <a:endParaRPr lang="it-IT" dirty="0"/>
          </a:p>
        </p:txBody>
      </p:sp>
      <p:pic>
        <p:nvPicPr>
          <p:cNvPr id="4" name="Immagine 3" descr="ercole 7.jpg"/>
          <p:cNvPicPr>
            <a:picLocks noChangeAspect="1"/>
          </p:cNvPicPr>
          <p:nvPr/>
        </p:nvPicPr>
        <p:blipFill>
          <a:blip r:embed="rId2"/>
          <a:stretch>
            <a:fillRect/>
          </a:stretch>
        </p:blipFill>
        <p:spPr>
          <a:xfrm>
            <a:off x="6357950" y="1714488"/>
            <a:ext cx="2381250" cy="3486150"/>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
                                        <p:tgtEl>
                                          <p:spTgt spid="3">
                                            <p:txEl>
                                              <p:pRg st="0" end="0"/>
                                            </p:txEl>
                                          </p:spTgt>
                                        </p:tgtEl>
                                      </p:cBhvr>
                                    </p:animEffect>
                                    <p:anim calcmode="lin" valueType="num">
                                      <p:cBhvr>
                                        <p:cTn id="8"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
                                        <p:tgtEl>
                                          <p:spTgt spid="3">
                                            <p:txEl>
                                              <p:pRg st="1" end="1"/>
                                            </p:txEl>
                                          </p:spTgt>
                                        </p:tgtEl>
                                      </p:cBhvr>
                                    </p:animEffect>
                                    <p:anim calcmode="lin" valueType="num">
                                      <p:cBhvr>
                                        <p:cTn id="17"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8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1200" decel="50000" fill="hold">
                                          <p:stCondLst>
                                            <p:cond delay="8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1200" decel="50000" fill="hold">
                                          <p:stCondLst>
                                            <p:cond delay="8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
                                        <p:tgtEl>
                                          <p:spTgt spid="3">
                                            <p:txEl>
                                              <p:pRg st="2" end="2"/>
                                            </p:txEl>
                                          </p:spTgt>
                                        </p:tgtEl>
                                      </p:cBhvr>
                                    </p:animEffect>
                                    <p:anim calcmode="lin" valueType="num">
                                      <p:cBhvr>
                                        <p:cTn id="26" dur="8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8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1200" decel="50000" fill="hold">
                                          <p:stCondLst>
                                            <p:cond delay="8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1200" decel="50000" fill="hold">
                                          <p:stCondLst>
                                            <p:cond delay="8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200"/>
                                        <p:tgtEl>
                                          <p:spTgt spid="3">
                                            <p:txEl>
                                              <p:pRg st="3" end="3"/>
                                            </p:txEl>
                                          </p:spTgt>
                                        </p:tgtEl>
                                      </p:cBhvr>
                                    </p:animEffect>
                                    <p:anim calcmode="lin" valueType="num">
                                      <p:cBhvr>
                                        <p:cTn id="35" dur="8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8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1200" decel="50000" fill="hold">
                                          <p:stCondLst>
                                            <p:cond delay="8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1200" decel="50000" fill="hold">
                                          <p:stCondLst>
                                            <p:cond delay="8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8" presetClass="entr" presetSubtype="0" accel="5000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2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4" dur="2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45" dur="2000" fill="hold"/>
                                        <p:tgtEl>
                                          <p:spTgt spid="4"/>
                                        </p:tgtEl>
                                        <p:attrNameLst>
                                          <p:attrName>ppt_y</p:attrName>
                                        </p:attrNameLst>
                                      </p:cBhvr>
                                      <p:tavLst>
                                        <p:tav tm="0">
                                          <p:val>
                                            <p:strVal val="#ppt_y"/>
                                          </p:val>
                                        </p:tav>
                                        <p:tav tm="100000">
                                          <p:val>
                                            <p:strVal val="#ppt_y"/>
                                          </p:val>
                                        </p:tav>
                                      </p:tavLst>
                                    </p:anim>
                                    <p:animEffect transition="in" filter="fade">
                                      <p:cBhvr>
                                        <p:cTn id="4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71736" y="571480"/>
            <a:ext cx="6686568" cy="5500726"/>
          </a:xfrm>
        </p:spPr>
        <p:txBody>
          <a:bodyPr>
            <a:normAutofit fontScale="77500" lnSpcReduction="20000"/>
          </a:bodyPr>
          <a:lstStyle/>
          <a:p>
            <a:r>
              <a:rPr lang="it-IT" dirty="0" smtClean="0"/>
              <a:t>UCCELLI DEL LAGO STINFALO</a:t>
            </a:r>
          </a:p>
          <a:p>
            <a:r>
              <a:rPr lang="it-IT" dirty="0" smtClean="0"/>
              <a:t>Nella mitologia greca gli </a:t>
            </a:r>
            <a:r>
              <a:rPr lang="it-IT" b="1" dirty="0" smtClean="0"/>
              <a:t>uccelli del lago </a:t>
            </a:r>
            <a:r>
              <a:rPr lang="it-IT" b="1" dirty="0" err="1" smtClean="0"/>
              <a:t>Stinfalo</a:t>
            </a:r>
            <a:r>
              <a:rPr lang="it-IT" b="1" dirty="0" smtClean="0"/>
              <a:t> </a:t>
            </a:r>
            <a:r>
              <a:rPr lang="it-IT" dirty="0" smtClean="0"/>
              <a:t>(in greco antico </a:t>
            </a:r>
            <a:r>
              <a:rPr lang="it-IT" dirty="0" err="1" smtClean="0"/>
              <a:t>Στυμφαλίδες</a:t>
            </a:r>
            <a:r>
              <a:rPr lang="it-IT" dirty="0" smtClean="0"/>
              <a:t> </a:t>
            </a:r>
            <a:r>
              <a:rPr lang="it-IT" dirty="0" err="1" smtClean="0"/>
              <a:t>ὄρνιθες</a:t>
            </a:r>
            <a:r>
              <a:rPr lang="it-IT" dirty="0" smtClean="0"/>
              <a:t> / </a:t>
            </a:r>
            <a:r>
              <a:rPr lang="it-IT" i="1" dirty="0" err="1" smtClean="0"/>
              <a:t>Stymphalídes</a:t>
            </a:r>
            <a:r>
              <a:rPr lang="it-IT" i="1" dirty="0" smtClean="0"/>
              <a:t> </a:t>
            </a:r>
            <a:r>
              <a:rPr lang="it-IT" i="1" dirty="0" err="1" smtClean="0"/>
              <a:t>órnithes</a:t>
            </a:r>
            <a:r>
              <a:rPr lang="it-IT" dirty="0" smtClean="0"/>
              <a:t>) erano uccelli mostruosi, con penne, becco ed artigli di bronzo. Essi si nutrivano di carne umana e catturavano le loro vittime trafiggendole con le loro penne di bronzo che fungevano da dardi. </a:t>
            </a:r>
          </a:p>
          <a:p>
            <a:r>
              <a:rPr lang="it-IT" dirty="0" smtClean="0"/>
              <a:t>La caccia agli uccelli del lago </a:t>
            </a:r>
            <a:r>
              <a:rPr lang="it-IT" dirty="0" err="1" smtClean="0"/>
              <a:t>Stinfalo</a:t>
            </a:r>
            <a:r>
              <a:rPr lang="it-IT" dirty="0" smtClean="0"/>
              <a:t> costituì la sesta delle dodici fatiche di Ercole. Secondo il mito, Eracle fece alzare in volo gli uccelli disturbandoli con dei potentissimi sonagli di bronzo, donatigli dalla dea Atena e uccidendone una buona parte con delle frecce avvelenate con il sangue dell'Idra di </a:t>
            </a:r>
            <a:r>
              <a:rPr lang="it-IT" dirty="0" err="1" smtClean="0"/>
              <a:t>Lerna</a:t>
            </a:r>
            <a:r>
              <a:rPr lang="it-IT" dirty="0" smtClean="0"/>
              <a:t>. Gli uccelli sopravvissuti volarono via per sempre.</a:t>
            </a:r>
          </a:p>
          <a:p>
            <a:endParaRPr lang="it-IT" dirty="0"/>
          </a:p>
        </p:txBody>
      </p:sp>
      <p:pic>
        <p:nvPicPr>
          <p:cNvPr id="4" name="Immagine 3" descr="ercole 8.jpg"/>
          <p:cNvPicPr>
            <a:picLocks noChangeAspect="1"/>
          </p:cNvPicPr>
          <p:nvPr/>
        </p:nvPicPr>
        <p:blipFill>
          <a:blip r:embed="rId2"/>
          <a:stretch>
            <a:fillRect/>
          </a:stretch>
        </p:blipFill>
        <p:spPr>
          <a:xfrm>
            <a:off x="142844" y="4000504"/>
            <a:ext cx="2726928" cy="2643206"/>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9" presetClass="entr" presetSubtype="0" accel="10000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p:cTn id="43" dur="1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44" dur="1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45" dur="1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46"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57620" y="0"/>
            <a:ext cx="5000660" cy="7143776"/>
          </a:xfrm>
        </p:spPr>
        <p:txBody>
          <a:bodyPr>
            <a:normAutofit fontScale="70000" lnSpcReduction="20000"/>
          </a:bodyPr>
          <a:lstStyle/>
          <a:p>
            <a:endParaRPr lang="it-IT" dirty="0" smtClean="0"/>
          </a:p>
          <a:p>
            <a:r>
              <a:rPr lang="it-IT" dirty="0" smtClean="0"/>
              <a:t>IL TORO </a:t>
            </a:r>
            <a:r>
              <a:rPr lang="it-IT" dirty="0" err="1" smtClean="0"/>
              <a:t>DI</a:t>
            </a:r>
            <a:r>
              <a:rPr lang="it-IT" dirty="0" smtClean="0"/>
              <a:t> CRETA</a:t>
            </a:r>
          </a:p>
          <a:p>
            <a:pPr>
              <a:buNone/>
            </a:pPr>
            <a:r>
              <a:rPr lang="it-IT" dirty="0" smtClean="0"/>
              <a:t>       Il Toro di Creta era un mostro taurino della mitologia greca. Aveva l'aspetto di un toro di grandi dimensioni, e possedeva la capacità di soffiare fuoco dalle narici. Il </a:t>
            </a:r>
            <a:r>
              <a:rPr lang="it-IT" dirty="0" err="1" smtClean="0"/>
              <a:t>Minotauro</a:t>
            </a:r>
            <a:r>
              <a:rPr lang="it-IT" dirty="0" smtClean="0"/>
              <a:t> nacque da questo e da </a:t>
            </a:r>
            <a:r>
              <a:rPr lang="it-IT" dirty="0" err="1" smtClean="0"/>
              <a:t>Pasifae</a:t>
            </a:r>
            <a:r>
              <a:rPr lang="it-IT" dirty="0" smtClean="0"/>
              <a:t>. La cattura del Toro di Creta fu la settima delle dodici fatiche di Ercole.</a:t>
            </a:r>
          </a:p>
          <a:p>
            <a:pPr>
              <a:buNone/>
            </a:pPr>
            <a:r>
              <a:rPr lang="it-IT" dirty="0" smtClean="0"/>
              <a:t>       Il mitico re di Creta, Minosse, concesse senza problemi all'eroe di portar via il feroce animale, dato che aveva creato problemi a Creta. Eracle riuscì a catturarlo vivo soffocandolo con le mani, e lo portò con sé ad Atene. Qui </a:t>
            </a:r>
            <a:r>
              <a:rPr lang="it-IT" dirty="0" err="1" smtClean="0"/>
              <a:t>Euristeo</a:t>
            </a:r>
            <a:r>
              <a:rPr lang="it-IT" dirty="0" smtClean="0"/>
              <a:t> avrebbe voluto sacrificare l'animale ad Era, che odiava Ercole. Costei rifiutò perciò il sacrificio, per non riconoscere la gloria di Ercole. Il toro fu quindi lasciato libero di vagare, finché si fermò a Maratona, diventando noto come “Toro di Maratona".</a:t>
            </a:r>
          </a:p>
        </p:txBody>
      </p:sp>
      <p:pic>
        <p:nvPicPr>
          <p:cNvPr id="4" name="Immagine 3" descr="ERCOLE 9.jpg"/>
          <p:cNvPicPr>
            <a:picLocks noChangeAspect="1"/>
          </p:cNvPicPr>
          <p:nvPr/>
        </p:nvPicPr>
        <p:blipFill>
          <a:blip r:embed="rId2"/>
          <a:stretch>
            <a:fillRect/>
          </a:stretch>
        </p:blipFill>
        <p:spPr>
          <a:xfrm>
            <a:off x="142844" y="2071678"/>
            <a:ext cx="3869558" cy="3571900"/>
          </a:xfrm>
          <a:prstGeom prst="rect">
            <a:avLst/>
          </a:prstGeom>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diamond(in)">
                                      <p:cBhvr>
                                        <p:cTn id="2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tice">
  <a:themeElements>
    <a:clrScheme name="Ve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e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267</TotalTime>
  <Words>974</Words>
  <Application>Microsoft Office PowerPoint</Application>
  <PresentationFormat>Presentazione su schermo (4:3)</PresentationFormat>
  <Paragraphs>65</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Vertice</vt:lpstr>
      <vt:lpstr>DA ERCOLE A SAN MICHELE ARCANGELO</vt:lpstr>
      <vt:lpstr>Ercole...</vt:lpstr>
      <vt:lpstr>...E LE 12 FATICHE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ERCOLE NELL’ANTICA RELIGIONE ROMANA</vt:lpstr>
      <vt:lpstr>Da Ercole a San Michele, un culto legato alla transumanza </vt:lpstr>
      <vt:lpstr>Presentazione standard di PowerPoint</vt:lpstr>
      <vt:lpstr>Presentazione standard di PowerPoint</vt:lpstr>
      <vt:lpstr>Presentazione standard di PowerPoint</vt:lpstr>
      <vt:lpstr>Presentazione standard di PowerPoint</vt:lpstr>
      <vt:lpstr>GRAZIE!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Ercole...</dc:title>
  <dc:creator>Zio</dc:creator>
  <cp:lastModifiedBy>Utente</cp:lastModifiedBy>
  <cp:revision>5</cp:revision>
  <dcterms:created xsi:type="dcterms:W3CDTF">2018-05-16T13:43:53Z</dcterms:created>
  <dcterms:modified xsi:type="dcterms:W3CDTF">2018-05-28T17:14:50Z</dcterms:modified>
</cp:coreProperties>
</file>