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13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9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2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4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8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9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9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4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D2BD-EB58-44F8-A4E8-A1C8EB113C2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00E4-41C1-45FA-A360-BF5FED794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6562" y="352484"/>
            <a:ext cx="9144000" cy="1056067"/>
          </a:xfrm>
        </p:spPr>
        <p:txBody>
          <a:bodyPr>
            <a:normAutofit/>
          </a:bodyPr>
          <a:lstStyle/>
          <a:p>
            <a:endParaRPr lang="it-IT" sz="4800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86912" y="468373"/>
            <a:ext cx="6923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i="1" dirty="0" smtClean="0">
                <a:solidFill>
                  <a:srgbClr val="FF0000"/>
                </a:solidFill>
              </a:rPr>
              <a:t>STRUCTURE OF HADRIAN’S VILLA</a:t>
            </a:r>
          </a:p>
          <a:p>
            <a:endParaRPr lang="it-IT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866883" y="1238149"/>
            <a:ext cx="8280042" cy="3207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b="1" i="1" dirty="0" err="1" smtClean="0">
                <a:solidFill>
                  <a:srgbClr val="FF0000"/>
                </a:solidFill>
              </a:rPr>
              <a:t>Thanks</a:t>
            </a:r>
            <a:endParaRPr lang="it-IT" sz="6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6600" b="1" i="1" dirty="0" smtClean="0">
                <a:solidFill>
                  <a:srgbClr val="FF0000"/>
                </a:solidFill>
              </a:rPr>
              <a:t> for</a:t>
            </a:r>
          </a:p>
          <a:p>
            <a:pPr marL="0" indent="0" algn="ctr">
              <a:buNone/>
            </a:pPr>
            <a:r>
              <a:rPr lang="it-IT" sz="6600" b="1" i="1" dirty="0" smtClean="0">
                <a:solidFill>
                  <a:srgbClr val="FF0000"/>
                </a:solidFill>
              </a:rPr>
              <a:t> </a:t>
            </a:r>
            <a:r>
              <a:rPr lang="it-IT" sz="6600" b="1" i="1" dirty="0" err="1" smtClean="0">
                <a:solidFill>
                  <a:srgbClr val="FF0000"/>
                </a:solidFill>
              </a:rPr>
              <a:t>attention</a:t>
            </a:r>
            <a:r>
              <a:rPr lang="it-IT" sz="6600" b="1" i="1" dirty="0" smtClean="0">
                <a:solidFill>
                  <a:srgbClr val="FF0000"/>
                </a:solidFill>
              </a:rPr>
              <a:t>!!!</a:t>
            </a:r>
            <a:endParaRPr lang="it-IT" sz="6600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80618" y="4642339"/>
            <a:ext cx="1066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powerpoint</a:t>
            </a:r>
            <a:r>
              <a:rPr lang="it-IT" sz="2800" dirty="0" smtClean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written</a:t>
            </a:r>
            <a:r>
              <a:rPr lang="it-IT" sz="2800" dirty="0" smtClean="0"/>
              <a:t> by: Francesco Pio Di Rocco, Mario Paladino, Tiziano Pecorella.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30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78819" y="206063"/>
            <a:ext cx="26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GLOSSARY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1972" y="975504"/>
            <a:ext cx="111659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huge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err="1" smtClean="0"/>
              <a:t>Extrimely</a:t>
            </a:r>
            <a:r>
              <a:rPr lang="it-IT" sz="2400" dirty="0" smtClean="0"/>
              <a:t> large,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grandissimo.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Emperor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imperatore.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Empire:</a:t>
            </a:r>
            <a:r>
              <a:rPr lang="it-IT" sz="2400" dirty="0" smtClean="0"/>
              <a:t> impero.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Thrall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schiavo.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Subway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metropolitana.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Sumptuous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suntuoso.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Hectares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ettaro,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unità di misura dell’area.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Landscape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paesaggio.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Well-traveled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viaggiare molto.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Caryatids</a:t>
            </a:r>
            <a:r>
              <a:rPr lang="it-IT" sz="2400" dirty="0" smtClean="0">
                <a:solidFill>
                  <a:srgbClr val="FF0000"/>
                </a:solidFill>
              </a:rPr>
              <a:t>:</a:t>
            </a:r>
            <a:r>
              <a:rPr lang="it-IT" sz="2400" dirty="0"/>
              <a:t> </a:t>
            </a:r>
            <a:r>
              <a:rPr lang="it-IT" sz="2400" dirty="0" smtClean="0"/>
              <a:t>cariatide, figura femminile scolpita usata come pilastro.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Domes</a:t>
            </a:r>
            <a:r>
              <a:rPr lang="it-IT" sz="2400" dirty="0" smtClean="0">
                <a:solidFill>
                  <a:srgbClr val="FF0000"/>
                </a:solidFill>
              </a:rPr>
              <a:t>:</a:t>
            </a:r>
            <a:r>
              <a:rPr lang="it-IT" sz="2400" dirty="0" smtClean="0"/>
              <a:t> dome, cupola.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Arches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err="1" smtClean="0"/>
              <a:t>arch</a:t>
            </a:r>
            <a:r>
              <a:rPr lang="it-IT" sz="2400" dirty="0" smtClean="0"/>
              <a:t>, arco.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Surrounded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circondato.</a:t>
            </a:r>
          </a:p>
          <a:p>
            <a:pPr algn="just"/>
            <a:r>
              <a:rPr lang="it-IT" sz="2400" dirty="0" err="1" smtClean="0">
                <a:solidFill>
                  <a:srgbClr val="FF0000"/>
                </a:solidFill>
              </a:rPr>
              <a:t>Depicting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raffigurante.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So-</a:t>
            </a:r>
            <a:r>
              <a:rPr lang="it-IT" sz="2400" dirty="0" err="1" smtClean="0">
                <a:solidFill>
                  <a:srgbClr val="FF0000"/>
                </a:solidFill>
              </a:rPr>
              <a:t>called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cosiddetto.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/>
              <a:t> </a:t>
            </a:r>
            <a:endParaRPr lang="it-IT" sz="2400" dirty="0" smtClean="0"/>
          </a:p>
          <a:p>
            <a:r>
              <a:rPr lang="it-IT" sz="2400" dirty="0">
                <a:solidFill>
                  <a:srgbClr val="FF0000"/>
                </a:solidFill>
              </a:rPr>
              <a:t> 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3609" y="280718"/>
            <a:ext cx="9398391" cy="1325563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Hadrian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build</a:t>
            </a:r>
            <a:r>
              <a:rPr lang="it-IT" b="1" dirty="0" smtClean="0">
                <a:solidFill>
                  <a:srgbClr val="FF0000"/>
                </a:solidFill>
              </a:rPr>
              <a:t> the villa?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lots of reasons why the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emperor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Hadrian build that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villa. For example, many sustain that he built the complex to be far from the rich aristocracy and from the Senate, which suspected him of having ordered the killings of a lot of contenders for the throne. Actually, as we know, he decided to edify that giant villa to manage the Roman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better.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also thought the structure as a place of rest, to be far from the chaos of Rome. Unfortunately, he couldn't always relax here, because of the eternal working of the slaves (see the barracks where the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thrall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to sleep), in fact the villa was totally finished only after twenty years c.! So he "hid" the slaves with a big system of connections, that is considered the first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subway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story. The time was very long, but the results are clearly visible today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6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0798" y="255364"/>
            <a:ext cx="3308797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Hadrian's</a:t>
            </a:r>
            <a:r>
              <a:rPr lang="it-IT" b="1" dirty="0">
                <a:solidFill>
                  <a:srgbClr val="FF0000"/>
                </a:solidFill>
              </a:rPr>
              <a:t> Villa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351338"/>
          </a:xfrm>
        </p:spPr>
        <p:txBody>
          <a:bodyPr/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Hadrian's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villa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sumptuous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over 30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 area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hectares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(C.124-134CE)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Tivoli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Rome.</a:t>
            </a:r>
          </a:p>
          <a:p>
            <a:pPr algn="just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garden city,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greatest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Alexandrian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garden,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recreating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9564" y="1258955"/>
            <a:ext cx="10250510" cy="34418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 smtClean="0"/>
              <a:t> The </a:t>
            </a:r>
            <a:r>
              <a:rPr lang="it-IT" sz="2400" dirty="0"/>
              <a:t>villa shows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architectural</a:t>
            </a:r>
            <a:r>
              <a:rPr lang="it-IT" sz="2400" dirty="0"/>
              <a:t> </a:t>
            </a:r>
            <a:r>
              <a:rPr lang="it-IT" sz="2400" dirty="0" err="1"/>
              <a:t>styles</a:t>
            </a:r>
            <a:r>
              <a:rPr lang="it-IT" sz="2400" dirty="0"/>
              <a:t>, </a:t>
            </a:r>
            <a:r>
              <a:rPr lang="it-IT" sz="2400" dirty="0" err="1"/>
              <a:t>mostly</a:t>
            </a:r>
            <a:r>
              <a:rPr lang="it-IT" sz="2400" dirty="0"/>
              <a:t> </a:t>
            </a:r>
            <a:r>
              <a:rPr lang="it-IT" sz="2400" dirty="0" err="1"/>
              <a:t>Greek</a:t>
            </a:r>
            <a:r>
              <a:rPr lang="it-IT" sz="2400" dirty="0"/>
              <a:t> and </a:t>
            </a:r>
            <a:r>
              <a:rPr lang="it-IT" sz="2400" dirty="0" err="1"/>
              <a:t>Egyptian</a:t>
            </a:r>
            <a:r>
              <a:rPr lang="it-IT" sz="2400" dirty="0"/>
              <a:t>. </a:t>
            </a:r>
            <a:r>
              <a:rPr lang="it-IT" sz="2400" dirty="0" smtClean="0"/>
              <a:t>   </a:t>
            </a:r>
            <a:r>
              <a:rPr lang="it-IT" sz="2400" dirty="0" err="1" smtClean="0"/>
              <a:t>Hadrian</a:t>
            </a:r>
            <a:r>
              <a:rPr lang="it-IT" sz="2400" dirty="0"/>
              <a:t>, </a:t>
            </a:r>
            <a:r>
              <a:rPr lang="it-IT" sz="2400" dirty="0" err="1"/>
              <a:t>was</a:t>
            </a:r>
            <a:r>
              <a:rPr lang="it-IT" sz="2400" dirty="0"/>
              <a:t> a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>
                <a:solidFill>
                  <a:srgbClr val="FF0000"/>
                </a:solidFill>
              </a:rPr>
              <a:t>well-traveled</a:t>
            </a:r>
            <a:r>
              <a:rPr lang="it-IT" sz="2400" dirty="0"/>
              <a:t> </a:t>
            </a:r>
            <a:r>
              <a:rPr lang="it-IT" sz="2400" dirty="0" err="1"/>
              <a:t>emperor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borrowed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designs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>
                <a:solidFill>
                  <a:srgbClr val="FF0000"/>
                </a:solidFill>
              </a:rPr>
              <a:t>caryatids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by the Canopus, </a:t>
            </a:r>
            <a:r>
              <a:rPr lang="it-IT" sz="2400" dirty="0" err="1"/>
              <a:t>along</a:t>
            </a:r>
            <a:r>
              <a:rPr lang="it-IT" sz="2400" dirty="0"/>
              <a:t> with the </a:t>
            </a:r>
            <a:r>
              <a:rPr lang="it-IT" sz="2400" dirty="0" err="1"/>
              <a:t>statues</a:t>
            </a:r>
            <a:r>
              <a:rPr lang="it-IT" sz="2400" dirty="0"/>
              <a:t> </a:t>
            </a:r>
            <a:r>
              <a:rPr lang="it-IT" sz="2400" dirty="0" err="1"/>
              <a:t>beside</a:t>
            </a:r>
            <a:r>
              <a:rPr lang="it-IT" sz="2400" dirty="0"/>
              <a:t> </a:t>
            </a:r>
            <a:r>
              <a:rPr lang="it-IT" sz="2400" dirty="0" err="1"/>
              <a:t>them</a:t>
            </a:r>
            <a:r>
              <a:rPr lang="it-IT" sz="2400" dirty="0"/>
              <a:t> </a:t>
            </a:r>
            <a:r>
              <a:rPr lang="it-IT" sz="2400" dirty="0" err="1">
                <a:solidFill>
                  <a:srgbClr val="FF0000"/>
                </a:solidFill>
              </a:rPr>
              <a:t>depicting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the </a:t>
            </a:r>
            <a:r>
              <a:rPr lang="it-IT" sz="2400" dirty="0" err="1"/>
              <a:t>Egyptian</a:t>
            </a:r>
            <a:r>
              <a:rPr lang="it-IT" sz="2400" dirty="0"/>
              <a:t> </a:t>
            </a:r>
            <a:r>
              <a:rPr lang="it-IT" sz="2400" dirty="0" err="1"/>
              <a:t>dwarf</a:t>
            </a:r>
            <a:r>
              <a:rPr lang="it-IT" sz="2400" dirty="0"/>
              <a:t> and </a:t>
            </a:r>
            <a:r>
              <a:rPr lang="it-IT" sz="2400" dirty="0" err="1"/>
              <a:t>fertility</a:t>
            </a:r>
            <a:r>
              <a:rPr lang="it-IT" sz="2400" dirty="0"/>
              <a:t> </a:t>
            </a:r>
            <a:r>
              <a:rPr lang="it-IT" sz="2400" dirty="0" err="1"/>
              <a:t>god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 </a:t>
            </a:r>
            <a:r>
              <a:rPr lang="it-IT" sz="2400" dirty="0"/>
              <a:t>The </a:t>
            </a:r>
            <a:r>
              <a:rPr lang="it-IT" sz="2400" dirty="0" err="1">
                <a:solidFill>
                  <a:srgbClr val="FF0000"/>
                </a:solidFill>
              </a:rPr>
              <a:t>domes</a:t>
            </a:r>
            <a:r>
              <a:rPr lang="it-IT" sz="2400" dirty="0"/>
              <a:t> of the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buildings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Corinthian</a:t>
            </a:r>
            <a:r>
              <a:rPr lang="it-IT" sz="2400" dirty="0"/>
              <a:t> </a:t>
            </a:r>
            <a:r>
              <a:rPr lang="it-IT" sz="2400" dirty="0" err="1">
                <a:solidFill>
                  <a:srgbClr val="FF0000"/>
                </a:solidFill>
              </a:rPr>
              <a:t>arches</a:t>
            </a:r>
            <a:r>
              <a:rPr lang="it-IT" sz="2400" dirty="0"/>
              <a:t> of the Canopus and </a:t>
            </a:r>
            <a:r>
              <a:rPr lang="it-IT" sz="2400" dirty="0" err="1"/>
              <a:t>Serapeum</a:t>
            </a:r>
            <a:r>
              <a:rPr lang="it-IT" sz="2400" dirty="0"/>
              <a:t> show </a:t>
            </a:r>
            <a:r>
              <a:rPr lang="it-IT" sz="2400" dirty="0" err="1"/>
              <a:t>clear</a:t>
            </a:r>
            <a:r>
              <a:rPr lang="it-IT" sz="2400" dirty="0"/>
              <a:t> Roman </a:t>
            </a:r>
            <a:r>
              <a:rPr lang="it-IT" sz="2400" dirty="0" err="1"/>
              <a:t>architecture</a:t>
            </a:r>
            <a:r>
              <a:rPr lang="it-IT" sz="2400" dirty="0"/>
              <a:t>. </a:t>
            </a:r>
            <a:r>
              <a:rPr lang="it-IT" sz="2400" dirty="0" err="1"/>
              <a:t>According</a:t>
            </a:r>
            <a:r>
              <a:rPr lang="it-IT" sz="2400" dirty="0"/>
              <a:t> to </a:t>
            </a:r>
            <a:r>
              <a:rPr lang="it-IT" sz="2400" dirty="0" err="1" smtClean="0"/>
              <a:t>Hdrian's</a:t>
            </a:r>
            <a:r>
              <a:rPr lang="it-IT" sz="2400" dirty="0" smtClean="0"/>
              <a:t> </a:t>
            </a:r>
            <a:r>
              <a:rPr lang="it-IT" sz="2400" dirty="0" err="1"/>
              <a:t>biography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know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he </a:t>
            </a:r>
            <a:r>
              <a:rPr lang="it-IT" sz="2400" dirty="0" err="1"/>
              <a:t>designed</a:t>
            </a:r>
            <a:r>
              <a:rPr lang="it-IT" sz="2400" dirty="0"/>
              <a:t> the </a:t>
            </a:r>
            <a:r>
              <a:rPr lang="it-IT" sz="2400" dirty="0" err="1"/>
              <a:t>complex's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on the </a:t>
            </a:r>
            <a:r>
              <a:rPr lang="it-IT" sz="2400" dirty="0" err="1"/>
              <a:t>complexes</a:t>
            </a:r>
            <a:r>
              <a:rPr lang="it-IT" sz="2400" dirty="0"/>
              <a:t> he </a:t>
            </a:r>
            <a:r>
              <a:rPr lang="it-IT" sz="2400" dirty="0" err="1"/>
              <a:t>saw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his</a:t>
            </a:r>
            <a:r>
              <a:rPr lang="it-IT" sz="2400" dirty="0"/>
              <a:t> </a:t>
            </a:r>
            <a:r>
              <a:rPr lang="it-IT" sz="2400" dirty="0" err="1"/>
              <a:t>travels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5781" y="283336"/>
            <a:ext cx="4803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Architectural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styles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53" y="154546"/>
            <a:ext cx="5678702" cy="41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04575" y="4417455"/>
            <a:ext cx="327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AN IMAGE OF THE CANOPUS. 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1818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4421" y="287851"/>
            <a:ext cx="3013657" cy="1309129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Pecile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 err="1" smtClean="0"/>
              <a:t>Hadrian's</a:t>
            </a:r>
            <a:r>
              <a:rPr lang="it-IT" sz="2400" dirty="0" smtClean="0"/>
              <a:t> </a:t>
            </a:r>
            <a:r>
              <a:rPr lang="it-IT" sz="2400" dirty="0" err="1" smtClean="0"/>
              <a:t>another</a:t>
            </a:r>
            <a:r>
              <a:rPr lang="it-IT" sz="2400" dirty="0" smtClean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of </a:t>
            </a:r>
            <a:r>
              <a:rPr lang="it-IT" sz="2400" dirty="0" err="1"/>
              <a:t>ancient</a:t>
            </a:r>
            <a:r>
              <a:rPr lang="it-IT" sz="2400" dirty="0"/>
              <a:t> </a:t>
            </a:r>
            <a:r>
              <a:rPr lang="it-IT" sz="2400" dirty="0" err="1"/>
              <a:t>Greece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find</a:t>
            </a:r>
            <a:r>
              <a:rPr lang="it-IT" sz="2400" dirty="0"/>
              <a:t> in Villa Adriana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Pecile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located</a:t>
            </a:r>
            <a:r>
              <a:rPr lang="it-IT" sz="2400" dirty="0"/>
              <a:t> inside the Villa.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a </a:t>
            </a:r>
            <a:r>
              <a:rPr lang="it-IT" sz="2400" dirty="0" err="1"/>
              <a:t>huge</a:t>
            </a:r>
            <a:r>
              <a:rPr lang="it-IT" sz="2400" dirty="0"/>
              <a:t> garden </a:t>
            </a:r>
            <a:r>
              <a:rPr lang="it-IT" sz="2400" dirty="0" err="1">
                <a:solidFill>
                  <a:srgbClr val="FF0000"/>
                </a:solidFill>
              </a:rPr>
              <a:t>surrounded</a:t>
            </a:r>
            <a:r>
              <a:rPr lang="it-IT" sz="2400" dirty="0"/>
              <a:t> by a </a:t>
            </a:r>
            <a:r>
              <a:rPr lang="it-IT" sz="2400" dirty="0" err="1"/>
              <a:t>swimming</a:t>
            </a:r>
            <a:r>
              <a:rPr lang="it-IT" sz="2400" dirty="0"/>
              <a:t> pool and </a:t>
            </a:r>
            <a:r>
              <a:rPr lang="it-IT" sz="2400" dirty="0">
                <a:solidFill>
                  <a:srgbClr val="FF0000"/>
                </a:solidFill>
              </a:rPr>
              <a:t>an </a:t>
            </a:r>
            <a:r>
              <a:rPr lang="it-IT" sz="2400" dirty="0" err="1">
                <a:solidFill>
                  <a:srgbClr val="FF0000"/>
                </a:solidFill>
              </a:rPr>
              <a:t>arcade</a:t>
            </a:r>
            <a:r>
              <a:rPr lang="it-IT" sz="2400" dirty="0"/>
              <a:t>. </a:t>
            </a:r>
            <a:endParaRPr lang="it-IT" sz="2400" dirty="0" smtClean="0"/>
          </a:p>
          <a:p>
            <a:pPr algn="just"/>
            <a:r>
              <a:rPr lang="it-IT" sz="2400" dirty="0" smtClean="0"/>
              <a:t>The </a:t>
            </a:r>
            <a:r>
              <a:rPr lang="it-IT" sz="2400" dirty="0" err="1"/>
              <a:t>pool's</a:t>
            </a:r>
            <a:r>
              <a:rPr lang="it-IT" sz="2400" dirty="0"/>
              <a:t> </a:t>
            </a:r>
            <a:r>
              <a:rPr lang="it-IT" sz="2400" dirty="0" err="1"/>
              <a:t>dimensions</a:t>
            </a:r>
            <a:r>
              <a:rPr lang="it-IT" sz="2400" dirty="0"/>
              <a:t> </a:t>
            </a:r>
            <a:r>
              <a:rPr lang="it-IT" sz="2400" dirty="0" err="1"/>
              <a:t>measure</a:t>
            </a:r>
            <a:r>
              <a:rPr lang="it-IT" sz="2400" dirty="0"/>
              <a:t> 232 by 97 </a:t>
            </a:r>
            <a:r>
              <a:rPr lang="it-IT" sz="2400" dirty="0" err="1"/>
              <a:t>metres</a:t>
            </a:r>
            <a:r>
              <a:rPr lang="it-IT" sz="2400" dirty="0"/>
              <a:t> (761 by 318 </a:t>
            </a:r>
            <a:r>
              <a:rPr lang="it-IT" sz="2400" dirty="0" err="1"/>
              <a:t>ft</a:t>
            </a:r>
            <a:r>
              <a:rPr lang="it-IT" sz="2400" dirty="0"/>
              <a:t>). </a:t>
            </a:r>
            <a:r>
              <a:rPr lang="it-IT" sz="2400" dirty="0" err="1"/>
              <a:t>Originally</a:t>
            </a:r>
            <a:r>
              <a:rPr lang="it-IT" sz="2400" dirty="0"/>
              <a:t>, the pool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surrounded</a:t>
            </a:r>
            <a:r>
              <a:rPr lang="it-IT" sz="2400" dirty="0"/>
              <a:t> by </a:t>
            </a:r>
            <a:r>
              <a:rPr lang="it-IT" sz="2400" dirty="0" err="1"/>
              <a:t>four</a:t>
            </a:r>
            <a:r>
              <a:rPr lang="it-IT" sz="2400" dirty="0"/>
              <a:t> </a:t>
            </a:r>
            <a:r>
              <a:rPr lang="it-IT" sz="2400" dirty="0" err="1"/>
              <a:t>walls</a:t>
            </a:r>
            <a:r>
              <a:rPr lang="it-IT" sz="2400" dirty="0"/>
              <a:t> with </a:t>
            </a:r>
            <a:r>
              <a:rPr lang="it-IT" sz="2400" dirty="0" err="1"/>
              <a:t>colonnaded</a:t>
            </a:r>
            <a:r>
              <a:rPr lang="it-IT" sz="2400" dirty="0"/>
              <a:t> </a:t>
            </a:r>
            <a:r>
              <a:rPr lang="it-IT" sz="2400" dirty="0" err="1"/>
              <a:t>interior</a:t>
            </a:r>
            <a:r>
              <a:rPr lang="it-IT" sz="2400" dirty="0"/>
              <a:t>.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columns</a:t>
            </a:r>
            <a:r>
              <a:rPr lang="it-IT" sz="2400" dirty="0"/>
              <a:t> </a:t>
            </a:r>
            <a:r>
              <a:rPr lang="it-IT" sz="2400" dirty="0" err="1"/>
              <a:t>helped</a:t>
            </a:r>
            <a:r>
              <a:rPr lang="it-IT" sz="2400" dirty="0"/>
              <a:t> to </a:t>
            </a:r>
            <a:r>
              <a:rPr lang="it-IT" sz="2400" dirty="0" err="1"/>
              <a:t>support</a:t>
            </a:r>
            <a:r>
              <a:rPr lang="it-IT" sz="2400" dirty="0"/>
              <a:t> the </a:t>
            </a:r>
            <a:r>
              <a:rPr lang="it-IT" sz="2400" dirty="0" err="1"/>
              <a:t>roof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8200" y="4237971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northern part, where there is an entire wall of </a:t>
            </a:r>
            <a:r>
              <a:rPr lang="en-US" sz="2400" dirty="0" smtClean="0">
                <a:solidFill>
                  <a:srgbClr val="FF0000"/>
                </a:solidFill>
              </a:rPr>
              <a:t>thorn</a:t>
            </a:r>
            <a:r>
              <a:rPr lang="en-US" sz="2400" dirty="0" smtClean="0"/>
              <a:t>, 9m. high , was made up of a double portico, with laurel plants cut into cylinders. This part of the portico made it possible to walk both in the winter and in the summer, and with a complete path around the wall of thorn, on this side a distance of approximately 429 m could be reached.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113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ec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85" y="171070"/>
            <a:ext cx="6972800" cy="46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03820" y="5048519"/>
            <a:ext cx="188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AN IMAGE OF PECILE.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6554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3367" y="287852"/>
            <a:ext cx="544669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Maritime </a:t>
            </a:r>
            <a:r>
              <a:rPr lang="it-IT" b="1" dirty="0" err="1" smtClean="0">
                <a:solidFill>
                  <a:srgbClr val="FF0000"/>
                </a:solidFill>
              </a:rPr>
              <a:t>Theatre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 smtClean="0"/>
              <a:t>The </a:t>
            </a:r>
            <a:r>
              <a:rPr lang="it-IT" sz="2400" dirty="0"/>
              <a:t>last </a:t>
            </a:r>
            <a:r>
              <a:rPr lang="it-IT" sz="2400" dirty="0" err="1"/>
              <a:t>Greek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present</a:t>
            </a:r>
            <a:r>
              <a:rPr lang="it-IT" sz="2400" dirty="0"/>
              <a:t> in the villa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>
                <a:solidFill>
                  <a:srgbClr val="FF0000"/>
                </a:solidFill>
              </a:rPr>
              <a:t>so-</a:t>
            </a:r>
            <a:r>
              <a:rPr lang="it-IT" sz="2400" dirty="0" err="1">
                <a:solidFill>
                  <a:srgbClr val="FF0000"/>
                </a:solidFill>
              </a:rPr>
              <a:t>called</a:t>
            </a:r>
            <a:r>
              <a:rPr lang="it-IT" sz="2400" dirty="0" err="1"/>
              <a:t>"Maritime</a:t>
            </a:r>
            <a:r>
              <a:rPr lang="it-IT" sz="2400" dirty="0"/>
              <a:t> </a:t>
            </a:r>
            <a:r>
              <a:rPr lang="it-IT" sz="2400" dirty="0" err="1"/>
              <a:t>Theatre</a:t>
            </a:r>
            <a:r>
              <a:rPr lang="it-IT" sz="2400" dirty="0"/>
              <a:t>".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consists</a:t>
            </a:r>
            <a:r>
              <a:rPr lang="it-IT" sz="2400" dirty="0"/>
              <a:t> of a round portico with a </a:t>
            </a:r>
            <a:r>
              <a:rPr lang="it-IT" sz="2400" dirty="0" err="1"/>
              <a:t>barrel</a:t>
            </a:r>
            <a:r>
              <a:rPr lang="it-IT" sz="2400" dirty="0"/>
              <a:t> </a:t>
            </a:r>
            <a:r>
              <a:rPr lang="it-IT" sz="2400" dirty="0" err="1"/>
              <a:t>vault</a:t>
            </a:r>
            <a:r>
              <a:rPr lang="it-IT" sz="2400" dirty="0"/>
              <a:t> </a:t>
            </a:r>
            <a:r>
              <a:rPr lang="it-IT" sz="2400" dirty="0" err="1"/>
              <a:t>supported</a:t>
            </a:r>
            <a:r>
              <a:rPr lang="it-IT" sz="2400" dirty="0"/>
              <a:t> by </a:t>
            </a:r>
            <a:r>
              <a:rPr lang="it-IT" sz="2400" dirty="0" err="1"/>
              <a:t>pillars</a:t>
            </a:r>
            <a:r>
              <a:rPr lang="it-IT" sz="2400" dirty="0"/>
              <a:t>. Inside the portico </a:t>
            </a:r>
            <a:r>
              <a:rPr lang="it-IT" sz="2400" dirty="0" err="1"/>
              <a:t>was</a:t>
            </a:r>
            <a:r>
              <a:rPr lang="it-IT" sz="2400" dirty="0"/>
              <a:t> a </a:t>
            </a:r>
            <a:r>
              <a:rPr lang="it-IT" sz="2400" dirty="0">
                <a:solidFill>
                  <a:srgbClr val="FF0000"/>
                </a:solidFill>
              </a:rPr>
              <a:t>ring-</a:t>
            </a:r>
            <a:r>
              <a:rPr lang="it-IT" sz="2400" dirty="0" err="1">
                <a:solidFill>
                  <a:srgbClr val="FF0000"/>
                </a:solidFill>
              </a:rPr>
              <a:t>shaped</a:t>
            </a:r>
            <a:r>
              <a:rPr lang="it-IT" sz="2400" dirty="0"/>
              <a:t> pool with a 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/>
              <a:t>island</a:t>
            </a:r>
            <a:r>
              <a:rPr lang="it-IT" sz="2400" dirty="0"/>
              <a:t>. </a:t>
            </a:r>
            <a:endParaRPr lang="it-IT" sz="2400" dirty="0" smtClean="0"/>
          </a:p>
          <a:p>
            <a:pPr algn="just"/>
            <a:r>
              <a:rPr lang="it-IT" sz="2400" dirty="0" smtClean="0"/>
              <a:t>The </a:t>
            </a:r>
            <a:r>
              <a:rPr lang="it-IT" sz="2400" dirty="0"/>
              <a:t>Maritime Theater </a:t>
            </a:r>
            <a:r>
              <a:rPr lang="it-IT" sz="2400" dirty="0" err="1"/>
              <a:t>includes</a:t>
            </a:r>
            <a:r>
              <a:rPr lang="it-IT" sz="2400" dirty="0"/>
              <a:t> a </a:t>
            </a:r>
            <a:r>
              <a:rPr lang="it-IT" sz="2400" dirty="0" err="1"/>
              <a:t>lounge</a:t>
            </a:r>
            <a:r>
              <a:rPr lang="it-IT" sz="2400" dirty="0"/>
              <a:t>, a </a:t>
            </a:r>
            <a:r>
              <a:rPr lang="it-IT" sz="2400" dirty="0" err="1"/>
              <a:t>library</a:t>
            </a:r>
            <a:r>
              <a:rPr lang="it-IT" sz="2400" dirty="0"/>
              <a:t>, </a:t>
            </a:r>
            <a:r>
              <a:rPr lang="it-IT" sz="2400" dirty="0" err="1">
                <a:solidFill>
                  <a:srgbClr val="FF0000"/>
                </a:solidFill>
              </a:rPr>
              <a:t>heated</a:t>
            </a:r>
            <a:r>
              <a:rPr lang="it-IT" sz="2400" dirty="0"/>
              <a:t> </a:t>
            </a:r>
            <a:r>
              <a:rPr lang="it-IT" sz="2400" dirty="0" err="1"/>
              <a:t>baths</a:t>
            </a:r>
            <a:r>
              <a:rPr lang="it-IT" sz="2400" dirty="0"/>
              <a:t>,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suites</a:t>
            </a:r>
            <a:r>
              <a:rPr lang="it-IT" sz="2400" dirty="0"/>
              <a:t> with </a:t>
            </a:r>
            <a:r>
              <a:rPr lang="it-IT" sz="2400" dirty="0" err="1"/>
              <a:t>heated</a:t>
            </a:r>
            <a:r>
              <a:rPr lang="it-IT" sz="2400" dirty="0"/>
              <a:t> </a:t>
            </a:r>
            <a:r>
              <a:rPr lang="it-IT" sz="2400" dirty="0" err="1"/>
              <a:t>floors</a:t>
            </a:r>
            <a:r>
              <a:rPr lang="it-IT" sz="2400" dirty="0"/>
              <a:t>, </a:t>
            </a:r>
            <a:r>
              <a:rPr lang="it-IT" sz="2400" dirty="0" err="1"/>
              <a:t>washbasin</a:t>
            </a:r>
            <a:r>
              <a:rPr lang="it-IT" sz="2400" dirty="0"/>
              <a:t>, an art </a:t>
            </a:r>
            <a:r>
              <a:rPr lang="it-IT" sz="2400" dirty="0" err="1"/>
              <a:t>gallery</a:t>
            </a:r>
            <a:r>
              <a:rPr lang="it-IT" sz="2400" dirty="0"/>
              <a:t>, and a large </a:t>
            </a:r>
            <a:r>
              <a:rPr lang="it-IT" sz="2400" dirty="0" err="1"/>
              <a:t>fountain</a:t>
            </a:r>
            <a:r>
              <a:rPr lang="it-IT" sz="2400" dirty="0"/>
              <a:t>. On the </a:t>
            </a:r>
            <a:r>
              <a:rPr lang="it-IT" sz="2400" dirty="0" err="1"/>
              <a:t>island</a:t>
            </a:r>
            <a:r>
              <a:rPr lang="it-IT" sz="2400" dirty="0"/>
              <a:t> </a:t>
            </a:r>
            <a:r>
              <a:rPr lang="it-IT" sz="2400" dirty="0" err="1"/>
              <a:t>sits</a:t>
            </a:r>
            <a:r>
              <a:rPr lang="it-IT" sz="2400" dirty="0"/>
              <a:t> a small Roman </a:t>
            </a:r>
            <a:r>
              <a:rPr lang="it-IT" sz="2400" dirty="0" err="1"/>
              <a:t>house</a:t>
            </a:r>
            <a:r>
              <a:rPr lang="it-IT" sz="2400" dirty="0"/>
              <a:t> complete with an </a:t>
            </a:r>
            <a:r>
              <a:rPr lang="it-IT" sz="2400" dirty="0" err="1"/>
              <a:t>atrium</a:t>
            </a:r>
            <a:r>
              <a:rPr lang="it-IT" sz="2400" dirty="0"/>
              <a:t>, a </a:t>
            </a:r>
            <a:r>
              <a:rPr lang="it-IT" sz="2400" dirty="0" err="1"/>
              <a:t>library</a:t>
            </a:r>
            <a:r>
              <a:rPr lang="it-IT" sz="2400" dirty="0"/>
              <a:t> and small </a:t>
            </a:r>
            <a:r>
              <a:rPr lang="it-IT" sz="2400" dirty="0" err="1"/>
              <a:t>baths</a:t>
            </a:r>
            <a:r>
              <a:rPr lang="it-IT" sz="2400" dirty="0"/>
              <a:t>. The area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probably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by the </a:t>
            </a:r>
            <a:r>
              <a:rPr lang="it-IT" sz="2400" dirty="0" err="1"/>
              <a:t>emperor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retreat</a:t>
            </a:r>
            <a:r>
              <a:rPr lang="it-IT" sz="2400" dirty="0"/>
              <a:t> from the </a:t>
            </a:r>
            <a:r>
              <a:rPr lang="it-IT" sz="2400" dirty="0" err="1"/>
              <a:t>busy</a:t>
            </a:r>
            <a:r>
              <a:rPr lang="it-IT" sz="2400" dirty="0"/>
              <a:t> life </a:t>
            </a:r>
            <a:r>
              <a:rPr lang="it-IT" sz="2400" dirty="0" err="1"/>
              <a:t>at</a:t>
            </a:r>
            <a:r>
              <a:rPr lang="it-IT" sz="2400" dirty="0"/>
              <a:t> the court.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il teatro maritt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81" y="393896"/>
            <a:ext cx="7040557" cy="46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93961" y="5138671"/>
            <a:ext cx="5215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ORIGINALLY CONNECTED BY TWO REVOLVING WOODS STRUCTURES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1939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730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Why did Hadrian build the villa?</vt:lpstr>
      <vt:lpstr>Hadrian's Villa </vt:lpstr>
      <vt:lpstr>Presentazione standard di PowerPoint</vt:lpstr>
      <vt:lpstr>Presentazione standard di PowerPoint</vt:lpstr>
      <vt:lpstr>The Pecile</vt:lpstr>
      <vt:lpstr>Presentazione standard di PowerPoint</vt:lpstr>
      <vt:lpstr>The Maritime Theatre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web</dc:creator>
  <cp:lastModifiedBy>web</cp:lastModifiedBy>
  <cp:revision>22</cp:revision>
  <dcterms:created xsi:type="dcterms:W3CDTF">2018-05-24T12:17:31Z</dcterms:created>
  <dcterms:modified xsi:type="dcterms:W3CDTF">2018-05-24T16:05:28Z</dcterms:modified>
</cp:coreProperties>
</file>