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9" r:id="rId7"/>
    <p:sldId id="262" r:id="rId8"/>
    <p:sldId id="266" r:id="rId9"/>
    <p:sldId id="264" r:id="rId10"/>
    <p:sldId id="265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9498" y="1786979"/>
            <a:ext cx="1115050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 DARLING" panose="02000000000000000000" pitchFamily="2" charset="0"/>
              </a:rPr>
              <a:t>Distribuzione dell’acqua</a:t>
            </a:r>
            <a:endParaRPr lang="it-IT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1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43">
        <p14:ripple/>
      </p:transition>
    </mc:Choice>
    <mc:Fallback>
      <p:transition spd="slow" advTm="60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458680"/>
            <a:ext cx="10364451" cy="1596177"/>
          </a:xfrm>
        </p:spPr>
        <p:txBody>
          <a:bodyPr/>
          <a:lstStyle/>
          <a:p>
            <a:pPr algn="l"/>
            <a:r>
              <a:rPr lang="it-IT" sz="4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 DARLING" panose="02000000000000000000" pitchFamily="2" charset="0"/>
              </a:rPr>
              <a:t>A cosa serve l’acqua</a:t>
            </a:r>
            <a: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13775" y="1764925"/>
            <a:ext cx="50626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b="1" dirty="0" smtClean="0"/>
              <a:t>Serve per bere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Si utilizza per lavare stoviglie e panni sporchi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Per la pulizia del corpo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In agricoltura per irrigare il terreno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Nell’allevamento per dare da bere a bestiame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Nelle lavorazioni industriali, soprattutto per raffreddare le attrezzature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Nella produzione di energia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Bere e cucinare</a:t>
            </a:r>
            <a:endParaRPr lang="it-IT" sz="24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99" y="2650953"/>
            <a:ext cx="5200445" cy="178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37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7313">
        <p15:prstTrans prst="peelOff"/>
      </p:transition>
    </mc:Choice>
    <mc:Fallback>
      <p:transition spd="slow" advTm="173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458680"/>
            <a:ext cx="10364451" cy="1596177"/>
          </a:xfrm>
        </p:spPr>
        <p:txBody>
          <a:bodyPr/>
          <a:lstStyle/>
          <a:p>
            <a:pPr algn="l"/>
            <a:r>
              <a:rPr lang="it-IT" sz="4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 DARLING" panose="02000000000000000000" pitchFamily="2" charset="0"/>
              </a:rPr>
              <a:t>La ripartizione dell’acqua nel mondo</a:t>
            </a:r>
            <a: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13775" y="1764925"/>
            <a:ext cx="50626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b="1" dirty="0" smtClean="0"/>
              <a:t>Un miliardo e mezzo di persone nel mondo non ha accesso all’acqua potabile, questo perché non è equamente distribuita sul pianeta. Numerose aree del mondo soffrono di stress idrico, che è una situazione di grave carenza dell’acqua. Si tratta di regioni dal clima arido, precipitazioni scarse e non c’è disponibilità sufficiente di acqua. Ciò non dipende solo dal clima, ma anche dalle disponibilità economiche dei vari paesi</a:t>
            </a:r>
            <a:endParaRPr lang="it-IT" sz="24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68" y="2517633"/>
            <a:ext cx="4472556" cy="255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61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1357">
        <p15:prstTrans prst="prestige"/>
      </p:transition>
    </mc:Choice>
    <mc:Fallback>
      <p:transition spd="slow" advTm="213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458680"/>
            <a:ext cx="10364451" cy="1596177"/>
          </a:xfrm>
        </p:spPr>
        <p:txBody>
          <a:bodyPr/>
          <a:lstStyle/>
          <a:p>
            <a:pPr algn="l"/>
            <a:r>
              <a:rPr lang="it-IT" sz="4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 DARLING" panose="02000000000000000000" pitchFamily="2" charset="0"/>
              </a:rPr>
              <a:t>Aumento consumi</a:t>
            </a:r>
            <a: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419" y="2350365"/>
            <a:ext cx="3962400" cy="30289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69074" y="1450056"/>
            <a:ext cx="60885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A causa della crescita della popolazione e dello sviluppo dell’agricoltura e dell’industria, dall’inizio del Novecento il consumo di acqua è aumentato di circa sette volte. Con i consumi sono aumentati anche i livelli di inquinamento delle acque nel mondo. Questo bene naturale è gravemente in </a:t>
            </a:r>
            <a:r>
              <a:rPr lang="it-IT" sz="2400" b="1" dirty="0" smtClean="0">
                <a:solidFill>
                  <a:srgbClr val="FF0000"/>
                </a:solidFill>
              </a:rPr>
              <a:t>pericolo</a:t>
            </a:r>
            <a:r>
              <a:rPr lang="it-IT" sz="2400" b="1" dirty="0" smtClean="0"/>
              <a:t>, poiché rischia di contaminarsi e di non essere sufficiente per soddisfare i bisogni di tutti. Uno dei casi </a:t>
            </a:r>
            <a:r>
              <a:rPr lang="it-IT" sz="2400" b="1" dirty="0" smtClean="0"/>
              <a:t>più allarmanti </a:t>
            </a:r>
            <a:r>
              <a:rPr lang="it-IT" sz="2400" b="1" dirty="0" smtClean="0"/>
              <a:t>si verifica a Sana’a, capitale dello Yemen. Per il futuro è necessario elaborare soluzioni che consentono di ridurre gli sprechi e l’inquinamento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35737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4993">
        <p14:glitter pattern="hexagon"/>
      </p:transition>
    </mc:Choice>
    <mc:Fallback>
      <p:transition spd="slow" advTm="249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7493" y="618517"/>
            <a:ext cx="10364451" cy="1596177"/>
          </a:xfrm>
        </p:spPr>
        <p:txBody>
          <a:bodyPr/>
          <a:lstStyle/>
          <a:p>
            <a:r>
              <a:rPr lang="it-IT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 DARLING" panose="02000000000000000000" pitchFamily="2" charset="0"/>
              </a:rPr>
              <a:t>Realizzato da:</a:t>
            </a:r>
            <a:r>
              <a:rPr lang="it-IT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it-IT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it-IT" dirty="0">
              <a:solidFill>
                <a:srgbClr val="002060"/>
              </a:solidFill>
              <a:latin typeface="AR BLANCA" panose="02000000000000000000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724829" y="1828800"/>
            <a:ext cx="10363826" cy="4783873"/>
          </a:xfrm>
        </p:spPr>
        <p:txBody>
          <a:bodyPr>
            <a:noAutofit/>
          </a:bodyPr>
          <a:lstStyle/>
          <a:p>
            <a:pPr algn="ctr"/>
            <a:r>
              <a:rPr lang="it-IT" sz="3400" b="1" cap="none" dirty="0" smtClean="0">
                <a:solidFill>
                  <a:schemeClr val="tx2">
                    <a:lumMod val="75000"/>
                  </a:schemeClr>
                </a:solidFill>
                <a:latin typeface="AR CHRISTY" panose="02000000000000000000" pitchFamily="2" charset="0"/>
                <a:cs typeface="MV Boli" panose="02000500030200090000" pitchFamily="2" charset="0"/>
              </a:rPr>
              <a:t>Miriam Di </a:t>
            </a:r>
            <a:r>
              <a:rPr lang="it-IT" sz="3400" b="1" cap="none" dirty="0">
                <a:solidFill>
                  <a:schemeClr val="tx2">
                    <a:lumMod val="75000"/>
                  </a:schemeClr>
                </a:solidFill>
                <a:latin typeface="AR CHRISTY" panose="02000000000000000000" pitchFamily="2" charset="0"/>
                <a:cs typeface="MV Boli" panose="02000500030200090000" pitchFamily="2" charset="0"/>
              </a:rPr>
              <a:t>C</a:t>
            </a:r>
            <a:r>
              <a:rPr lang="it-IT" sz="3400" b="1" cap="none" dirty="0" smtClean="0">
                <a:solidFill>
                  <a:schemeClr val="tx2">
                    <a:lumMod val="75000"/>
                  </a:schemeClr>
                </a:solidFill>
                <a:latin typeface="AR CHRISTY" panose="02000000000000000000" pitchFamily="2" charset="0"/>
                <a:cs typeface="MV Boli" panose="02000500030200090000" pitchFamily="2" charset="0"/>
              </a:rPr>
              <a:t>esare</a:t>
            </a:r>
          </a:p>
          <a:p>
            <a:pPr algn="ctr"/>
            <a:r>
              <a:rPr lang="it-IT" sz="3400" b="1" cap="none" dirty="0" smtClean="0">
                <a:solidFill>
                  <a:schemeClr val="tx2">
                    <a:lumMod val="75000"/>
                  </a:schemeClr>
                </a:solidFill>
                <a:latin typeface="AR CHRISTY" panose="02000000000000000000" pitchFamily="2" charset="0"/>
                <a:cs typeface="MV Boli" panose="02000500030200090000" pitchFamily="2" charset="0"/>
              </a:rPr>
              <a:t>Andrea Di </a:t>
            </a:r>
            <a:r>
              <a:rPr lang="it-IT" sz="3400" b="1" cap="none" dirty="0" err="1">
                <a:solidFill>
                  <a:schemeClr val="tx2">
                    <a:lumMod val="75000"/>
                  </a:schemeClr>
                </a:solidFill>
                <a:latin typeface="AR CHRISTY" panose="02000000000000000000" pitchFamily="2" charset="0"/>
                <a:cs typeface="MV Boli" panose="02000500030200090000" pitchFamily="2" charset="0"/>
              </a:rPr>
              <a:t>N</a:t>
            </a:r>
            <a:r>
              <a:rPr lang="it-IT" sz="3400" b="1" cap="none" dirty="0" err="1" smtClean="0">
                <a:solidFill>
                  <a:schemeClr val="tx2">
                    <a:lumMod val="75000"/>
                  </a:schemeClr>
                </a:solidFill>
                <a:latin typeface="AR CHRISTY" panose="02000000000000000000" pitchFamily="2" charset="0"/>
                <a:cs typeface="MV Boli" panose="02000500030200090000" pitchFamily="2" charset="0"/>
              </a:rPr>
              <a:t>orscia</a:t>
            </a:r>
            <a:endParaRPr lang="it-IT" sz="3400" b="1" cap="none" dirty="0" smtClean="0">
              <a:solidFill>
                <a:schemeClr val="tx2">
                  <a:lumMod val="75000"/>
                </a:schemeClr>
              </a:solidFill>
              <a:latin typeface="AR CHRISTY" panose="02000000000000000000" pitchFamily="2" charset="0"/>
              <a:cs typeface="MV Boli" panose="02000500030200090000" pitchFamily="2" charset="0"/>
            </a:endParaRPr>
          </a:p>
          <a:p>
            <a:pPr algn="ctr"/>
            <a:r>
              <a:rPr lang="it-IT" sz="3400" b="1" cap="none" dirty="0" smtClean="0">
                <a:solidFill>
                  <a:schemeClr val="tx2">
                    <a:lumMod val="75000"/>
                  </a:schemeClr>
                </a:solidFill>
                <a:latin typeface="AR CHRISTY" panose="02000000000000000000" pitchFamily="2" charset="0"/>
                <a:cs typeface="MV Boli" panose="02000500030200090000" pitchFamily="2" charset="0"/>
              </a:rPr>
              <a:t>Giuseppe Giuliani </a:t>
            </a:r>
          </a:p>
          <a:p>
            <a:pPr algn="ctr"/>
            <a:r>
              <a:rPr lang="it-IT" sz="3400" b="1" cap="none" dirty="0" smtClean="0">
                <a:solidFill>
                  <a:schemeClr val="tx2">
                    <a:lumMod val="75000"/>
                  </a:schemeClr>
                </a:solidFill>
                <a:latin typeface="AR CHRISTY" panose="02000000000000000000" pitchFamily="2" charset="0"/>
                <a:cs typeface="MV Boli" panose="02000500030200090000" pitchFamily="2" charset="0"/>
              </a:rPr>
              <a:t>Luigi </a:t>
            </a:r>
            <a:r>
              <a:rPr lang="it-IT" sz="3400" b="1" cap="none" dirty="0">
                <a:solidFill>
                  <a:schemeClr val="tx2">
                    <a:lumMod val="75000"/>
                  </a:schemeClr>
                </a:solidFill>
                <a:latin typeface="AR CHRISTY" panose="02000000000000000000" pitchFamily="2" charset="0"/>
                <a:cs typeface="MV Boli" panose="02000500030200090000" pitchFamily="2" charset="0"/>
              </a:rPr>
              <a:t>B</a:t>
            </a:r>
            <a:r>
              <a:rPr lang="it-IT" sz="3400" b="1" cap="none" dirty="0" smtClean="0">
                <a:solidFill>
                  <a:schemeClr val="tx2">
                    <a:lumMod val="75000"/>
                  </a:schemeClr>
                </a:solidFill>
                <a:latin typeface="AR CHRISTY" panose="02000000000000000000" pitchFamily="2" charset="0"/>
                <a:cs typeface="MV Boli" panose="02000500030200090000" pitchFamily="2" charset="0"/>
              </a:rPr>
              <a:t>allone</a:t>
            </a:r>
          </a:p>
          <a:p>
            <a:pPr algn="ctr"/>
            <a:r>
              <a:rPr lang="it-IT" sz="3400" b="1" cap="none" dirty="0" smtClean="0">
                <a:solidFill>
                  <a:schemeClr val="tx2">
                    <a:lumMod val="75000"/>
                  </a:schemeClr>
                </a:solidFill>
                <a:latin typeface="AR CHRISTY" panose="02000000000000000000" pitchFamily="2" charset="0"/>
                <a:cs typeface="MV Boli" panose="02000500030200090000" pitchFamily="2" charset="0"/>
              </a:rPr>
              <a:t>Francesco Villano </a:t>
            </a:r>
          </a:p>
          <a:p>
            <a:pPr algn="ctr"/>
            <a:r>
              <a:rPr lang="it-IT" sz="3400" b="1" cap="none" dirty="0" smtClean="0">
                <a:solidFill>
                  <a:schemeClr val="tx2">
                    <a:lumMod val="75000"/>
                  </a:schemeClr>
                </a:solidFill>
                <a:latin typeface="AR CHRISTY" panose="02000000000000000000" pitchFamily="2" charset="0"/>
                <a:cs typeface="MV Boli" panose="02000500030200090000" pitchFamily="2" charset="0"/>
              </a:rPr>
              <a:t>Antonio </a:t>
            </a:r>
            <a:r>
              <a:rPr lang="it-IT" sz="3400" b="1" cap="none" dirty="0" err="1" smtClean="0">
                <a:solidFill>
                  <a:schemeClr val="tx2">
                    <a:lumMod val="75000"/>
                  </a:schemeClr>
                </a:solidFill>
                <a:latin typeface="AR CHRISTY" panose="02000000000000000000" pitchFamily="2" charset="0"/>
                <a:cs typeface="MV Boli" panose="02000500030200090000" pitchFamily="2" charset="0"/>
              </a:rPr>
              <a:t>franceschini</a:t>
            </a:r>
            <a:endParaRPr lang="it-IT" sz="3400" b="1" cap="none" dirty="0">
              <a:solidFill>
                <a:schemeClr val="tx2">
                  <a:lumMod val="75000"/>
                </a:schemeClr>
              </a:solidFill>
              <a:latin typeface="AR CHRISTY" panose="0200000000000000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0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21647">
        <p15:prstTrans prst="curtains"/>
      </p:transition>
    </mc:Choice>
    <mc:Fallback>
      <p:transition spd="slow" advTm="216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458680"/>
            <a:ext cx="10364451" cy="1596177"/>
          </a:xfrm>
        </p:spPr>
        <p:txBody>
          <a:bodyPr/>
          <a:lstStyle/>
          <a:p>
            <a:pPr algn="l"/>
            <a:r>
              <a:rPr lang="it-IT" sz="4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 DARLING" panose="02000000000000000000" pitchFamily="2" charset="0"/>
              </a:rPr>
              <a:t>Cos’è l’acqua?</a:t>
            </a:r>
            <a: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5" y="1798378"/>
            <a:ext cx="4962918" cy="4100616"/>
          </a:xfrm>
        </p:spPr>
        <p:txBody>
          <a:bodyPr>
            <a:noAutofit/>
          </a:bodyPr>
          <a:lstStyle/>
          <a:p>
            <a:r>
              <a:rPr lang="it-IT" sz="2400" b="1" cap="none" dirty="0" smtClean="0"/>
              <a:t>L’acqua è un liquido diverso da ogni altro presente sulla terra. È una sostanza vitale senza la quale gli organismi viventi  (incluso l’uomo) non potrebbero vivere. Quest’ ultima è formata da particelle che si attraggono reciprocamente formando così tensione superficiale. Viene indicata con il simbolo</a:t>
            </a:r>
            <a:endParaRPr lang="it-IT" sz="2400" b="1" cap="none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247" y="5881451"/>
            <a:ext cx="372753" cy="37275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098" y="2233434"/>
            <a:ext cx="4684128" cy="234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69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5200">
        <p15:prstTrans prst="wind"/>
      </p:transition>
    </mc:Choice>
    <mc:Fallback>
      <p:transition spd="slow" advTm="15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458680"/>
            <a:ext cx="10364451" cy="1596177"/>
          </a:xfrm>
        </p:spPr>
        <p:txBody>
          <a:bodyPr/>
          <a:lstStyle/>
          <a:p>
            <a:pPr algn="l"/>
            <a:r>
              <a:rPr lang="it-IT" sz="4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 DARLING" panose="02000000000000000000" pitchFamily="2" charset="0"/>
              </a:rPr>
              <a:t>L’acqua sulla terra</a:t>
            </a:r>
            <a: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24565" y="1605776"/>
            <a:ext cx="5710050" cy="5006898"/>
          </a:xfrm>
        </p:spPr>
        <p:txBody>
          <a:bodyPr>
            <a:noAutofit/>
          </a:bodyPr>
          <a:lstStyle/>
          <a:p>
            <a:r>
              <a:rPr lang="it-IT" sz="2400" b="1" cap="none" dirty="0" smtClean="0"/>
              <a:t>Senza l’acqua la terra non potrebbe ospitare la vita, in cui ebbe origine, miliardi di anni fa. In assenza di acqua come possiamo vedere nei deserti, anche i ghiacciai come l’Antartide e le più fredde cime montuose che essendo prive di acqua allo stato liquido sono le zone meno ospitali della terra.</a:t>
            </a:r>
            <a:br>
              <a:rPr lang="it-IT" sz="2400" b="1" cap="none" dirty="0" smtClean="0"/>
            </a:br>
            <a:r>
              <a:rPr lang="it-IT" sz="2400" b="1" cap="none" dirty="0" smtClean="0"/>
              <a:t>Nonostante questo la terra è l’unico pianeta del sistema solare a possedere acqua in grande abbondanza.</a:t>
            </a:r>
            <a:endParaRPr lang="it-IT" sz="2400" b="1" cap="none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505" y="2308301"/>
            <a:ext cx="4686536" cy="220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8882">
        <p15:prstTrans prst="fracture"/>
      </p:transition>
    </mc:Choice>
    <mc:Fallback>
      <p:transition spd="slow" advTm="188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458680"/>
            <a:ext cx="10364451" cy="1596177"/>
          </a:xfrm>
        </p:spPr>
        <p:txBody>
          <a:bodyPr/>
          <a:lstStyle/>
          <a:p>
            <a:pPr algn="l"/>
            <a:r>
              <a:rPr lang="it-IT" sz="4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 DARLING" panose="02000000000000000000" pitchFamily="2" charset="0"/>
              </a:rPr>
              <a:t>L’idrosfera</a:t>
            </a:r>
            <a: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791111" y="1460810"/>
            <a:ext cx="5185942" cy="5006898"/>
          </a:xfrm>
        </p:spPr>
        <p:txBody>
          <a:bodyPr>
            <a:noAutofit/>
          </a:bodyPr>
          <a:lstStyle/>
          <a:p>
            <a:r>
              <a:rPr lang="it-IT" sz="2200" b="1" cap="none" dirty="0" smtClean="0"/>
              <a:t>L’acqua presente sulla terra detta anche idrosfera costituisce il 71% del pianeta di cui il 97% è contenuto nei mari e negli oceani, che si estendono su circa ¾ della superficie terrestre. Gli oceani sono tre e le loro acque si trovano per la maggior parte, nell’emisfero meridionale. L’idrosfera occupa un volume enorme, un miliardo e mezzo di chilometri cubi. Tutte le acque del pianeta, degli oceani, dei fiumi, del sottosuolo e dell'atmosfera, sono connesse tra loro. </a:t>
            </a:r>
            <a:endParaRPr lang="it-IT" sz="2200" b="1" cap="none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438" y="1909891"/>
            <a:ext cx="4164822" cy="34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9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25037">
        <p15:prstTrans prst="origami"/>
      </p:transition>
    </mc:Choice>
    <mc:Fallback>
      <p:transition spd="slow" advTm="250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458680"/>
            <a:ext cx="10364451" cy="1596177"/>
          </a:xfrm>
        </p:spPr>
        <p:txBody>
          <a:bodyPr/>
          <a:lstStyle/>
          <a:p>
            <a:pPr algn="l"/>
            <a:r>
              <a:rPr lang="it-IT" sz="4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 DARLING" panose="02000000000000000000" pitchFamily="2" charset="0"/>
              </a:rPr>
              <a:t>Divisione delle acque</a:t>
            </a:r>
            <a: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281011" y="1738951"/>
            <a:ext cx="3356517" cy="18734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5636254" y="1631675"/>
            <a:ext cx="3439166" cy="20393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999128" y="2075490"/>
            <a:ext cx="2544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1,6% è situato nelle calotte polari e nei ghiacciai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096000" y="2061696"/>
            <a:ext cx="2971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1,7% falde acquifere e sotterranee e nell’atmosfera</a:t>
            </a:r>
            <a:endParaRPr lang="it-IT" sz="2400" b="1" dirty="0"/>
          </a:p>
        </p:txBody>
      </p:sp>
      <p:sp>
        <p:nvSpPr>
          <p:cNvPr id="10" name="Ovale 9"/>
          <p:cNvSpPr/>
          <p:nvPr/>
        </p:nvSpPr>
        <p:spPr>
          <a:xfrm>
            <a:off x="2118307" y="3955924"/>
            <a:ext cx="3356517" cy="18734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7746901" y="4107796"/>
            <a:ext cx="3356517" cy="18734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086100" y="4107796"/>
            <a:ext cx="1851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96,5% è presente negli oceani e nei mari</a:t>
            </a:r>
            <a:endParaRPr lang="it-IT" sz="2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613630" y="4628999"/>
            <a:ext cx="185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0,2% acque superficiali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56533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2671">
        <p14:vortex dir="r"/>
      </p:transition>
    </mc:Choice>
    <mc:Fallback>
      <p:transition spd="slow" advTm="126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458680"/>
            <a:ext cx="10364451" cy="1596177"/>
          </a:xfrm>
        </p:spPr>
        <p:txBody>
          <a:bodyPr/>
          <a:lstStyle/>
          <a:p>
            <a:pPr algn="l"/>
            <a:r>
              <a:rPr lang="it-IT" sz="4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 DARLING" panose="02000000000000000000" pitchFamily="2" charset="0"/>
              </a:rPr>
              <a:t>Zone </a:t>
            </a:r>
            <a:r>
              <a:rPr lang="it-IT" sz="4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 DARLING" panose="02000000000000000000" pitchFamily="2" charset="0"/>
              </a:rPr>
              <a:t>areiche, endoreiche ed esoreiche</a:t>
            </a:r>
            <a: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68087" y="1338147"/>
            <a:ext cx="7180149" cy="4627755"/>
          </a:xfrm>
        </p:spPr>
        <p:txBody>
          <a:bodyPr>
            <a:noAutofit/>
          </a:bodyPr>
          <a:lstStyle/>
          <a:p>
            <a:r>
              <a:rPr lang="it-IT" b="1" cap="none" dirty="0" smtClean="0"/>
              <a:t> Troviamo, quindi, regioni prive di corsi d’acqua, che sono dette </a:t>
            </a:r>
            <a:r>
              <a:rPr lang="it-IT" b="1" cap="none" dirty="0" smtClean="0">
                <a:solidFill>
                  <a:srgbClr val="FF0000"/>
                </a:solidFill>
              </a:rPr>
              <a:t>areiche</a:t>
            </a:r>
            <a:r>
              <a:rPr lang="it-IT" b="1" cap="none" dirty="0" smtClean="0"/>
              <a:t>, caratterizzate da un clima arido e da rare piogge e brevi, che formano corsi d’acqua con una veloce evaporazione.</a:t>
            </a:r>
            <a:br>
              <a:rPr lang="it-IT" b="1" cap="none" dirty="0" smtClean="0"/>
            </a:br>
            <a:endParaRPr lang="it-IT" b="1" cap="none" dirty="0" smtClean="0"/>
          </a:p>
          <a:p>
            <a:r>
              <a:rPr lang="it-IT" b="1" cap="none" dirty="0" smtClean="0"/>
              <a:t>Nelle regioni </a:t>
            </a:r>
            <a:r>
              <a:rPr lang="it-IT" b="1" cap="none" dirty="0" smtClean="0">
                <a:solidFill>
                  <a:srgbClr val="FF0000"/>
                </a:solidFill>
              </a:rPr>
              <a:t>endoreiche</a:t>
            </a:r>
            <a:r>
              <a:rPr lang="it-IT" b="1" cap="none" dirty="0" smtClean="0"/>
              <a:t> i corsi d’acqua, invece, sono presenti ma non raggiungono il mare ma sfociano in laghi privi di emissari.</a:t>
            </a:r>
          </a:p>
          <a:p>
            <a:r>
              <a:rPr lang="it-IT" b="1" cap="none" dirty="0" smtClean="0"/>
              <a:t>Le zone in cui il corso dei fiumi arriva sino al mare sono dette </a:t>
            </a:r>
            <a:r>
              <a:rPr lang="it-IT" b="1" cap="none" dirty="0" smtClean="0">
                <a:solidFill>
                  <a:srgbClr val="FF0000"/>
                </a:solidFill>
              </a:rPr>
              <a:t>esoreiche</a:t>
            </a:r>
            <a:r>
              <a:rPr lang="it-IT" b="1" cap="none" dirty="0" smtClean="0"/>
              <a:t>, qui troviamo i fiumi più lunghi e più ricchi d’acqua con una portata costante. Di solito questi hanno origine sulle catene montuose dai ghiacciai permanenti, oppure scorrono nelle regioni equatoriali, dove la piovosità è abbonante e uniforme.</a:t>
            </a:r>
            <a:endParaRPr lang="it-IT" b="1" cap="none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273" y="1338146"/>
            <a:ext cx="2989132" cy="17061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273" y="3044284"/>
            <a:ext cx="2989131" cy="177304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273" y="4817327"/>
            <a:ext cx="2989131" cy="182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2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3030">
        <p14:prism/>
      </p:transition>
    </mc:Choice>
    <mc:Fallback>
      <p:transition spd="slow" advTm="33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458680"/>
            <a:ext cx="10364451" cy="1596177"/>
          </a:xfrm>
        </p:spPr>
        <p:txBody>
          <a:bodyPr/>
          <a:lstStyle/>
          <a:p>
            <a:pPr algn="l"/>
            <a:r>
              <a:rPr lang="it-IT" sz="4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 DARLING" panose="02000000000000000000" pitchFamily="2" charset="0"/>
              </a:rPr>
              <a:t>Presenza di acqua negli oceani e mari</a:t>
            </a:r>
            <a: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14039" y="1393903"/>
            <a:ext cx="7058722" cy="5006898"/>
          </a:xfrm>
        </p:spPr>
        <p:txBody>
          <a:bodyPr>
            <a:noAutofit/>
          </a:bodyPr>
          <a:lstStyle/>
          <a:p>
            <a:r>
              <a:rPr lang="it-IT" sz="2100" dirty="0"/>
              <a:t> </a:t>
            </a:r>
            <a:r>
              <a:rPr lang="it-IT" sz="2100" b="1" cap="none" dirty="0" smtClean="0"/>
              <a:t>L’oceano più esteso è il Pacifico che occupa più di 1/3 della superficie terrestre e anche il più profondo; si estende fra il continente americano, Asia e </a:t>
            </a:r>
            <a:r>
              <a:rPr lang="it-IT" sz="2100" b="1" cap="none" dirty="0"/>
              <a:t>A</a:t>
            </a:r>
            <a:r>
              <a:rPr lang="it-IT" sz="2100" b="1" cap="none" dirty="0" smtClean="0"/>
              <a:t>ustralia. Il secondo per dimensioni è l’Oceano Atlantico che comprende anche il Mar Glaciale </a:t>
            </a:r>
            <a:r>
              <a:rPr lang="it-IT" sz="2100" b="1" cap="none" dirty="0"/>
              <a:t>A</a:t>
            </a:r>
            <a:r>
              <a:rPr lang="it-IT" sz="2100" b="1" cap="none" dirty="0" smtClean="0"/>
              <a:t>rtico, il Mar Mediterraneo e il Mar </a:t>
            </a:r>
            <a:r>
              <a:rPr lang="it-IT" sz="2100" b="1" cap="none" dirty="0"/>
              <a:t>D</a:t>
            </a:r>
            <a:r>
              <a:rPr lang="it-IT" sz="2100" b="1" cap="none" dirty="0" smtClean="0"/>
              <a:t>elle </a:t>
            </a:r>
            <a:r>
              <a:rPr lang="it-IT" sz="2100" b="1" cap="none" dirty="0"/>
              <a:t>A</a:t>
            </a:r>
            <a:r>
              <a:rPr lang="it-IT" sz="2100" b="1" cap="none" dirty="0" smtClean="0"/>
              <a:t>ntille. Infine il più piccolo, ma non meno importante, l’Oceano Indiano.</a:t>
            </a:r>
            <a:br>
              <a:rPr lang="it-IT" sz="2100" b="1" cap="none" dirty="0" smtClean="0"/>
            </a:br>
            <a:r>
              <a:rPr lang="it-IT" sz="2100" b="1" cap="none" dirty="0" smtClean="0"/>
              <a:t>Senza gli oceani la vita sul nostro pianeta non potrebbe esistere, essi, infatti, costituiscono la principale riserva di cibo, energia e minerali, inoltre esercitano un' azione stabilizzatrice sul clima, infatti, le correnti calde trasportano il calore dai tropici ai poli, mentre le correnti fredde seguono il percorso inverso. Grazie a quest’azione gli oceani regolano le temperature della terra.</a:t>
            </a:r>
          </a:p>
          <a:p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761" y="1948842"/>
            <a:ext cx="4125952" cy="30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25607"/>
      </p:ext>
    </p:extLst>
  </p:cSld>
  <p:clrMapOvr>
    <a:masterClrMapping/>
  </p:clrMapOvr>
  <p:transition spd="slow" advTm="33053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18727" y="1775828"/>
            <a:ext cx="803931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 DARLING" panose="02000000000000000000" pitchFamily="2" charset="0"/>
              </a:rPr>
              <a:t>L’acqua come risorsa</a:t>
            </a:r>
            <a:endParaRPr lang="it-IT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9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569">
        <p14:ripple/>
      </p:transition>
    </mc:Choice>
    <mc:Fallback>
      <p:transition spd="slow" advTm="65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458680"/>
            <a:ext cx="10364451" cy="1596177"/>
          </a:xfrm>
        </p:spPr>
        <p:txBody>
          <a:bodyPr/>
          <a:lstStyle/>
          <a:p>
            <a:pPr algn="l"/>
            <a:r>
              <a:rPr lang="it-IT" sz="4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 DARLING" panose="02000000000000000000" pitchFamily="2" charset="0"/>
              </a:rPr>
              <a:t>L’acqua come risorsa</a:t>
            </a:r>
            <a: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it-IT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24565" y="1605776"/>
            <a:ext cx="5185942" cy="5006898"/>
          </a:xfrm>
        </p:spPr>
        <p:txBody>
          <a:bodyPr>
            <a:noAutofit/>
          </a:bodyPr>
          <a:lstStyle/>
          <a:p>
            <a:r>
              <a:rPr lang="it-IT" sz="2200" b="1" cap="none" dirty="0" smtClean="0"/>
              <a:t>Tra tutte le risorse naturali, l’acqua </a:t>
            </a:r>
            <a:r>
              <a:rPr lang="it-IT" sz="2200" b="1" cap="none" dirty="0" smtClean="0"/>
              <a:t>è </a:t>
            </a:r>
            <a:r>
              <a:rPr lang="it-IT" sz="2200" b="1" cap="none" dirty="0" smtClean="0"/>
              <a:t>la più importante: senz’acqua non c’è via. Un uomo ha bisogno di consumare in media 1,5 litri di acqua al giorno per sopravvivere. Inoltre l’acqua </a:t>
            </a:r>
            <a:r>
              <a:rPr lang="it-IT" sz="2200" b="1" cap="none" dirty="0" smtClean="0"/>
              <a:t>è </a:t>
            </a:r>
            <a:r>
              <a:rPr lang="it-IT" sz="2200" b="1" cap="none" dirty="0" smtClean="0"/>
              <a:t>molto utile nella vita quotidiana. All’acqua non si può rinunciare. Ma la maggior parte dell’acqua sul pianeta </a:t>
            </a:r>
            <a:r>
              <a:rPr lang="it-IT" sz="2200" b="1" cap="none" dirty="0" smtClean="0"/>
              <a:t>è </a:t>
            </a:r>
            <a:r>
              <a:rPr lang="it-IT" sz="2200" b="1" cap="none" dirty="0" smtClean="0"/>
              <a:t>troppo salata per essere usata. L’acqua dolce </a:t>
            </a:r>
            <a:r>
              <a:rPr lang="it-IT" sz="2200" b="1" cap="none" dirty="0" smtClean="0"/>
              <a:t>è </a:t>
            </a:r>
            <a:r>
              <a:rPr lang="it-IT" sz="2200" b="1" cap="none" dirty="0" smtClean="0"/>
              <a:t>per lo più presente nei ghiacciai </a:t>
            </a:r>
            <a:r>
              <a:rPr lang="it-IT" sz="2200" b="1" cap="none" dirty="0" smtClean="0"/>
              <a:t>e </a:t>
            </a:r>
            <a:r>
              <a:rPr lang="it-IT" sz="2200" b="1" cap="none" dirty="0" smtClean="0"/>
              <a:t>nelle </a:t>
            </a:r>
            <a:r>
              <a:rPr lang="it-IT" sz="2200" b="1" cap="none" dirty="0" smtClean="0"/>
              <a:t>falde acquifere ma </a:t>
            </a:r>
            <a:r>
              <a:rPr lang="it-IT" sz="2200" b="1" cap="none" dirty="0" smtClean="0"/>
              <a:t>esse </a:t>
            </a:r>
            <a:r>
              <a:rPr lang="it-IT" sz="2200" b="1" cap="none" dirty="0" smtClean="0"/>
              <a:t>sono difficilmente raggiungibili.</a:t>
            </a:r>
            <a:endParaRPr lang="it-IT" sz="2200" b="1" cap="none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841" y="2054857"/>
            <a:ext cx="4685595" cy="31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9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5870">
        <p:dissolve/>
      </p:transition>
    </mc:Choice>
    <mc:Fallback>
      <p:transition spd="slow" advTm="2587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262</TotalTime>
  <Words>477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 BLANCA</vt:lpstr>
      <vt:lpstr>AR CHRISTY</vt:lpstr>
      <vt:lpstr>AR DARLING</vt:lpstr>
      <vt:lpstr>Arial</vt:lpstr>
      <vt:lpstr>MV Boli</vt:lpstr>
      <vt:lpstr>Tw Cen MT</vt:lpstr>
      <vt:lpstr>Goccia</vt:lpstr>
      <vt:lpstr>Presentazione standard di PowerPoint</vt:lpstr>
      <vt:lpstr>Cos’è l’acqua? </vt:lpstr>
      <vt:lpstr>L’acqua sulla terra </vt:lpstr>
      <vt:lpstr>L’idrosfera </vt:lpstr>
      <vt:lpstr>Divisione delle acque </vt:lpstr>
      <vt:lpstr>Zone areiche, endoreiche ed esoreiche </vt:lpstr>
      <vt:lpstr>Presenza di acqua negli oceani e mari </vt:lpstr>
      <vt:lpstr>Presentazione standard di PowerPoint</vt:lpstr>
      <vt:lpstr>L’acqua come risorsa </vt:lpstr>
      <vt:lpstr>A cosa serve l’acqua </vt:lpstr>
      <vt:lpstr>La ripartizione dell’acqua nel mondo </vt:lpstr>
      <vt:lpstr>Aumento consumi </vt:lpstr>
      <vt:lpstr>Realizzato da: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Joseph</dc:creator>
  <cp:lastModifiedBy>Joseph</cp:lastModifiedBy>
  <cp:revision>28</cp:revision>
  <dcterms:created xsi:type="dcterms:W3CDTF">2018-03-13T20:40:46Z</dcterms:created>
  <dcterms:modified xsi:type="dcterms:W3CDTF">2018-03-19T22:05:45Z</dcterms:modified>
</cp:coreProperties>
</file>