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2" r:id="rId2"/>
    <p:sldMasterId id="2147483734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906000" cy="6858000" type="A4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593"/>
    <a:srgbClr val="F577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7" d="100"/>
          <a:sy n="37" d="100"/>
        </p:scale>
        <p:origin x="1386" y="4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77850" y="1371600"/>
            <a:ext cx="8505952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77850" y="3228536"/>
            <a:ext cx="8509254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4F34-3F55-45EF-9EDD-2E9EEAB9D19A}" type="datetimeFigureOut">
              <a:rPr lang="it-IT" smtClean="0">
                <a:solidFill>
                  <a:srgbClr val="DBF5F9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F4D4-75BF-488A-9E14-523DE3F8B494}" type="slidenum">
              <a:rPr lang="it-IT" smtClean="0">
                <a:solidFill>
                  <a:srgbClr val="DBF5F9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4F34-3F55-45EF-9EDD-2E9EEAB9D19A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F4D4-75BF-488A-9E14-523DE3F8B494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914402"/>
            <a:ext cx="2228850" cy="5211763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914402"/>
            <a:ext cx="6521450" cy="5211763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4F34-3F55-45EF-9EDD-2E9EEAB9D19A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F4D4-75BF-488A-9E14-523DE3F8B494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77850" y="1371600"/>
            <a:ext cx="8505952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77850" y="3228536"/>
            <a:ext cx="8509254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DBF5F9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DBF5F9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37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16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4548" y="1316736"/>
            <a:ext cx="84201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74548" y="2704664"/>
            <a:ext cx="84201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DBF5F9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DBF5F9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25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1430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5300" y="1920085"/>
            <a:ext cx="437515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1920085"/>
            <a:ext cx="437515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11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855248"/>
            <a:ext cx="4376870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5032114" y="1859764"/>
            <a:ext cx="4378590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95300" y="2514600"/>
            <a:ext cx="4376870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4" y="2514600"/>
            <a:ext cx="4378590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4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9795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06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82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514352"/>
            <a:ext cx="29718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742950" y="1676400"/>
            <a:ext cx="29718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872972" y="1676400"/>
            <a:ext cx="5537729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4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4F34-3F55-45EF-9EDD-2E9EEAB9D19A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F4D4-75BF-488A-9E14-523DE3F8B494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429566" y="1108077"/>
            <a:ext cx="569595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671145" y="5359769"/>
            <a:ext cx="168402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0400" y="1176999"/>
            <a:ext cx="2397252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0400" y="2828785"/>
            <a:ext cx="239395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50300" y="6356357"/>
            <a:ext cx="660400" cy="365125"/>
          </a:xfrm>
        </p:spPr>
        <p:txBody>
          <a:bodyPr/>
          <a:lstStyle/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776276" y="1199517"/>
            <a:ext cx="500253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10319" y="5816600"/>
            <a:ext cx="9926638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746625" y="6219832"/>
            <a:ext cx="5159375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35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99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1850" y="914402"/>
            <a:ext cx="2228850" cy="5211763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5300" y="914402"/>
            <a:ext cx="6521450" cy="5211763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2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77850" y="1371600"/>
            <a:ext cx="8505952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77850" y="3228536"/>
            <a:ext cx="8509254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DBF5F9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DBF5F9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8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44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4548" y="1316736"/>
            <a:ext cx="84201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74548" y="2704664"/>
            <a:ext cx="84201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DBF5F9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DBF5F9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219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1430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5300" y="1920085"/>
            <a:ext cx="437515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1920085"/>
            <a:ext cx="437515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17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855248"/>
            <a:ext cx="4376870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5032111" y="1859758"/>
            <a:ext cx="4378590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95300" y="2514600"/>
            <a:ext cx="4376870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1" y="2514600"/>
            <a:ext cx="4378590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337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9795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67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83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548" y="1316736"/>
            <a:ext cx="84201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548" y="2704664"/>
            <a:ext cx="84201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4F34-3F55-45EF-9EDD-2E9EEAB9D19A}" type="datetimeFigureOut">
              <a:rPr lang="it-IT" smtClean="0">
                <a:solidFill>
                  <a:srgbClr val="DBF5F9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F4D4-75BF-488A-9E14-523DE3F8B494}" type="slidenum">
              <a:rPr lang="it-IT" smtClean="0">
                <a:solidFill>
                  <a:srgbClr val="DBF5F9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514352"/>
            <a:ext cx="29718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742950" y="1676400"/>
            <a:ext cx="29718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872971" y="1676400"/>
            <a:ext cx="5537729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885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429566" y="1108077"/>
            <a:ext cx="569595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671145" y="5359769"/>
            <a:ext cx="168402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0400" y="1176997"/>
            <a:ext cx="2397252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0400" y="2828785"/>
            <a:ext cx="239395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50300" y="6356351"/>
            <a:ext cx="660400" cy="365125"/>
          </a:xfrm>
        </p:spPr>
        <p:txBody>
          <a:bodyPr/>
          <a:lstStyle/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776276" y="1199517"/>
            <a:ext cx="500253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10319" y="5816600"/>
            <a:ext cx="9926638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746625" y="6219826"/>
            <a:ext cx="5159375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82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423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1850" y="914402"/>
            <a:ext cx="2228850" cy="5211763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5300" y="914402"/>
            <a:ext cx="6521450" cy="5211763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0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1430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920085"/>
            <a:ext cx="437515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920085"/>
            <a:ext cx="437515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4F34-3F55-45EF-9EDD-2E9EEAB9D19A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F4D4-75BF-488A-9E14-523DE3F8B494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855248"/>
            <a:ext cx="4376870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032115" y="1859766"/>
            <a:ext cx="4378590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95300" y="2514600"/>
            <a:ext cx="4376870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514600"/>
            <a:ext cx="4378590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4F34-3F55-45EF-9EDD-2E9EEAB9D19A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F4D4-75BF-488A-9E14-523DE3F8B494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9795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4F34-3F55-45EF-9EDD-2E9EEAB9D19A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F4D4-75BF-488A-9E14-523DE3F8B494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4F34-3F55-45EF-9EDD-2E9EEAB9D19A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F4D4-75BF-488A-9E14-523DE3F8B494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514352"/>
            <a:ext cx="29718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42950" y="1676400"/>
            <a:ext cx="29718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72972" y="1676400"/>
            <a:ext cx="5537729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4F34-3F55-45EF-9EDD-2E9EEAB9D19A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F4D4-75BF-488A-9E14-523DE3F8B494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429566" y="1108077"/>
            <a:ext cx="569595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671145" y="5359769"/>
            <a:ext cx="168402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1176999"/>
            <a:ext cx="2397252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0" y="2828785"/>
            <a:ext cx="239395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4F34-3F55-45EF-9EDD-2E9EEAB9D19A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50300" y="6356359"/>
            <a:ext cx="660400" cy="365125"/>
          </a:xfrm>
        </p:spPr>
        <p:txBody>
          <a:bodyPr/>
          <a:lstStyle/>
          <a:p>
            <a:fld id="{B817F4D4-75BF-488A-9E14-523DE3F8B494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76276" y="1199517"/>
            <a:ext cx="500253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319" y="5816600"/>
            <a:ext cx="9926638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746625" y="6219834"/>
            <a:ext cx="5159375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319" y="-7144"/>
            <a:ext cx="9926638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746625" y="-7144"/>
            <a:ext cx="5159375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95300" y="1935480"/>
            <a:ext cx="89154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95300" y="6356359"/>
            <a:ext cx="2311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FB4F34-3F55-45EF-9EDD-2E9EEAB9D19A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89250" y="6356359"/>
            <a:ext cx="36322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585200" y="6356359"/>
            <a:ext cx="8255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817F4D4-75BF-488A-9E14-523DE3F8B494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602" y="202408"/>
            <a:ext cx="9945594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10319" y="-7144"/>
            <a:ext cx="9926638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746625" y="-7144"/>
            <a:ext cx="5159375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95300" y="1935480"/>
            <a:ext cx="89154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95300" y="6356357"/>
            <a:ext cx="2311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889250" y="6356357"/>
            <a:ext cx="36322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8585200" y="6356357"/>
            <a:ext cx="8255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-20602" y="202408"/>
            <a:ext cx="9945594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173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10319" y="-7144"/>
            <a:ext cx="9926638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746625" y="-7144"/>
            <a:ext cx="5159375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95300" y="1935480"/>
            <a:ext cx="89154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8128962-8FB5-4340-BC2E-59495F30F1D0}" type="datetimeFigureOut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20/07/2018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889250" y="6356351"/>
            <a:ext cx="36322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8585200" y="6356351"/>
            <a:ext cx="8255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F4A7292-50D4-424E-8F51-C687EDCDB420}" type="slidenum">
              <a:rPr lang="it-IT" smtClean="0">
                <a:solidFill>
                  <a:srgbClr val="04617B">
                    <a:shade val="90000"/>
                  </a:srgbClr>
                </a:solidFill>
              </a:rPr>
              <a:pPr/>
              <a:t>‹N›</a:t>
            </a:fld>
            <a:endParaRPr lang="it-IT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-20602" y="202408"/>
            <a:ext cx="9945594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985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99421" y="2276872"/>
            <a:ext cx="8892988" cy="1584176"/>
          </a:xfrm>
          <a:prstGeom prst="rect">
            <a:avLst/>
          </a:prstGeom>
          <a:solidFill>
            <a:schemeClr val="bg1">
              <a:lumMod val="5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>
                <a:solidFill>
                  <a:schemeClr val="bg1"/>
                </a:solidFill>
                <a:latin typeface="Adobe Devanagari" pitchFamily="18" charset="0"/>
                <a:ea typeface="Adobe Song Std L" pitchFamily="18" charset="-128"/>
                <a:cs typeface="Adobe Devanagari" pitchFamily="18" charset="0"/>
              </a:rPr>
              <a:t>L’ acqua nelle religioni e nelle filosofie di vita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113819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741" y="3258228"/>
            <a:ext cx="5460801" cy="3167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0489" y="476672"/>
            <a:ext cx="8915400" cy="1068728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r>
              <a:rPr lang="it-IT" dirty="0"/>
              <a:t>L’ Acqua nell’Ebraismo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3357001"/>
            <a:ext cx="44069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prstClr val="black"/>
                </a:solidFill>
              </a:rPr>
              <a:t>L’acqua gioca un ruolo importante nelle pratiche rituali dell’Ebraismo. La Legge mosaica dava risalto alla necessità che i servitori di Dio fossero puri sia spiritualmente che fisicamente. Gli israeliti potevano diventare impuri in vari modi e dovevano purificarsi bagnandosi in acqua e lavando le vesti.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1654938"/>
            <a:ext cx="9906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prstClr val="black"/>
                </a:solidFill>
              </a:rPr>
              <a:t>L’acqua, insieme al pane, è una necessità vitale e benedetta da </a:t>
            </a:r>
            <a:r>
              <a:rPr lang="it-IT" sz="2200" dirty="0" err="1">
                <a:solidFill>
                  <a:prstClr val="black"/>
                </a:solidFill>
              </a:rPr>
              <a:t>Jahwé</a:t>
            </a:r>
            <a:r>
              <a:rPr lang="it-IT" sz="2200" dirty="0">
                <a:solidFill>
                  <a:prstClr val="black"/>
                </a:solidFill>
              </a:rPr>
              <a:t> (</a:t>
            </a:r>
            <a:r>
              <a:rPr lang="it-IT" sz="2200" dirty="0" err="1">
                <a:solidFill>
                  <a:prstClr val="black"/>
                </a:solidFill>
              </a:rPr>
              <a:t>Es</a:t>
            </a:r>
            <a:r>
              <a:rPr lang="it-IT" sz="2200" dirty="0">
                <a:solidFill>
                  <a:prstClr val="black"/>
                </a:solidFill>
              </a:rPr>
              <a:t> 23,25). Infatti sarà lo stesso Signore a fornire pane e acqua per la vita degli uomini(</a:t>
            </a:r>
            <a:r>
              <a:rPr lang="it-IT" sz="2200" dirty="0" err="1">
                <a:solidFill>
                  <a:prstClr val="black"/>
                </a:solidFill>
              </a:rPr>
              <a:t>Is</a:t>
            </a:r>
            <a:r>
              <a:rPr lang="it-IT" sz="2200" dirty="0">
                <a:solidFill>
                  <a:prstClr val="black"/>
                </a:solidFill>
              </a:rPr>
              <a:t> 55,1). L’acqua come elemento di vita è presente nella promessa della terra fertile, promessa da </a:t>
            </a:r>
            <a:r>
              <a:rPr lang="it-IT" sz="2200" dirty="0" err="1">
                <a:solidFill>
                  <a:prstClr val="black"/>
                </a:solidFill>
              </a:rPr>
              <a:t>Jahwé</a:t>
            </a:r>
            <a:r>
              <a:rPr lang="it-IT" sz="2200" dirty="0">
                <a:solidFill>
                  <a:prstClr val="black"/>
                </a:solidFill>
              </a:rPr>
              <a:t> che sarà “la stabile dimora del popolo”. </a:t>
            </a:r>
          </a:p>
          <a:p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90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32656"/>
            <a:ext cx="8915400" cy="1143000"/>
          </a:xfrm>
        </p:spPr>
        <p:txBody>
          <a:bodyPr>
            <a:normAutofit/>
          </a:bodyPr>
          <a:lstStyle/>
          <a:p>
            <a:r>
              <a:rPr lang="it-IT" sz="4500" dirty="0"/>
              <a:t>   L’ Acqua nel Cristianesimo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187026" y="4077072"/>
            <a:ext cx="47189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prstClr val="black"/>
                </a:solidFill>
              </a:rPr>
              <a:t>Ma Gesù usa l’immagine dell’acqua anche per indicare la solidarietà e il servizio tra persone. Gesù fa il gesto di lavare i piedi ai discepoli, un gesto umile, che i maestri non facevano (</a:t>
            </a:r>
            <a:r>
              <a:rPr lang="it-IT" sz="2200" dirty="0" err="1">
                <a:solidFill>
                  <a:prstClr val="black"/>
                </a:solidFill>
              </a:rPr>
              <a:t>gv</a:t>
            </a:r>
            <a:r>
              <a:rPr lang="it-IT" sz="2200" dirty="0">
                <a:solidFill>
                  <a:prstClr val="black"/>
                </a:solidFill>
              </a:rPr>
              <a:t>.13,1-11) . 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1481880"/>
            <a:ext cx="9906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prstClr val="black"/>
                </a:solidFill>
              </a:rPr>
              <a:t>Secondo la Bibbia l’acqua è dono della bontà di Dio, che la dà gratuitamente alle persone e a tutti gli esseri viventi. Ma soprattutto negli scritti detti sapienziali e nei profeti , l’acqua è anche il simbolo della purificazione. E nello stesso Vangelo Gesù dice: “Chi ha sete venga a me e beva ” e anche “Chi beve dell’acqua che io gli darò non avrà mai più sete” per indicare che in Lui, in Gesù, si può avere un’esperienza spirituale piena e significativa. </a:t>
            </a:r>
          </a:p>
          <a:p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1026" name="Picture 2" descr="Immagine correl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861051"/>
            <a:ext cx="5035135" cy="2996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7605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Realizzato da: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Tutolo </a:t>
            </a:r>
            <a:r>
              <a:rPr lang="it-IT" dirty="0" err="1"/>
              <a:t>elisabetta</a:t>
            </a:r>
            <a:endParaRPr lang="it-IT" dirty="0"/>
          </a:p>
          <a:p>
            <a:r>
              <a:rPr lang="it-IT" dirty="0"/>
              <a:t>D’Ippolito Gianluca</a:t>
            </a:r>
          </a:p>
          <a:p>
            <a:r>
              <a:rPr lang="it-IT" dirty="0" err="1"/>
              <a:t>Vergura</a:t>
            </a:r>
            <a:r>
              <a:rPr lang="it-IT" dirty="0"/>
              <a:t> Federica</a:t>
            </a:r>
          </a:p>
          <a:p>
            <a:r>
              <a:rPr lang="it-IT" dirty="0" err="1"/>
              <a:t>Menadeo</a:t>
            </a:r>
            <a:r>
              <a:rPr lang="it-IT" dirty="0"/>
              <a:t> </a:t>
            </a:r>
            <a:r>
              <a:rPr lang="it-IT" dirty="0" err="1"/>
              <a:t>Desirè</a:t>
            </a:r>
            <a:r>
              <a:rPr lang="it-IT" dirty="0"/>
              <a:t> </a:t>
            </a:r>
          </a:p>
          <a:p>
            <a:r>
              <a:rPr lang="it-IT" dirty="0" err="1"/>
              <a:t>Saccomandi</a:t>
            </a:r>
            <a:r>
              <a:rPr lang="it-IT" dirty="0"/>
              <a:t> Jacopo</a:t>
            </a:r>
          </a:p>
          <a:p>
            <a:r>
              <a:rPr lang="it-IT" dirty="0"/>
              <a:t>Del </a:t>
            </a:r>
            <a:r>
              <a:rPr lang="it-IT" dirty="0" err="1"/>
              <a:t>Peschio</a:t>
            </a:r>
            <a:r>
              <a:rPr lang="it-IT"/>
              <a:t> Andrea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7892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23750">
              <a:schemeClr val="bg2">
                <a:lumMod val="50000"/>
              </a:schemeClr>
            </a:gs>
            <a:gs pos="78350">
              <a:schemeClr val="accent2">
                <a:lumMod val="60000"/>
                <a:lumOff val="40000"/>
              </a:schemeClr>
            </a:gs>
            <a:gs pos="50000">
              <a:schemeClr val="bg2">
                <a:lumMod val="75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2489" y="116632"/>
            <a:ext cx="3493032" cy="851694"/>
          </a:xfrm>
        </p:spPr>
        <p:txBody>
          <a:bodyPr>
            <a:noAutofit/>
          </a:bodyPr>
          <a:lstStyle/>
          <a:p>
            <a:r>
              <a:rPr lang="it-IT" sz="2800" dirty="0">
                <a:latin typeface="Bell MT" panose="02020503060305020303" pitchFamily="18" charset="0"/>
              </a:rPr>
              <a:t>L’ acqua </a:t>
            </a:r>
            <a:br>
              <a:rPr lang="it-IT" sz="2800" dirty="0">
                <a:latin typeface="Bell MT" panose="02020503060305020303" pitchFamily="18" charset="0"/>
              </a:rPr>
            </a:br>
            <a:r>
              <a:rPr lang="it-IT" sz="2800" dirty="0">
                <a:latin typeface="Bell MT" panose="02020503060305020303" pitchFamily="18" charset="0"/>
              </a:rPr>
              <a:t>nell’ induismo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idx="2"/>
          </p:nvPr>
        </p:nvSpPr>
        <p:spPr>
          <a:xfrm>
            <a:off x="194473" y="988994"/>
            <a:ext cx="3559834" cy="2728063"/>
          </a:xfrm>
        </p:spPr>
        <p:txBody>
          <a:bodyPr>
            <a:noAutofit/>
          </a:bodyPr>
          <a:lstStyle/>
          <a:p>
            <a:r>
              <a:rPr lang="it-IT" sz="1500" dirty="0">
                <a:latin typeface="Adobe Garamond Pro Bold" pitchFamily="18" charset="0"/>
              </a:rPr>
              <a:t>La religione indù conosce da sempre uno strettissimo rapporto con l’acqua: essa viene messa comunemente in relazione alla divinità </a:t>
            </a:r>
            <a:r>
              <a:rPr lang="it-IT" sz="1500" dirty="0" err="1">
                <a:latin typeface="Adobe Garamond Pro Bold" pitchFamily="18" charset="0"/>
              </a:rPr>
              <a:t>Vishnu</a:t>
            </a:r>
            <a:r>
              <a:rPr lang="it-IT" sz="1500" dirty="0">
                <a:latin typeface="Adobe Garamond Pro Bold" pitchFamily="18" charset="0"/>
              </a:rPr>
              <a:t>, colui che mantiene il </a:t>
            </a:r>
            <a:r>
              <a:rPr lang="it-IT" sz="1500" dirty="0" err="1">
                <a:latin typeface="Adobe Garamond Pro Bold" pitchFamily="18" charset="0"/>
              </a:rPr>
              <a:t>dharma</a:t>
            </a:r>
            <a:r>
              <a:rPr lang="it-IT" sz="1500" dirty="0">
                <a:latin typeface="Adobe Garamond Pro Bold" pitchFamily="18" charset="0"/>
              </a:rPr>
              <a:t> (la legge), conosciuto difatti come </a:t>
            </a:r>
            <a:r>
              <a:rPr lang="it-IT" sz="1500" dirty="0" err="1">
                <a:latin typeface="Adobe Garamond Pro Bold" pitchFamily="18" charset="0"/>
              </a:rPr>
              <a:t>Narayana</a:t>
            </a:r>
            <a:r>
              <a:rPr lang="it-IT" sz="1500" dirty="0">
                <a:latin typeface="Adobe Garamond Pro Bold" pitchFamily="18" charset="0"/>
              </a:rPr>
              <a:t> o “abitante delle acque“.</a:t>
            </a:r>
          </a:p>
          <a:p>
            <a:r>
              <a:rPr lang="it-IT" sz="1500" dirty="0">
                <a:latin typeface="Adobe Garamond Pro Bold" pitchFamily="18" charset="0"/>
              </a:rPr>
              <a:t>I principali siti sacri induisti sono solitamente posizionati sulle sponde dei fiumi, nelle prossimità di spiagge o delle coste.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79" y="35884"/>
            <a:ext cx="3276782" cy="194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40" y="35888"/>
            <a:ext cx="2464223" cy="190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80" y="2060873"/>
            <a:ext cx="3106296" cy="19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962" y="4149080"/>
            <a:ext cx="4056451" cy="250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7258940" y="2132856"/>
            <a:ext cx="2464223" cy="172819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Bell MT" panose="02020503060305020303" pitchFamily="18" charset="0"/>
              </a:rPr>
              <a:t>Il Gange: il fiume sacro</a:t>
            </a:r>
          </a:p>
        </p:txBody>
      </p:sp>
      <p:sp>
        <p:nvSpPr>
          <p:cNvPr id="6" name="Rettangolo 5"/>
          <p:cNvSpPr/>
          <p:nvPr/>
        </p:nvSpPr>
        <p:spPr>
          <a:xfrm>
            <a:off x="194485" y="4149080"/>
            <a:ext cx="5219555" cy="25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it-IT" sz="1500" dirty="0">
                <a:solidFill>
                  <a:schemeClr val="tx1"/>
                </a:solidFill>
                <a:latin typeface="Adobe Garamond Pro Bold" pitchFamily="18" charset="0"/>
              </a:rPr>
              <a:t>I fiumi sono quasi sempre considerati sacri: per esempio, si ritiene che il Gange possa rendere coloro che vi si immergono ancora più puri, mentre gli impuri vengono lavati delle loro negatività.</a:t>
            </a:r>
          </a:p>
          <a:p>
            <a:pPr lvl="0">
              <a:spcBef>
                <a:spcPct val="20000"/>
              </a:spcBef>
            </a:pPr>
            <a:r>
              <a:rPr lang="it-IT" sz="1500" dirty="0">
                <a:solidFill>
                  <a:schemeClr val="tx1"/>
                </a:solidFill>
                <a:latin typeface="Adobe Garamond Pro Bold" pitchFamily="18" charset="0"/>
              </a:rPr>
              <a:t>In queste acque sacre le distinzioni di casta vengono limitate e tutti i peccati commessi vengono dimenticati.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428497" y="4032151"/>
            <a:ext cx="30423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095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6506" y="692696"/>
            <a:ext cx="8915400" cy="850106"/>
          </a:xfrm>
        </p:spPr>
        <p:txBody>
          <a:bodyPr>
            <a:normAutofit/>
          </a:bodyPr>
          <a:lstStyle/>
          <a:p>
            <a:r>
              <a:rPr lang="it-IT" sz="4000" dirty="0">
                <a:latin typeface="Adobe Garamond Pro Bold" pitchFamily="18" charset="0"/>
              </a:rPr>
              <a:t>Credenze e rituali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5300" y="1844832"/>
            <a:ext cx="8915400" cy="4281339"/>
          </a:xfrm>
        </p:spPr>
        <p:txBody>
          <a:bodyPr>
            <a:normAutofit/>
          </a:bodyPr>
          <a:lstStyle/>
          <a:p>
            <a:endParaRPr lang="it-IT" sz="1600" dirty="0"/>
          </a:p>
          <a:p>
            <a:r>
              <a:rPr lang="it-IT" sz="1600" dirty="0"/>
              <a:t>La tradizione vedica specifica che l’acqua offerta al sole di sera si converta in pietre che causano la morte dei demoni. Materialmente parlando, i demoni sono tutte le malattie più gravi come la tubercolosi, il tifo, la polmonite e via dicendo: un devoto prende l’acqua nelle sue mani mentre in piedi sono posizionati di fronte al sole e lascia cadere delle gocce sul terreno, in questo modo i raggi del sole ricoprono ogni parte del corpo mentre l’acqua viene riscaldata. Questo è il motivo per cui i Veda consigliano ai devoti d’offrire acqua quando il sole sta per tramontare.</a:t>
            </a:r>
          </a:p>
          <a:p>
            <a:pPr marL="0" indent="0">
              <a:buNone/>
            </a:pPr>
            <a:endParaRPr lang="it-IT" sz="1600" dirty="0"/>
          </a:p>
          <a:p>
            <a:r>
              <a:rPr lang="it-IT" sz="1600" dirty="0"/>
              <a:t>In alcune località, per alleviare le febbri, si spruzza acqua santa o consacrata sulla persona malata, cantando il mantra </a:t>
            </a:r>
            <a:r>
              <a:rPr lang="it-IT" sz="1600" dirty="0" err="1"/>
              <a:t>Udaka</a:t>
            </a:r>
            <a:r>
              <a:rPr lang="it-IT" sz="1600" dirty="0"/>
              <a:t> </a:t>
            </a:r>
            <a:r>
              <a:rPr lang="it-IT" sz="1600" dirty="0" err="1"/>
              <a:t>Shanti</a:t>
            </a:r>
            <a:r>
              <a:rPr lang="it-IT" sz="1600" dirty="0"/>
              <a:t>.</a:t>
            </a:r>
          </a:p>
          <a:p>
            <a:pPr marL="0" indent="0">
              <a:buNone/>
            </a:pPr>
            <a:endParaRPr lang="it-IT" sz="1600" dirty="0"/>
          </a:p>
          <a:p>
            <a:r>
              <a:rPr lang="it-IT" sz="1600" dirty="0"/>
              <a:t>Molte cremazioni vengono effettuate sulle rive dei fiumi: i parenti, a seguito della cerimonia, si bagnano per alleviare le sofferenze e dopo tre giorni abbandonano le ceneri del defunto alle correnti.</a:t>
            </a:r>
          </a:p>
        </p:txBody>
      </p:sp>
    </p:spTree>
    <p:extLst>
      <p:ext uri="{BB962C8B-B14F-4D97-AF65-F5344CB8AC3E}">
        <p14:creationId xmlns:p14="http://schemas.microsoft.com/office/powerpoint/2010/main" val="2532130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tx1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81311D-F202-8C48-84A7-086CDE92C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27335" y="464370"/>
            <a:ext cx="7429500" cy="1268015"/>
          </a:xfrm>
        </p:spPr>
        <p:txBody>
          <a:bodyPr/>
          <a:lstStyle/>
          <a:p>
            <a:r>
              <a:rPr lang="it-IT" dirty="0"/>
              <a:t>L’acqua nell’ islam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1AFE2A-4C5D-EE46-8535-24BA9D842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639" y="1732359"/>
            <a:ext cx="5937312" cy="4911328"/>
          </a:xfrm>
        </p:spPr>
        <p:txBody>
          <a:bodyPr>
            <a:normAutofit fontScale="92500" lnSpcReduction="20000"/>
          </a:bodyPr>
          <a:lstStyle/>
          <a:p>
            <a:r>
              <a:rPr lang="it-IT" sz="1800" b="1"/>
              <a:t>Nell‘Islam, pìù di ogni altro elemento, l’acqua è benedetta perchè con il suo zampillo inonda l’uomo della sua provvidenza divina e dei suoi favori. L’acqua ha differenti origini e funzioni: l’acqua per le abluzioni, l’acqua del pozzo di Zemzem, l’acqua delle otri dei carovanieri, l’acqua dei pozzi nelle oasi e l’acqua delle fontane e dei rubinetti. A riguardo dei dogmi musulmani, e tenuto conto delle forti prescrizioni sull’igiene dell’Islam, l’acqua è presente all’inizio dei riti di sacralizzazione e purificazione. In questi insiemi simbologici il più importante è forse l’acqua sacra del pozzo di Zemzem.</a:t>
            </a:r>
            <a:br>
              <a:rPr lang="it-IT" sz="1800" b="1"/>
            </a:br>
            <a:r>
              <a:rPr lang="it-IT" sz="1800" b="1"/>
              <a:t>Ricordiamo anche la potenza maestosa che occupano i quattro fiumiKawtar, Salsabil, Eufrate e Nilo. Infine, per quanto idilliaco sia già dalla descrizione, bisogna aggiungere evocazioni di una natura lussureggiante, di oasi, di otri piene di acqua e caraffe d’argento dove cola un vino raro e misterioso. La benedizione dispensata dall’acqua è alle volte immediata e alle volte purificatrice, benefattrice e rigeneratrice. L’acqua opposta al fuoco, a volte alla Terra, rappresenta la parte fredda della natura umana ma sembra che l’islam non sia sensibile a questa dimensione, privilegiando al contrario, il suo zampillio, il suo movimento e il suodinamismo. </a:t>
            </a:r>
          </a:p>
        </p:txBody>
      </p:sp>
      <p:pic>
        <p:nvPicPr>
          <p:cNvPr id="6" name="Immagine 6">
            <a:extLst>
              <a:ext uri="{FF2B5EF4-FFF2-40B4-BE49-F238E27FC236}">
                <a16:creationId xmlns:a16="http://schemas.microsoft.com/office/drawing/2014/main" id="{8F3FC6EC-DF85-6946-9A9E-573835939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41" y="2125266"/>
            <a:ext cx="3052093" cy="35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08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7216" y="17785"/>
            <a:ext cx="8420100" cy="1470025"/>
          </a:xfrm>
        </p:spPr>
        <p:txBody>
          <a:bodyPr>
            <a:normAutofit/>
          </a:bodyPr>
          <a:lstStyle/>
          <a:p>
            <a:r>
              <a:rPr lang="it-IT" i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L’Acqua nel Buddismo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67" y="1628800"/>
            <a:ext cx="795688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79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96549" y="404664"/>
            <a:ext cx="8268919" cy="5616624"/>
          </a:xfrm>
        </p:spPr>
        <p:txBody>
          <a:bodyPr>
            <a:normAutofit/>
          </a:bodyPr>
          <a:lstStyle/>
          <a:p>
            <a:pPr algn="ctr"/>
            <a:r>
              <a:rPr lang="it-IT" sz="2000" dirty="0">
                <a:solidFill>
                  <a:schemeClr val="tx1"/>
                </a:solidFill>
              </a:rPr>
              <a:t>Per i Buddisti, l’acqua simboleggia </a:t>
            </a:r>
            <a:r>
              <a:rPr lang="it-IT" sz="2000" b="1" dirty="0">
                <a:solidFill>
                  <a:schemeClr val="tx1"/>
                </a:solidFill>
              </a:rPr>
              <a:t>purezza, chiarezza </a:t>
            </a:r>
            <a:r>
              <a:rPr lang="it-IT" sz="2000" dirty="0">
                <a:solidFill>
                  <a:schemeClr val="tx1"/>
                </a:solidFill>
              </a:rPr>
              <a:t>e</a:t>
            </a:r>
            <a:r>
              <a:rPr lang="it-IT" sz="2000" b="1" dirty="0">
                <a:solidFill>
                  <a:schemeClr val="tx1"/>
                </a:solidFill>
              </a:rPr>
              <a:t> tranquillità</a:t>
            </a:r>
            <a:r>
              <a:rPr lang="it-IT" sz="2000" dirty="0">
                <a:solidFill>
                  <a:schemeClr val="tx1"/>
                </a:solidFill>
              </a:rPr>
              <a:t>. Elemento centrale nella tradizione buddista, l’acqua viene celebrata con una vera e propria festa (la </a:t>
            </a:r>
            <a:r>
              <a:rPr lang="it-IT" sz="2000" b="1" dirty="0">
                <a:solidFill>
                  <a:schemeClr val="tx1"/>
                </a:solidFill>
              </a:rPr>
              <a:t>Festa dell’Acqua</a:t>
            </a:r>
            <a:r>
              <a:rPr lang="it-IT" sz="2000" dirty="0">
                <a:solidFill>
                  <a:schemeClr val="tx1"/>
                </a:solidFill>
              </a:rPr>
              <a:t>, durante la quale si offrono dei recipienti di acqua agli anziani). Il Capodanno Buddista, inoltre, si celebra a colpi di gavettoni. Secondo le tradizioni locali, infatti, l’acqua lava via la sfortuna e le cattive azioni compiute durante l’anno. Come in tutte le tradizioni religiose, anche nel buddhismo l'acqua ha sempre avuto un'importanza di rilievo nei riti e nelle offerte. Di fronte alla statua del </a:t>
            </a:r>
            <a:r>
              <a:rPr lang="it-IT" sz="2000" dirty="0" err="1">
                <a:solidFill>
                  <a:schemeClr val="tx1"/>
                </a:solidFill>
              </a:rPr>
              <a:t>buddha</a:t>
            </a:r>
            <a:r>
              <a:rPr lang="it-IT" sz="2000" dirty="0">
                <a:solidFill>
                  <a:schemeClr val="tx1"/>
                </a:solidFill>
              </a:rPr>
              <a:t>, sono disposte ciotole piene d'acqua in segno di offerta. In India, per esempio, in passato, era consuetudine accogliere degnamente l'ospite offrendogli oggetti per soddisfare piacevolmente i sensi, come acqua da bere ,acqua per lavarsi, incensi, luci, collane di fiori, olio per massaggiare il corpo, cibo e musica. Queste sostanze sono simboleggiate dalle ciotole di acqua pura offerte ogni giorno alle immagini del Buddha. </a:t>
            </a:r>
          </a:p>
        </p:txBody>
      </p:sp>
    </p:spTree>
    <p:extLst>
      <p:ext uri="{BB962C8B-B14F-4D97-AF65-F5344CB8AC3E}">
        <p14:creationId xmlns:p14="http://schemas.microsoft.com/office/powerpoint/2010/main" val="26416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1"/>
            <a:ext cx="5395417" cy="350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963" y="3509616"/>
            <a:ext cx="5105252" cy="334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98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06506" y="-171399"/>
            <a:ext cx="8420100" cy="1080120"/>
          </a:xfrm>
        </p:spPr>
        <p:txBody>
          <a:bodyPr/>
          <a:lstStyle/>
          <a:p>
            <a:r>
              <a:rPr lang="it-IT" i="1" dirty="0"/>
              <a:t>Il Capodanno Buddista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84515" y="764704"/>
            <a:ext cx="9127014" cy="5328592"/>
          </a:xfrm>
        </p:spPr>
        <p:txBody>
          <a:bodyPr/>
          <a:lstStyle/>
          <a:p>
            <a:r>
              <a:rPr lang="it-IT" dirty="0"/>
              <a:t>         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" y="1954969"/>
            <a:ext cx="6294438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669197" y="1196758"/>
            <a:ext cx="288632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I festeggiamenti durano quattro giorni e si celebrano in molti modi, ma quello principale è a colpi di gavettone. Gli occidentali la chiamano “la festa dell’acqua” proprio perché durante i festeggiamenti ci si schizza con pistole ad acqua, bottigliette o semplici secchi. In alcune zone delle città principali vengono eretti ai lati delle strade dei palchi, dai quali vengono lanciate secchiate d’acqua sui passanti.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9109" y="4581134"/>
            <a:ext cx="61088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prstClr val="white"/>
                </a:solidFill>
              </a:rPr>
              <a:t>Il quarto giorno la tradizione vuole che vengano liberati in un lago o in un fiume dei pesci salvati in precedenza dagli stagni che si prosciugano nel corso della stagione calda. Quest’anno i festeggiamenti sono andati avanti dal 13 al 17 aprile, giorni in cui banche, supermercati e altri negozi sono stati chiusi.</a:t>
            </a:r>
          </a:p>
        </p:txBody>
      </p:sp>
    </p:spTree>
    <p:extLst>
      <p:ext uri="{BB962C8B-B14F-4D97-AF65-F5344CB8AC3E}">
        <p14:creationId xmlns:p14="http://schemas.microsoft.com/office/powerpoint/2010/main" val="317752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906" y="3573016"/>
            <a:ext cx="5148572" cy="2879774"/>
          </a:xfrm>
        </p:spPr>
        <p:txBody>
          <a:bodyPr>
            <a:noAutofit/>
          </a:bodyPr>
          <a:lstStyle/>
          <a:p>
            <a:r>
              <a:rPr lang="it-IT" sz="3200" b="1">
                <a:latin typeface="MV Boli" pitchFamily="2" charset="0"/>
                <a:cs typeface="MV Boli" pitchFamily="2" charset="0"/>
              </a:rPr>
              <a:t>Ma soprattutto negli scritti detti sapienziali e nei profeti,l’acqua è anche il simbolo della purificazione. </a:t>
            </a:r>
            <a:endParaRPr lang="it-IT" sz="3200" b="1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69" y="836712"/>
            <a:ext cx="4414482" cy="294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17" y="3409648"/>
            <a:ext cx="479698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265037" y="260660"/>
            <a:ext cx="46409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l’acqua è dono della bontà di dio che la dà gratuitamente alle persone e a tutti gli esseri viventi. </a:t>
            </a:r>
            <a:endParaRPr lang="it-IT" b="1" dirty="0">
              <a:solidFill>
                <a:prstClr val="black"/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160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101</TotalTime>
  <Words>967</Words>
  <Application>Microsoft Office PowerPoint</Application>
  <PresentationFormat>A4 (21x29,7 cm)</PresentationFormat>
  <Paragraphs>37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12</vt:i4>
      </vt:variant>
    </vt:vector>
  </HeadingPairs>
  <TitlesOfParts>
    <vt:vector size="24" baseType="lpstr">
      <vt:lpstr>Adobe Devanagari</vt:lpstr>
      <vt:lpstr>Adobe Garamond Pro Bold</vt:lpstr>
      <vt:lpstr>Adobe Song Std L</vt:lpstr>
      <vt:lpstr>Algerian</vt:lpstr>
      <vt:lpstr>Bell MT</vt:lpstr>
      <vt:lpstr>Calibri</vt:lpstr>
      <vt:lpstr>Constantia</vt:lpstr>
      <vt:lpstr>MV Boli</vt:lpstr>
      <vt:lpstr>Wingdings 2</vt:lpstr>
      <vt:lpstr>Equinozio</vt:lpstr>
      <vt:lpstr>1_Equinozio</vt:lpstr>
      <vt:lpstr>2_Equinozio</vt:lpstr>
      <vt:lpstr>Presentazione standard di PowerPoint</vt:lpstr>
      <vt:lpstr>L’ acqua  nell’ induismo</vt:lpstr>
      <vt:lpstr>Credenze e rituali</vt:lpstr>
      <vt:lpstr>L’acqua nell’ islam</vt:lpstr>
      <vt:lpstr>L’Acqua nel Buddismo</vt:lpstr>
      <vt:lpstr>Presentazione standard di PowerPoint</vt:lpstr>
      <vt:lpstr>Presentazione standard di PowerPoint</vt:lpstr>
      <vt:lpstr>Il Capodanno Buddista</vt:lpstr>
      <vt:lpstr>Ma soprattutto negli scritti detti sapienziali e nei profeti,l’acqua è anche il simbolo della purificazione. </vt:lpstr>
      <vt:lpstr> L’ Acqua nell’Ebraismo</vt:lpstr>
      <vt:lpstr>   L’ Acqua nel Cristianesimo</vt:lpstr>
      <vt:lpstr>Realizzato da: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Utente Windows</cp:lastModifiedBy>
  <cp:revision>11</cp:revision>
  <dcterms:created xsi:type="dcterms:W3CDTF">2018-04-29T15:14:23Z</dcterms:created>
  <dcterms:modified xsi:type="dcterms:W3CDTF">2018-07-20T08:53:32Z</dcterms:modified>
</cp:coreProperties>
</file>