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56" r:id="rId9"/>
    <p:sldId id="257" r:id="rId10"/>
    <p:sldId id="269" r:id="rId11"/>
    <p:sldId id="258" r:id="rId12"/>
    <p:sldId id="259" r:id="rId13"/>
    <p:sldId id="260" r:id="rId14"/>
    <p:sldId id="261" r:id="rId15"/>
    <p:sldId id="262" r:id="rId16"/>
    <p:sldId id="263" r:id="rId17"/>
    <p:sldId id="270" r:id="rId18"/>
    <p:sldId id="264" r:id="rId19"/>
    <p:sldId id="265" r:id="rId20"/>
    <p:sldId id="266" r:id="rId21"/>
    <p:sldId id="26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>
      <p:cViewPr varScale="1">
        <p:scale>
          <a:sx n="41" d="100"/>
          <a:sy n="41" d="100"/>
        </p:scale>
        <p:origin x="8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54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2273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81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386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386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613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518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2347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009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244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276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01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07443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3332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8044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645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66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05E3591-B766-47B2-A53D-E6CF5A9D6A41}" type="datetimeFigureOut">
              <a:rPr lang="it-IT" smtClean="0"/>
              <a:t>23/07/2018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F9012E-B801-4E3B-A365-0ABC7B1E2E04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72730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F935071-1A9D-409F-AF48-E5F7C840C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2" b="100000" l="0" r="100000">
                        <a14:foregroundMark x1="4035" y1="41820" x2="4035" y2="41820"/>
                        <a14:foregroundMark x1="4851" y1="25080" x2="4851" y2="25080"/>
                        <a14:foregroundMark x1="4454" y1="19860" x2="4454" y2="19860"/>
                        <a14:foregroundMark x1="7090" y1="66200" x2="7090" y2="66200"/>
                        <a14:foregroundMark x1="18050" y1="73202" x2="18050" y2="73202"/>
                        <a14:foregroundMark x1="33885" y1="84659" x2="33885" y2="84659"/>
                        <a14:foregroundMark x1="6110" y1="20560" x2="6110" y2="20560"/>
                        <a14:foregroundMark x1="63619" y1="30681" x2="63619" y2="30681"/>
                        <a14:backgroundMark x1="25840" y1="12922" x2="25840" y2="12922"/>
                        <a14:backgroundMark x1="37920" y1="13558" x2="37920" y2="13558"/>
                        <a14:backgroundMark x1="50560" y1="13240" x2="50560" y2="13240"/>
                        <a14:backgroundMark x1="65275" y1="11521" x2="65275" y2="1152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998133"/>
            <a:ext cx="12192000" cy="485986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90667" y="-1308100"/>
            <a:ext cx="8574622" cy="2616199"/>
          </a:xfrm>
        </p:spPr>
        <p:txBody>
          <a:bodyPr/>
          <a:lstStyle/>
          <a:p>
            <a:pPr algn="l"/>
            <a:r>
              <a:rPr lang="it-IT" b="1" spc="100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L’Acqua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90667" y="1308099"/>
            <a:ext cx="6987645" cy="1388534"/>
          </a:xfrm>
        </p:spPr>
        <p:txBody>
          <a:bodyPr/>
          <a:lstStyle/>
          <a:p>
            <a:pPr algn="l"/>
            <a:r>
              <a:rPr lang="it-IT" sz="24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Scienze – Inglese – Religione</a:t>
            </a:r>
          </a:p>
          <a:p>
            <a:pPr algn="l"/>
            <a:r>
              <a:rPr lang="it-IT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L'acqua è la materia della vita. E' matrice, madre e mezzo. Non esiste vita senza acqua.</a:t>
            </a:r>
            <a:endParaRPr lang="it-IT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4FEB5B8-ACEE-4380-8C00-1EF8AADFF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0" y="238760"/>
            <a:ext cx="12192000" cy="6380480"/>
          </a:xfrm>
          <a:prstGeom prst="rect">
            <a:avLst/>
          </a:prstGeom>
          <a:ln>
            <a:noFill/>
          </a:ln>
          <a:effectLst>
            <a:softEdge rad="8509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9954AA-34AC-411B-B846-F25FC589E3A1}"/>
              </a:ext>
            </a:extLst>
          </p:cNvPr>
          <p:cNvSpPr txBox="1"/>
          <p:nvPr/>
        </p:nvSpPr>
        <p:spPr>
          <a:xfrm>
            <a:off x="6235700" y="647700"/>
            <a:ext cx="3773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95FFD2-EF86-44EB-8F3C-4738E3F9CBB0}"/>
              </a:ext>
            </a:extLst>
          </p:cNvPr>
          <p:cNvSpPr txBox="1"/>
          <p:nvPr/>
        </p:nvSpPr>
        <p:spPr>
          <a:xfrm>
            <a:off x="6235700" y="2151727"/>
            <a:ext cx="45445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It’s the body of </a:t>
            </a:r>
            <a:r>
              <a:rPr lang="en-US" sz="3200" b="1" dirty="0"/>
              <a:t>water</a:t>
            </a:r>
            <a:r>
              <a:rPr lang="en-US" sz="3200" dirty="0"/>
              <a:t> that separates southern </a:t>
            </a:r>
            <a:r>
              <a:rPr lang="en-US" sz="3200" b="1" dirty="0"/>
              <a:t>England</a:t>
            </a:r>
            <a:r>
              <a:rPr lang="en-US" sz="3200" dirty="0"/>
              <a:t> from northern </a:t>
            </a:r>
            <a:r>
              <a:rPr lang="en-US" sz="3200" b="1" dirty="0"/>
              <a:t>France</a:t>
            </a:r>
            <a:r>
              <a:rPr lang="en-US" sz="3200" dirty="0"/>
              <a:t>. It is the busiest shipping area in the </a:t>
            </a:r>
            <a:r>
              <a:rPr lang="en-US" sz="3200" b="1" dirty="0"/>
              <a:t>world</a:t>
            </a:r>
            <a:r>
              <a:rPr lang="en-US" sz="3200" dirty="0"/>
              <a:t>.</a:t>
            </a:r>
            <a:endParaRPr lang="it-IT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12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4FEB5B8-ACEE-4380-8C00-1EF8AADFF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9412" y="238760"/>
            <a:ext cx="10195412" cy="6380480"/>
          </a:xfrm>
          <a:prstGeom prst="rect">
            <a:avLst/>
          </a:prstGeom>
          <a:ln>
            <a:noFill/>
          </a:ln>
          <a:effectLst>
            <a:softEdge rad="571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9954AA-34AC-411B-B846-F25FC589E3A1}"/>
              </a:ext>
            </a:extLst>
          </p:cNvPr>
          <p:cNvSpPr txBox="1"/>
          <p:nvPr/>
        </p:nvSpPr>
        <p:spPr>
          <a:xfrm>
            <a:off x="6235700" y="647700"/>
            <a:ext cx="3773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95FFD2-EF86-44EB-8F3C-4738E3F9CBB0}"/>
              </a:ext>
            </a:extLst>
          </p:cNvPr>
          <p:cNvSpPr txBox="1"/>
          <p:nvPr/>
        </p:nvSpPr>
        <p:spPr>
          <a:xfrm>
            <a:off x="6096000" y="2133600"/>
            <a:ext cx="534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about 560 km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varies in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width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240 km at its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widest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333 km in the Strait of Dover.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average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63 m.</a:t>
            </a:r>
            <a:endParaRPr lang="it-IT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63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89000"/>
              </a:schemeClr>
            </a:gs>
            <a:gs pos="23000">
              <a:schemeClr val="accent4">
                <a:lumMod val="89000"/>
              </a:schemeClr>
            </a:gs>
            <a:gs pos="69000">
              <a:schemeClr val="accent4">
                <a:lumMod val="75000"/>
              </a:schemeClr>
            </a:gs>
            <a:gs pos="97000">
              <a:schemeClr val="accent4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4FEB5B8-ACEE-4380-8C00-1EF8AADFF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4071" y="238760"/>
            <a:ext cx="9766533" cy="6380480"/>
          </a:xfrm>
          <a:prstGeom prst="rect">
            <a:avLst/>
          </a:prstGeom>
          <a:ln>
            <a:noFill/>
          </a:ln>
          <a:effectLst>
            <a:softEdge rad="8763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9954AA-34AC-411B-B846-F25FC589E3A1}"/>
              </a:ext>
            </a:extLst>
          </p:cNvPr>
          <p:cNvSpPr txBox="1"/>
          <p:nvPr/>
        </p:nvSpPr>
        <p:spPr>
          <a:xfrm>
            <a:off x="6235700" y="647700"/>
            <a:ext cx="37733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295FFD2-EF86-44EB-8F3C-4738E3F9CBB0}"/>
              </a:ext>
            </a:extLst>
          </p:cNvPr>
          <p:cNvSpPr txBox="1"/>
          <p:nvPr/>
        </p:nvSpPr>
        <p:spPr>
          <a:xfrm>
            <a:off x="6096000" y="2151727"/>
            <a:ext cx="47812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the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smallest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shallow seas around the continental shelf of Europe, covering an area of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75,000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square Kms.</a:t>
            </a:r>
            <a:endParaRPr lang="it-IT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31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18DCFB-02B8-455F-8D5B-39408E084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00" y="-1662142"/>
            <a:ext cx="7645400" cy="10182283"/>
          </a:xfrm>
          <a:prstGeom prst="rect">
            <a:avLst/>
          </a:prstGeom>
          <a:ln>
            <a:noFill/>
          </a:ln>
          <a:effectLst>
            <a:softEdge rad="87630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433560-9425-4E5A-A0B8-8CE6E47B04E7}"/>
              </a:ext>
            </a:extLst>
          </p:cNvPr>
          <p:cNvSpPr txBox="1"/>
          <p:nvPr/>
        </p:nvSpPr>
        <p:spPr>
          <a:xfrm>
            <a:off x="6235700" y="647700"/>
            <a:ext cx="1939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7B757B-9D53-4429-BFA0-8827C1B86623}"/>
              </a:ext>
            </a:extLst>
          </p:cNvPr>
          <p:cNvSpPr txBox="1"/>
          <p:nvPr/>
        </p:nvSpPr>
        <p:spPr>
          <a:xfrm>
            <a:off x="6096000" y="1955800"/>
            <a:ext cx="4612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channel is of geologically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origin, having been dry land for most of the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Pleistocene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period.</a:t>
            </a:r>
            <a:endParaRPr lang="it-IT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16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18DCFB-02B8-455F-8D5B-39408E084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00" y="561974"/>
            <a:ext cx="7645400" cy="5734050"/>
          </a:xfrm>
          <a:prstGeom prst="rect">
            <a:avLst/>
          </a:prstGeom>
          <a:ln>
            <a:noFill/>
          </a:ln>
          <a:effectLst>
            <a:softEdge rad="64770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433560-9425-4E5A-A0B8-8CE6E47B04E7}"/>
              </a:ext>
            </a:extLst>
          </p:cNvPr>
          <p:cNvSpPr txBox="1"/>
          <p:nvPr/>
        </p:nvSpPr>
        <p:spPr>
          <a:xfrm>
            <a:off x="6235700" y="647700"/>
            <a:ext cx="1939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7B757B-9D53-4429-BFA0-8827C1B86623}"/>
              </a:ext>
            </a:extLst>
          </p:cNvPr>
          <p:cNvSpPr txBox="1"/>
          <p:nvPr/>
        </p:nvSpPr>
        <p:spPr>
          <a:xfrm>
            <a:off x="6096000" y="1955800"/>
            <a:ext cx="44436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flood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would have lasted for several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releasing as much as one million cubic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metres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water per second.</a:t>
            </a:r>
            <a:endParaRPr lang="it-IT" sz="19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216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918DCFB-02B8-455F-8D5B-39408E0841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9400" y="883433"/>
            <a:ext cx="7645400" cy="5091133"/>
          </a:xfrm>
          <a:prstGeom prst="rect">
            <a:avLst/>
          </a:prstGeom>
          <a:ln>
            <a:noFill/>
          </a:ln>
          <a:effectLst>
            <a:softEdge rad="48260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51433560-9425-4E5A-A0B8-8CE6E47B04E7}"/>
              </a:ext>
            </a:extLst>
          </p:cNvPr>
          <p:cNvSpPr txBox="1"/>
          <p:nvPr/>
        </p:nvSpPr>
        <p:spPr>
          <a:xfrm>
            <a:off x="6235700" y="647700"/>
            <a:ext cx="1939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47B757B-9D53-4429-BFA0-8827C1B86623}"/>
              </a:ext>
            </a:extLst>
          </p:cNvPr>
          <p:cNvSpPr txBox="1"/>
          <p:nvPr/>
        </p:nvSpPr>
        <p:spPr>
          <a:xfrm>
            <a:off x="6096000" y="1955800"/>
            <a:ext cx="4347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last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glacial period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rising sea levels finally severed the last land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41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58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294728-F0CD-4EC3-A2D8-C72E29761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566530"/>
            <a:ext cx="9144000" cy="5724939"/>
          </a:xfrm>
          <a:prstGeom prst="rect">
            <a:avLst/>
          </a:prstGeom>
          <a:effectLst>
            <a:softEdge rad="58420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88E342-EE1D-485A-9C58-ACEB0D25E9B5}"/>
              </a:ext>
            </a:extLst>
          </p:cNvPr>
          <p:cNvSpPr txBox="1"/>
          <p:nvPr/>
        </p:nvSpPr>
        <p:spPr>
          <a:xfrm>
            <a:off x="6235700" y="647700"/>
            <a:ext cx="5212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Channel Tunnel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1B65F2-B944-4ACF-9858-8144440DB960}"/>
              </a:ext>
            </a:extLst>
          </p:cNvPr>
          <p:cNvSpPr txBox="1"/>
          <p:nvPr/>
        </p:nvSpPr>
        <p:spPr>
          <a:xfrm>
            <a:off x="6096000" y="1955800"/>
            <a:ext cx="4275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 proposed in the early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19° century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opened in 1994 to connect UK and France by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rail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518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294728-F0CD-4EC3-A2D8-C72E29761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0" y="200263"/>
            <a:ext cx="9144000" cy="6858000"/>
          </a:xfrm>
          <a:prstGeom prst="rect">
            <a:avLst/>
          </a:prstGeom>
          <a:effectLst>
            <a:softEdge rad="88900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88E342-EE1D-485A-9C58-ACEB0D25E9B5}"/>
              </a:ext>
            </a:extLst>
          </p:cNvPr>
          <p:cNvSpPr txBox="1"/>
          <p:nvPr/>
        </p:nvSpPr>
        <p:spPr>
          <a:xfrm>
            <a:off x="6235700" y="647700"/>
            <a:ext cx="5212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Channel Tunnel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1B65F2-B944-4ACF-9858-8144440DB960}"/>
              </a:ext>
            </a:extLst>
          </p:cNvPr>
          <p:cNvSpPr txBox="1"/>
          <p:nvPr/>
        </p:nvSpPr>
        <p:spPr>
          <a:xfrm>
            <a:off x="6096000" y="1859548"/>
            <a:ext cx="44677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/>
              <a:t>has </a:t>
            </a:r>
            <a:r>
              <a:rPr lang="en-US" sz="3200" b="1" dirty="0"/>
              <a:t>traffic</a:t>
            </a:r>
            <a:r>
              <a:rPr lang="en-US" sz="3200" dirty="0"/>
              <a:t> on both the UK-Europe and North Sea-Atlantic routes, and is the world's </a:t>
            </a:r>
            <a:r>
              <a:rPr lang="en-US" sz="3200" b="1" dirty="0"/>
              <a:t>busiest</a:t>
            </a:r>
            <a:r>
              <a:rPr lang="en-US" sz="3200" dirty="0"/>
              <a:t> seaway, with over </a:t>
            </a:r>
            <a:r>
              <a:rPr lang="en-US" sz="3200" b="1" dirty="0"/>
              <a:t>500</a:t>
            </a:r>
            <a:r>
              <a:rPr lang="en-US" sz="3200" dirty="0"/>
              <a:t> ships per day.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294728-F0CD-4EC3-A2D8-C72E29761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6948" y="381000"/>
            <a:ext cx="8341895" cy="6096000"/>
          </a:xfrm>
          <a:prstGeom prst="rect">
            <a:avLst/>
          </a:prstGeom>
          <a:effectLst>
            <a:softEdge rad="73660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88E342-EE1D-485A-9C58-ACEB0D25E9B5}"/>
              </a:ext>
            </a:extLst>
          </p:cNvPr>
          <p:cNvSpPr txBox="1"/>
          <p:nvPr/>
        </p:nvSpPr>
        <p:spPr>
          <a:xfrm>
            <a:off x="6235700" y="647700"/>
            <a:ext cx="5212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Channel Tunnel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1B65F2-B944-4ACF-9858-8144440DB960}"/>
              </a:ext>
            </a:extLst>
          </p:cNvPr>
          <p:cNvSpPr txBox="1"/>
          <p:nvPr/>
        </p:nvSpPr>
        <p:spPr>
          <a:xfrm>
            <a:off x="6096000" y="1955800"/>
            <a:ext cx="376989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routine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travel between Paris or Bruxelles and London on the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Eurostar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train.</a:t>
            </a:r>
            <a:endParaRPr lang="it-IT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36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294728-F0CD-4EC3-A2D8-C72E29761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8050" y="857250"/>
            <a:ext cx="9144000" cy="5143500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288E342-EE1D-485A-9C58-ACEB0D25E9B5}"/>
              </a:ext>
            </a:extLst>
          </p:cNvPr>
          <p:cNvSpPr txBox="1"/>
          <p:nvPr/>
        </p:nvSpPr>
        <p:spPr>
          <a:xfrm>
            <a:off x="6235700" y="647700"/>
            <a:ext cx="5212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Channel Tunnel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1B65F2-B944-4ACF-9858-8144440DB960}"/>
              </a:ext>
            </a:extLst>
          </p:cNvPr>
          <p:cNvSpPr txBox="1"/>
          <p:nvPr/>
        </p:nvSpPr>
        <p:spPr>
          <a:xfrm>
            <a:off x="6096000" y="1955800"/>
            <a:ext cx="5346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Cars, coaches and lorries are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carried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Eurotunnel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Shuttle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trains between Folkestone and Calais.</a:t>
            </a:r>
            <a:endParaRPr lang="it-IT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317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8542" y="867835"/>
            <a:ext cx="4688417" cy="914400"/>
          </a:xfrm>
        </p:spPr>
        <p:txBody>
          <a:bodyPr>
            <a:normAutofit fontScale="90000"/>
          </a:bodyPr>
          <a:lstStyle/>
          <a:p>
            <a:pPr algn="l"/>
            <a:r>
              <a:rPr lang="it-IT" sz="6000" b="1" cap="none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Indice</a:t>
            </a:r>
            <a:endParaRPr lang="it-IT" i="1" cap="none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8542" y="2046814"/>
            <a:ext cx="10018713" cy="3124201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L’acqua e la vita;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L’acqua e gli ambienti;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3200" dirty="0">
                <a:latin typeface="Calibri" panose="020F0502020204030204" pitchFamily="34" charset="0"/>
                <a:cs typeface="Calibri" panose="020F0502020204030204" pitchFamily="34" charset="0"/>
              </a:rPr>
              <a:t>Gli ecosistemi acquatici.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49F5B57-B7E9-4973-B34F-2EFD63B2F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041" y="1084791"/>
            <a:ext cx="4688417" cy="4688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894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6519A7-E7BA-4CD8-B8BF-0D8748355453}"/>
              </a:ext>
            </a:extLst>
          </p:cNvPr>
          <p:cNvSpPr txBox="1"/>
          <p:nvPr/>
        </p:nvSpPr>
        <p:spPr>
          <a:xfrm>
            <a:off x="6235700" y="647700"/>
            <a:ext cx="4237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Flora and Fauna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82316B-7A80-4F74-AECB-0446C216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4966" y="103981"/>
            <a:ext cx="9990666" cy="6650037"/>
          </a:xfrm>
          <a:prstGeom prst="rect">
            <a:avLst/>
          </a:prstGeom>
          <a:effectLst>
            <a:softEdge rad="6604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25B2AA-7645-49B4-9910-3D9400CDBA09}"/>
              </a:ext>
            </a:extLst>
          </p:cNvPr>
          <p:cNvSpPr txBox="1"/>
          <p:nvPr/>
        </p:nvSpPr>
        <p:spPr>
          <a:xfrm>
            <a:off x="6096000" y="1955800"/>
            <a:ext cx="5346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Channel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non-marine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molluscs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been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recorded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living in the 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wild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Britain. </a:t>
            </a:r>
            <a:endParaRPr lang="it-IT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820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16519A7-E7BA-4CD8-B8BF-0D8748355453}"/>
              </a:ext>
            </a:extLst>
          </p:cNvPr>
          <p:cNvSpPr txBox="1"/>
          <p:nvPr/>
        </p:nvSpPr>
        <p:spPr>
          <a:xfrm>
            <a:off x="6235700" y="647700"/>
            <a:ext cx="42371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Flora and Fauna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482316B-7A80-4F74-AECB-0446C2164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4966" y="104832"/>
            <a:ext cx="9990666" cy="6648334"/>
          </a:xfrm>
          <a:prstGeom prst="rect">
            <a:avLst/>
          </a:prstGeom>
          <a:effectLst>
            <a:softEdge rad="660400"/>
          </a:effec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225B2AA-7645-49B4-9910-3D9400CDBA09}"/>
              </a:ext>
            </a:extLst>
          </p:cNvPr>
          <p:cNvSpPr txBox="1"/>
          <p:nvPr/>
        </p:nvSpPr>
        <p:spPr>
          <a:xfrm>
            <a:off x="6096000" y="1955800"/>
            <a:ext cx="43768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extinct</a:t>
            </a:r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Fruticicola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fruticum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it-IT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Cernuella</a:t>
            </a:r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neglecta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In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14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gastropod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species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live </a:t>
            </a:r>
            <a:r>
              <a:rPr lang="it-IT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it-IT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greenhouses</a:t>
            </a:r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sz="23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388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CAFA9B-A24B-4B95-B05B-8A37070040AB}"/>
              </a:ext>
            </a:extLst>
          </p:cNvPr>
          <p:cNvSpPr txBox="1"/>
          <p:nvPr/>
        </p:nvSpPr>
        <p:spPr>
          <a:xfrm>
            <a:off x="611967" y="1647825"/>
            <a:ext cx="4750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solidFill>
                  <a:srgbClr val="002060"/>
                </a:solidFill>
                <a:effectLst>
                  <a:outerShdw blurRad="215900" dist="38100" dir="2700000" algn="tl" rotWithShape="0">
                    <a:schemeClr val="tx1">
                      <a:alpha val="49000"/>
                    </a:schemeClr>
                  </a:outerShdw>
                </a:effectLst>
              </a:rPr>
              <a:t>L’Acqua e il significato simbolico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416879-E880-448E-9979-75DBE2FE53B9}"/>
              </a:ext>
            </a:extLst>
          </p:cNvPr>
          <p:cNvSpPr txBox="1"/>
          <p:nvPr/>
        </p:nvSpPr>
        <p:spPr>
          <a:xfrm>
            <a:off x="611967" y="3228975"/>
            <a:ext cx="4305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Nelle religioni ebraica, cristiana e islamica.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D2666F6-DA85-4DC8-9FB5-9957A8AD1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73" y="985837"/>
            <a:ext cx="8673226" cy="4886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060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CAFA9B-A24B-4B95-B05B-8A37070040AB}"/>
              </a:ext>
            </a:extLst>
          </p:cNvPr>
          <p:cNvSpPr txBox="1"/>
          <p:nvPr/>
        </p:nvSpPr>
        <p:spPr>
          <a:xfrm>
            <a:off x="1278717" y="667107"/>
            <a:ext cx="475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  <a:effectLst>
                  <a:outerShdw blurRad="215900" dist="38100" dir="2700000" algn="tl" rotWithShape="0">
                    <a:schemeClr val="tx1">
                      <a:alpha val="49000"/>
                    </a:schemeClr>
                  </a:outerShdw>
                </a:effectLst>
              </a:rPr>
              <a:t>Ebraismo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A7031F-8404-4125-940E-BF992EF4497D}"/>
              </a:ext>
            </a:extLst>
          </p:cNvPr>
          <p:cNvSpPr txBox="1"/>
          <p:nvPr/>
        </p:nvSpPr>
        <p:spPr>
          <a:xfrm>
            <a:off x="1278717" y="2255401"/>
            <a:ext cx="4083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I saggi della tradizione ebraica affermano: </a:t>
            </a:r>
            <a:r>
              <a:rPr lang="it-IT" sz="2400" b="1" i="1" dirty="0" err="1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Ein</a:t>
            </a:r>
            <a:r>
              <a:rPr lang="it-IT" sz="2400" b="1" i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</a:t>
            </a:r>
            <a:r>
              <a:rPr lang="it-IT" sz="2400" b="1" i="1" dirty="0" err="1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maim</a:t>
            </a:r>
            <a:r>
              <a:rPr lang="it-IT" sz="2400" b="1" i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</a:t>
            </a:r>
            <a:r>
              <a:rPr lang="it-IT" sz="2400" b="1" i="1" dirty="0" err="1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el</a:t>
            </a:r>
            <a:r>
              <a:rPr lang="it-IT" sz="2400" b="1" i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ha Torà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, “non c’è acqua che non sia Torà”, non c’è comportamento o movimento dell’acqua che non racchiuda un insegnamento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fondamentale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156EF7-B2F2-48CE-930F-65564BE5710A}"/>
              </a:ext>
            </a:extLst>
          </p:cNvPr>
          <p:cNvSpPr txBox="1"/>
          <p:nvPr/>
        </p:nvSpPr>
        <p:spPr>
          <a:xfrm>
            <a:off x="1278717" y="1555611"/>
            <a:ext cx="3212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Insegnamento e mistero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79F079C-2559-4C9B-BC28-439F03DBA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849" y="1436548"/>
            <a:ext cx="6032466" cy="379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8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CAFA9B-A24B-4B95-B05B-8A37070040AB}"/>
              </a:ext>
            </a:extLst>
          </p:cNvPr>
          <p:cNvSpPr txBox="1"/>
          <p:nvPr/>
        </p:nvSpPr>
        <p:spPr>
          <a:xfrm>
            <a:off x="1278717" y="667107"/>
            <a:ext cx="475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  <a:effectLst>
                  <a:outerShdw blurRad="215900" dist="38100" dir="2700000" algn="tl" rotWithShape="0">
                    <a:schemeClr val="tx1">
                      <a:alpha val="49000"/>
                    </a:schemeClr>
                  </a:outerShdw>
                </a:effectLst>
              </a:rPr>
              <a:t>Cristianesimo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A7031F-8404-4125-940E-BF992EF4497D}"/>
              </a:ext>
            </a:extLst>
          </p:cNvPr>
          <p:cNvSpPr txBox="1"/>
          <p:nvPr/>
        </p:nvSpPr>
        <p:spPr>
          <a:xfrm>
            <a:off x="1278717" y="2255401"/>
            <a:ext cx="4083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L'acqua è sempre stata considerata un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segno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dello spirito di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Dio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. L'acqua è per i Cristiani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all'origine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della creazione. Essa è in ogni caso una manifestazione di Dio, ma può essere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creativa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o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distruttiva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, sorgente della vita come della morte.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156EF7-B2F2-48CE-930F-65564BE5710A}"/>
              </a:ext>
            </a:extLst>
          </p:cNvPr>
          <p:cNvSpPr txBox="1"/>
          <p:nvPr/>
        </p:nvSpPr>
        <p:spPr>
          <a:xfrm>
            <a:off x="1278717" y="1555611"/>
            <a:ext cx="3300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Creazione e purificazione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A6DB7F4-405C-40E0-BDA5-DEEF70C7B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74" y="1720840"/>
            <a:ext cx="5839863" cy="341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0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CAFA9B-A24B-4B95-B05B-8A37070040AB}"/>
              </a:ext>
            </a:extLst>
          </p:cNvPr>
          <p:cNvSpPr txBox="1"/>
          <p:nvPr/>
        </p:nvSpPr>
        <p:spPr>
          <a:xfrm>
            <a:off x="1278717" y="667107"/>
            <a:ext cx="475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  <a:effectLst>
                  <a:outerShdw blurRad="215900" dist="38100" dir="2700000" algn="tl" rotWithShape="0">
                    <a:schemeClr val="tx1">
                      <a:alpha val="49000"/>
                    </a:schemeClr>
                  </a:outerShdw>
                </a:effectLst>
              </a:rPr>
              <a:t>Cristianesimo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A7031F-8404-4125-940E-BF992EF4497D}"/>
              </a:ext>
            </a:extLst>
          </p:cNvPr>
          <p:cNvSpPr txBox="1"/>
          <p:nvPr/>
        </p:nvSpPr>
        <p:spPr>
          <a:xfrm>
            <a:off x="1278717" y="2255401"/>
            <a:ext cx="40838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Oltre a una funzione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purificatrice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, l'acqua ha anche una funzione di salvezza come si vede nel rito del Battesimo. Esso consiste nell’ immersione completa in acqua del credente che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riconosce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Gesù Cristo come Salvatore e Signore secondo il suo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insegnamento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156EF7-B2F2-48CE-930F-65564BE5710A}"/>
              </a:ext>
            </a:extLst>
          </p:cNvPr>
          <p:cNvSpPr txBox="1"/>
          <p:nvPr/>
        </p:nvSpPr>
        <p:spPr>
          <a:xfrm>
            <a:off x="1278717" y="1555611"/>
            <a:ext cx="1449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Battesimo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5B19B54-E9C7-494C-8C37-C85BA024D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1694640"/>
            <a:ext cx="5229225" cy="346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743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CAFA9B-A24B-4B95-B05B-8A37070040AB}"/>
              </a:ext>
            </a:extLst>
          </p:cNvPr>
          <p:cNvSpPr txBox="1"/>
          <p:nvPr/>
        </p:nvSpPr>
        <p:spPr>
          <a:xfrm>
            <a:off x="1278717" y="667107"/>
            <a:ext cx="475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  <a:effectLst>
                  <a:outerShdw blurRad="215900" dist="38100" dir="2700000" algn="tl" rotWithShape="0">
                    <a:schemeClr val="tx1">
                      <a:alpha val="49000"/>
                    </a:schemeClr>
                  </a:outerShdw>
                </a:effectLst>
              </a:rPr>
              <a:t>Cristianesimo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A7031F-8404-4125-940E-BF992EF4497D}"/>
              </a:ext>
            </a:extLst>
          </p:cNvPr>
          <p:cNvSpPr txBox="1"/>
          <p:nvPr/>
        </p:nvSpPr>
        <p:spPr>
          <a:xfrm>
            <a:off x="1278717" y="2255401"/>
            <a:ext cx="4083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L’acqua è sorgente di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vita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e mantiene in vita; assieme all’aria e alla luce è uno degli elementi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essenziali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del cosmo. Senza acqua la terra sarebbe un deserto; l’uomo, le piante e gli animali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non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potrebbero vivere.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156EF7-B2F2-48CE-930F-65564BE5710A}"/>
              </a:ext>
            </a:extLst>
          </p:cNvPr>
          <p:cNvSpPr txBox="1"/>
          <p:nvPr/>
        </p:nvSpPr>
        <p:spPr>
          <a:xfrm>
            <a:off x="1278717" y="1555611"/>
            <a:ext cx="2329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Dalla creazione…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3E19E38-6FB1-413C-82F5-B3BB0B8852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1678997"/>
            <a:ext cx="5734050" cy="3500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69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8CAFA9B-A24B-4B95-B05B-8A37070040AB}"/>
              </a:ext>
            </a:extLst>
          </p:cNvPr>
          <p:cNvSpPr txBox="1"/>
          <p:nvPr/>
        </p:nvSpPr>
        <p:spPr>
          <a:xfrm>
            <a:off x="1278717" y="667107"/>
            <a:ext cx="47506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>
                <a:solidFill>
                  <a:srgbClr val="002060"/>
                </a:solidFill>
                <a:effectLst>
                  <a:outerShdw blurRad="215900" dist="38100" dir="2700000" algn="tl" rotWithShape="0">
                    <a:schemeClr val="tx1">
                      <a:alpha val="49000"/>
                    </a:schemeClr>
                  </a:outerShdw>
                </a:effectLst>
              </a:rPr>
              <a:t>Islamismo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2A7031F-8404-4125-940E-BF992EF4497D}"/>
              </a:ext>
            </a:extLst>
          </p:cNvPr>
          <p:cNvSpPr txBox="1"/>
          <p:nvPr/>
        </p:nvSpPr>
        <p:spPr>
          <a:xfrm>
            <a:off x="1278716" y="2255401"/>
            <a:ext cx="42838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L’acqua è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dispensatrice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e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sostentamento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di vita. E’ all’origine di tutti gli esseri viventi, la sostanza con cui Allah ha creato l’uomo. L’acqua è un dono di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Dio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; ogni credente ha diritto ad essa così come agli altri elementi fondamentali per la sussistenza: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il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fuoco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 e </a:t>
            </a:r>
            <a:r>
              <a:rPr lang="it-IT" sz="2400" b="1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l’erba</a:t>
            </a:r>
            <a:r>
              <a:rPr lang="it-IT" sz="2400" dirty="0">
                <a:effectLst>
                  <a:outerShdw blurRad="190500" dist="38100" dir="2700000" algn="tl">
                    <a:srgbClr val="000000">
                      <a:alpha val="72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156EF7-B2F2-48CE-930F-65564BE5710A}"/>
              </a:ext>
            </a:extLst>
          </p:cNvPr>
          <p:cNvSpPr txBox="1"/>
          <p:nvPr/>
        </p:nvSpPr>
        <p:spPr>
          <a:xfrm>
            <a:off x="1278717" y="1555611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Dono di Dio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F945EB9-E89A-4541-942E-5CA3BC103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62" y="1896808"/>
            <a:ext cx="5472113" cy="3064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7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6F8B71F0-2A8F-456E-834C-3DA9AC6FADD4}"/>
              </a:ext>
            </a:extLst>
          </p:cNvPr>
          <p:cNvSpPr txBox="1"/>
          <p:nvPr/>
        </p:nvSpPr>
        <p:spPr>
          <a:xfrm>
            <a:off x="1276350" y="904875"/>
            <a:ext cx="24169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>
                <a:solidFill>
                  <a:srgbClr val="00B0F0"/>
                </a:solidFill>
                <a:effectLst>
                  <a:outerShdw blurRad="279400" dist="38100" dir="2700000" algn="tl">
                    <a:schemeClr val="bg1">
                      <a:alpha val="70000"/>
                    </a:schemeClr>
                  </a:outerShdw>
                </a:effectLst>
              </a:rPr>
              <a:t>A cura di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D242602-2094-4661-9484-AB5541D50682}"/>
              </a:ext>
            </a:extLst>
          </p:cNvPr>
          <p:cNvSpPr txBox="1"/>
          <p:nvPr/>
        </p:nvSpPr>
        <p:spPr>
          <a:xfrm>
            <a:off x="1276350" y="2019300"/>
            <a:ext cx="23156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Nicola De Cinque</a:t>
            </a:r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Chiara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Colecchia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Lorenzo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Nuozzi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Lorenzo Beato</a:t>
            </a:r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Nicolò </a:t>
            </a:r>
            <a:r>
              <a:rPr lang="it-IT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Potalivo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Barbara Diaz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DE2DF98-7BB3-4607-8470-090E4701E020}"/>
              </a:ext>
            </a:extLst>
          </p:cNvPr>
          <p:cNvSpPr txBox="1"/>
          <p:nvPr/>
        </p:nvSpPr>
        <p:spPr>
          <a:xfrm>
            <a:off x="5057775" y="1597313"/>
            <a:ext cx="23631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Classe 1D</a:t>
            </a:r>
          </a:p>
          <a:p>
            <a:r>
              <a:rPr lang="it-IT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IISS «Alfano»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0DFF22D-2A04-4732-9F70-DD3D6D546CE1}"/>
              </a:ext>
            </a:extLst>
          </p:cNvPr>
          <p:cNvSpPr txBox="1"/>
          <p:nvPr/>
        </p:nvSpPr>
        <p:spPr>
          <a:xfrm>
            <a:off x="5057775" y="3127295"/>
            <a:ext cx="4325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Scienze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L’acqua e la vita</a:t>
            </a:r>
          </a:p>
          <a:p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Inglese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Canale della Manica</a:t>
            </a:r>
          </a:p>
          <a:p>
            <a:r>
              <a:rPr lang="it-IT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Religione</a:t>
            </a:r>
            <a:r>
              <a:rPr lang="it-IT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L’acqua nelle religioni</a:t>
            </a:r>
          </a:p>
        </p:txBody>
      </p:sp>
    </p:spTree>
    <p:extLst>
      <p:ext uri="{BB962C8B-B14F-4D97-AF65-F5344CB8AC3E}">
        <p14:creationId xmlns:p14="http://schemas.microsoft.com/office/powerpoint/2010/main" val="23595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32933" y="1595734"/>
            <a:ext cx="4871397" cy="447486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L'acqua è una componente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fondamentale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 di tutti gli organismi viventi presenti sul nostro pianeta.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Si trova in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elevate percentuali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nelle cellule (nei vacuoli e citoplasma).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032933" y="787399"/>
            <a:ext cx="506306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L’acqua e la vita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391" y="1815041"/>
            <a:ext cx="4871397" cy="3517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20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525" y="1706726"/>
            <a:ext cx="5325658" cy="4474867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Essendo il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principale costituente </a:t>
            </a:r>
            <a:r>
              <a:rPr lang="it-IT" sz="2800" dirty="0">
                <a:latin typeface="Calibri" panose="020F0502020204030204" pitchFamily="34" charset="0"/>
                <a:cs typeface="Calibri" panose="020F0502020204030204" pitchFamily="34" charset="0"/>
              </a:rPr>
              <a:t>della gran parte dei viventi, l'acqua è quindi presente anche nell'organismo umano, in percentuali variabili a seconda </a:t>
            </a:r>
            <a:r>
              <a:rPr 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dell'età, del sesso e del peso.</a:t>
            </a:r>
          </a:p>
          <a:p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09525" y="783396"/>
            <a:ext cx="3726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54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Nell’uomo…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97C502E-7D4F-4704-BF34-502AE455E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024" y="637466"/>
            <a:ext cx="2441575" cy="5583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72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4347" y="794522"/>
            <a:ext cx="6072189" cy="901700"/>
          </a:xfrm>
        </p:spPr>
        <p:txBody>
          <a:bodyPr>
            <a:normAutofit/>
          </a:bodyPr>
          <a:lstStyle/>
          <a:p>
            <a:pPr algn="l"/>
            <a:r>
              <a:rPr lang="it-IT" sz="48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it-IT" sz="4800" b="1" cap="none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acqua in chimica</a:t>
            </a:r>
            <a:endParaRPr lang="it-IT" sz="4800" b="1" dirty="0">
              <a:ln w="0"/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904347" y="1797995"/>
            <a:ext cx="5183189" cy="34290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/>
              <a:t>L’acqua è un </a:t>
            </a:r>
            <a:r>
              <a:rPr lang="it-IT" sz="2800" b="1" dirty="0"/>
              <a:t>composto organico </a:t>
            </a:r>
            <a:r>
              <a:rPr lang="it-IT" sz="2800" dirty="0"/>
              <a:t>formato da due atomi di idrogeno e uno di ossigeno mediante i legami H ed è </a:t>
            </a:r>
            <a:r>
              <a:rPr lang="it-IT" sz="2800" b="1" dirty="0"/>
              <a:t>polare</a:t>
            </a:r>
            <a:r>
              <a:rPr lang="it-IT" sz="2800" dirty="0"/>
              <a:t>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76EF6B4-DDFB-4A9A-9FBF-1CA27D6A5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1" y="2247961"/>
            <a:ext cx="4876800" cy="2823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3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527" y="751130"/>
            <a:ext cx="6072189" cy="901700"/>
          </a:xfrm>
        </p:spPr>
        <p:txBody>
          <a:bodyPr>
            <a:normAutofit/>
          </a:bodyPr>
          <a:lstStyle/>
          <a:p>
            <a:pPr algn="l"/>
            <a:r>
              <a:rPr lang="it-IT" sz="4800" b="1" cap="none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L’acqua sulla Terra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762527" y="1832261"/>
            <a:ext cx="5627689" cy="4080933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/>
              <a:t>Sul </a:t>
            </a:r>
            <a:r>
              <a:rPr lang="it-IT" sz="2800" b="1" dirty="0"/>
              <a:t>pianeta</a:t>
            </a:r>
            <a:r>
              <a:rPr lang="it-IT" sz="2800" dirty="0"/>
              <a:t> Terra l'acqua copre il 71,11% della superficie del pianeta.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/>
              <a:t>In </a:t>
            </a:r>
            <a:r>
              <a:rPr lang="it-IT" sz="2800" b="1" dirty="0"/>
              <a:t>natura</a:t>
            </a:r>
            <a:r>
              <a:rPr lang="it-IT" sz="2800" dirty="0"/>
              <a:t> è tra i principali costituenti degli ecosistemi.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/>
              <a:t>Si può trovare in </a:t>
            </a:r>
            <a:r>
              <a:rPr lang="it-IT" sz="2800" b="1" dirty="0"/>
              <a:t>tutti e tre </a:t>
            </a:r>
            <a:r>
              <a:rPr lang="it-IT" sz="2800" dirty="0"/>
              <a:t>i suoi stati di aggregazione.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ECB8D99-01BA-4264-BA1D-213B0BE9D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813" y="1806718"/>
            <a:ext cx="4331660" cy="3244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765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8896" y="1689100"/>
            <a:ext cx="5397103" cy="4487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dirty="0"/>
              <a:t> L’acqua si può trovare in </a:t>
            </a:r>
            <a:r>
              <a:rPr lang="it-IT" sz="2800" b="1" dirty="0"/>
              <a:t>diversi</a:t>
            </a:r>
            <a:r>
              <a:rPr lang="it-IT" sz="2800" dirty="0"/>
              <a:t> ecosistemi tra cui: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/>
              <a:t>Oceani e mari;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/>
              <a:t>Laghi e stagni;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/>
              <a:t>Fiumi e torrenti;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it-IT" sz="2800" dirty="0"/>
              <a:t>Ghiacciai;</a:t>
            </a:r>
          </a:p>
          <a:p>
            <a:pPr marL="0" indent="0">
              <a:buNone/>
            </a:pPr>
            <a:r>
              <a:rPr lang="it-IT" sz="2800" i="1" dirty="0"/>
              <a:t> </a:t>
            </a:r>
            <a:r>
              <a:rPr lang="it-IT" sz="2800" b="1" i="1" dirty="0"/>
              <a:t>E tanti altri…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698897" y="734484"/>
            <a:ext cx="43172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Gli ecosistemi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84" y="818803"/>
            <a:ext cx="4395788" cy="246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684" y="3932766"/>
            <a:ext cx="4395788" cy="2469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5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6C4084-8AAB-491F-B0E1-91C196EE7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08667"/>
            <a:ext cx="12335069" cy="846666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455EF16-E069-4BBC-89C9-2CCF3A536F3C}"/>
              </a:ext>
            </a:extLst>
          </p:cNvPr>
          <p:cNvSpPr txBox="1"/>
          <p:nvPr/>
        </p:nvSpPr>
        <p:spPr>
          <a:xfrm>
            <a:off x="546100" y="4648200"/>
            <a:ext cx="5929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English Channel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6865817-5655-4BDE-92B1-25FB8EE7576A}"/>
              </a:ext>
            </a:extLst>
          </p:cNvPr>
          <p:cNvSpPr txBox="1"/>
          <p:nvPr/>
        </p:nvSpPr>
        <p:spPr>
          <a:xfrm>
            <a:off x="612775" y="557093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i="1" dirty="0">
                <a:solidFill>
                  <a:schemeClr val="bg2">
                    <a:lumMod val="10000"/>
                    <a:lumOff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its environment.</a:t>
            </a:r>
          </a:p>
        </p:txBody>
      </p:sp>
    </p:spTree>
    <p:extLst>
      <p:ext uri="{BB962C8B-B14F-4D97-AF65-F5344CB8AC3E}">
        <p14:creationId xmlns:p14="http://schemas.microsoft.com/office/powerpoint/2010/main" val="39802134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85000"/>
              </a:schemeClr>
            </a:gs>
            <a:gs pos="46000">
              <a:schemeClr val="bg2">
                <a:lumMod val="75000"/>
                <a:lumOff val="2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812FB9B-01FF-4623-904F-FF607478A7FF}"/>
              </a:ext>
            </a:extLst>
          </p:cNvPr>
          <p:cNvSpPr txBox="1"/>
          <p:nvPr/>
        </p:nvSpPr>
        <p:spPr>
          <a:xfrm>
            <a:off x="901700" y="1272212"/>
            <a:ext cx="675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Ø"/>
            </a:pPr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going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see?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C5D876-4249-4B17-AA84-C76A972EAFFB}"/>
              </a:ext>
            </a:extLst>
          </p:cNvPr>
          <p:cNvSpPr txBox="1"/>
          <p:nvPr/>
        </p:nvSpPr>
        <p:spPr>
          <a:xfrm>
            <a:off x="1242894" y="2400300"/>
            <a:ext cx="450033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Clr>
                <a:schemeClr val="tx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>
              <a:buClr>
                <a:schemeClr val="tx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>
              <a:buClr>
                <a:schemeClr val="tx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Channel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Tunnel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>
              <a:buClr>
                <a:schemeClr val="tx1">
                  <a:lumMod val="6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Flora 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Fauna</a:t>
            </a: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6276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zione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</TotalTime>
  <Words>812</Words>
  <Application>Microsoft Office PowerPoint</Application>
  <PresentationFormat>Widescreen</PresentationFormat>
  <Paragraphs>85</Paragraphs>
  <Slides>28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</vt:lpstr>
      <vt:lpstr>Wingdings 3</vt:lpstr>
      <vt:lpstr>Sezione</vt:lpstr>
      <vt:lpstr>L’Acqua</vt:lpstr>
      <vt:lpstr>Indice</vt:lpstr>
      <vt:lpstr>Presentazione standard di PowerPoint</vt:lpstr>
      <vt:lpstr>Presentazione standard di PowerPoint</vt:lpstr>
      <vt:lpstr>L’acqua in chimica</vt:lpstr>
      <vt:lpstr>L’acqua sulla Terra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Nicola De Cinque</dc:creator>
  <cp:lastModifiedBy>Utente Windows</cp:lastModifiedBy>
  <cp:revision>20</cp:revision>
  <dcterms:created xsi:type="dcterms:W3CDTF">2018-05-11T14:47:00Z</dcterms:created>
  <dcterms:modified xsi:type="dcterms:W3CDTF">2018-07-23T08:20:33Z</dcterms:modified>
</cp:coreProperties>
</file>