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59" r:id="rId5"/>
    <p:sldId id="263" r:id="rId6"/>
    <p:sldId id="270" r:id="rId7"/>
    <p:sldId id="264" r:id="rId8"/>
    <p:sldId id="265" r:id="rId9"/>
    <p:sldId id="266" r:id="rId10"/>
    <p:sldId id="267" r:id="rId11"/>
    <p:sldId id="268" r:id="rId12"/>
    <p:sldId id="271" r:id="rId13"/>
    <p:sldId id="269" r:id="rId14"/>
    <p:sldId id="272"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AD2372"/>
    <a:srgbClr val="D70D38"/>
    <a:srgbClr val="66FFFF"/>
    <a:srgbClr val="2DB73A"/>
    <a:srgbClr val="CE028A"/>
    <a:srgbClr val="B13396"/>
    <a:srgbClr val="FF0000"/>
    <a:srgbClr val="A9279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41" d="100"/>
          <a:sy n="41" d="100"/>
        </p:scale>
        <p:origin x="690" y="3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7E9C7FB-83C0-4741-9F62-32C8540956BE}" type="datetimeFigureOut">
              <a:rPr lang="it-IT" smtClean="0"/>
              <a:t>27/07/2018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046803-7403-44D2-8451-7640868098F9}" type="slidenum">
              <a:rPr lang="it-IT" smtClean="0"/>
              <a:t>‹N›</a:t>
            </a:fld>
            <a:endParaRPr lang="it-IT"/>
          </a:p>
        </p:txBody>
      </p:sp>
    </p:spTree>
    <p:extLst>
      <p:ext uri="{BB962C8B-B14F-4D97-AF65-F5344CB8AC3E}">
        <p14:creationId xmlns:p14="http://schemas.microsoft.com/office/powerpoint/2010/main" val="3479015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7E9C7FB-83C0-4741-9F62-32C8540956BE}" type="datetimeFigureOut">
              <a:rPr lang="it-IT" smtClean="0"/>
              <a:t>27/07/2018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046803-7403-44D2-8451-7640868098F9}" type="slidenum">
              <a:rPr lang="it-IT" smtClean="0"/>
              <a:t>‹N›</a:t>
            </a:fld>
            <a:endParaRPr lang="it-IT"/>
          </a:p>
        </p:txBody>
      </p:sp>
    </p:spTree>
    <p:extLst>
      <p:ext uri="{BB962C8B-B14F-4D97-AF65-F5344CB8AC3E}">
        <p14:creationId xmlns:p14="http://schemas.microsoft.com/office/powerpoint/2010/main" val="3401393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7E9C7FB-83C0-4741-9F62-32C8540956BE}" type="datetimeFigureOut">
              <a:rPr lang="it-IT" smtClean="0"/>
              <a:t>27/07/2018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046803-7403-44D2-8451-7640868098F9}" type="slidenum">
              <a:rPr lang="it-IT" smtClean="0"/>
              <a:t>‹N›</a:t>
            </a:fld>
            <a:endParaRPr lang="it-IT"/>
          </a:p>
        </p:txBody>
      </p:sp>
    </p:spTree>
    <p:extLst>
      <p:ext uri="{BB962C8B-B14F-4D97-AF65-F5344CB8AC3E}">
        <p14:creationId xmlns:p14="http://schemas.microsoft.com/office/powerpoint/2010/main" val="3205786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7E9C7FB-83C0-4741-9F62-32C8540956BE}" type="datetimeFigureOut">
              <a:rPr lang="it-IT" smtClean="0"/>
              <a:t>27/07/2018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046803-7403-44D2-8451-7640868098F9}" type="slidenum">
              <a:rPr lang="it-IT" smtClean="0"/>
              <a:t>‹N›</a:t>
            </a:fld>
            <a:endParaRPr lang="it-IT"/>
          </a:p>
        </p:txBody>
      </p:sp>
    </p:spTree>
    <p:extLst>
      <p:ext uri="{BB962C8B-B14F-4D97-AF65-F5344CB8AC3E}">
        <p14:creationId xmlns:p14="http://schemas.microsoft.com/office/powerpoint/2010/main" val="234198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57E9C7FB-83C0-4741-9F62-32C8540956BE}" type="datetimeFigureOut">
              <a:rPr lang="it-IT" smtClean="0"/>
              <a:t>27/07/2018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046803-7403-44D2-8451-7640868098F9}" type="slidenum">
              <a:rPr lang="it-IT" smtClean="0"/>
              <a:t>‹N›</a:t>
            </a:fld>
            <a:endParaRPr lang="it-IT"/>
          </a:p>
        </p:txBody>
      </p:sp>
    </p:spTree>
    <p:extLst>
      <p:ext uri="{BB962C8B-B14F-4D97-AF65-F5344CB8AC3E}">
        <p14:creationId xmlns:p14="http://schemas.microsoft.com/office/powerpoint/2010/main" val="425869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7E9C7FB-83C0-4741-9F62-32C8540956BE}" type="datetimeFigureOut">
              <a:rPr lang="it-IT" smtClean="0"/>
              <a:t>27/07/2018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C046803-7403-44D2-8451-7640868098F9}" type="slidenum">
              <a:rPr lang="it-IT" smtClean="0"/>
              <a:t>‹N›</a:t>
            </a:fld>
            <a:endParaRPr lang="it-IT"/>
          </a:p>
        </p:txBody>
      </p:sp>
    </p:spTree>
    <p:extLst>
      <p:ext uri="{BB962C8B-B14F-4D97-AF65-F5344CB8AC3E}">
        <p14:creationId xmlns:p14="http://schemas.microsoft.com/office/powerpoint/2010/main" val="844963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7E9C7FB-83C0-4741-9F62-32C8540956BE}" type="datetimeFigureOut">
              <a:rPr lang="it-IT" smtClean="0"/>
              <a:t>27/07/2018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C046803-7403-44D2-8451-7640868098F9}" type="slidenum">
              <a:rPr lang="it-IT" smtClean="0"/>
              <a:t>‹N›</a:t>
            </a:fld>
            <a:endParaRPr lang="it-IT"/>
          </a:p>
        </p:txBody>
      </p:sp>
    </p:spTree>
    <p:extLst>
      <p:ext uri="{BB962C8B-B14F-4D97-AF65-F5344CB8AC3E}">
        <p14:creationId xmlns:p14="http://schemas.microsoft.com/office/powerpoint/2010/main" val="2344032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7E9C7FB-83C0-4741-9F62-32C8540956BE}" type="datetimeFigureOut">
              <a:rPr lang="it-IT" smtClean="0"/>
              <a:t>27/07/2018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C046803-7403-44D2-8451-7640868098F9}" type="slidenum">
              <a:rPr lang="it-IT" smtClean="0"/>
              <a:t>‹N›</a:t>
            </a:fld>
            <a:endParaRPr lang="it-IT"/>
          </a:p>
        </p:txBody>
      </p:sp>
    </p:spTree>
    <p:extLst>
      <p:ext uri="{BB962C8B-B14F-4D97-AF65-F5344CB8AC3E}">
        <p14:creationId xmlns:p14="http://schemas.microsoft.com/office/powerpoint/2010/main" val="2521333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7E9C7FB-83C0-4741-9F62-32C8540956BE}" type="datetimeFigureOut">
              <a:rPr lang="it-IT" smtClean="0"/>
              <a:t>27/07/2018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C046803-7403-44D2-8451-7640868098F9}" type="slidenum">
              <a:rPr lang="it-IT" smtClean="0"/>
              <a:t>‹N›</a:t>
            </a:fld>
            <a:endParaRPr lang="it-IT"/>
          </a:p>
        </p:txBody>
      </p:sp>
    </p:spTree>
    <p:extLst>
      <p:ext uri="{BB962C8B-B14F-4D97-AF65-F5344CB8AC3E}">
        <p14:creationId xmlns:p14="http://schemas.microsoft.com/office/powerpoint/2010/main" val="262910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7E9C7FB-83C0-4741-9F62-32C8540956BE}" type="datetimeFigureOut">
              <a:rPr lang="it-IT" smtClean="0"/>
              <a:t>27/07/2018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C046803-7403-44D2-8451-7640868098F9}" type="slidenum">
              <a:rPr lang="it-IT" smtClean="0"/>
              <a:t>‹N›</a:t>
            </a:fld>
            <a:endParaRPr lang="it-IT"/>
          </a:p>
        </p:txBody>
      </p:sp>
    </p:spTree>
    <p:extLst>
      <p:ext uri="{BB962C8B-B14F-4D97-AF65-F5344CB8AC3E}">
        <p14:creationId xmlns:p14="http://schemas.microsoft.com/office/powerpoint/2010/main" val="4025366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7E9C7FB-83C0-4741-9F62-32C8540956BE}" type="datetimeFigureOut">
              <a:rPr lang="it-IT" smtClean="0"/>
              <a:t>27/07/2018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C046803-7403-44D2-8451-7640868098F9}" type="slidenum">
              <a:rPr lang="it-IT" smtClean="0"/>
              <a:t>‹N›</a:t>
            </a:fld>
            <a:endParaRPr lang="it-IT"/>
          </a:p>
        </p:txBody>
      </p:sp>
    </p:spTree>
    <p:extLst>
      <p:ext uri="{BB962C8B-B14F-4D97-AF65-F5344CB8AC3E}">
        <p14:creationId xmlns:p14="http://schemas.microsoft.com/office/powerpoint/2010/main" val="2064819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66000">
              <a:srgbClr val="CE028A"/>
            </a:gs>
            <a:gs pos="59000">
              <a:schemeClr val="accent1">
                <a:lumMod val="43000"/>
                <a:lumOff val="57000"/>
              </a:schemeClr>
            </a:gs>
            <a:gs pos="57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9C7FB-83C0-4741-9F62-32C8540956BE}" type="datetimeFigureOut">
              <a:rPr lang="it-IT" smtClean="0"/>
              <a:t>27/07/2018</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46803-7403-44D2-8451-7640868098F9}" type="slidenum">
              <a:rPr lang="it-IT" smtClean="0"/>
              <a:t>‹N›</a:t>
            </a:fld>
            <a:endParaRPr lang="it-IT"/>
          </a:p>
        </p:txBody>
      </p:sp>
    </p:spTree>
    <p:extLst>
      <p:ext uri="{BB962C8B-B14F-4D97-AF65-F5344CB8AC3E}">
        <p14:creationId xmlns:p14="http://schemas.microsoft.com/office/powerpoint/2010/main" val="1528183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073313" y="301637"/>
            <a:ext cx="8352042" cy="1245253"/>
          </a:xfrm>
        </p:spPr>
        <p:txBody>
          <a:bodyPr>
            <a:normAutofit/>
          </a:bodyPr>
          <a:lstStyle/>
          <a:p>
            <a:r>
              <a:rPr lang="it-IT" sz="4800" dirty="0">
                <a:latin typeface="Arial Black" panose="020B0A04020102020204" pitchFamily="34" charset="0"/>
              </a:rPr>
              <a:t>Viaggio d’istruzione </a:t>
            </a:r>
          </a:p>
        </p:txBody>
      </p:sp>
      <p:sp>
        <p:nvSpPr>
          <p:cNvPr id="3" name="Sottotitolo 2"/>
          <p:cNvSpPr>
            <a:spLocks noGrp="1"/>
          </p:cNvSpPr>
          <p:nvPr>
            <p:ph type="subTitle" idx="1"/>
          </p:nvPr>
        </p:nvSpPr>
        <p:spPr>
          <a:xfrm>
            <a:off x="346482" y="1803301"/>
            <a:ext cx="2672862" cy="1655762"/>
          </a:xfrm>
        </p:spPr>
        <p:txBody>
          <a:bodyPr>
            <a:normAutofit/>
          </a:bodyPr>
          <a:lstStyle/>
          <a:p>
            <a:r>
              <a:rPr lang="it-IT" sz="4800" dirty="0">
                <a:latin typeface="Arial Rounded MT Bold" panose="020F0704030504030204" pitchFamily="34" charset="0"/>
              </a:rPr>
              <a:t>a...</a:t>
            </a:r>
          </a:p>
        </p:txBody>
      </p:sp>
      <p:pic>
        <p:nvPicPr>
          <p:cNvPr id="1028" name="Picture 4" descr="Risultati immagini per villa adriana ostia ant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3915" y="2234102"/>
            <a:ext cx="6953250" cy="3810000"/>
          </a:xfrm>
          <a:prstGeom prst="roundRect">
            <a:avLst>
              <a:gd name="adj" fmla="val 16667"/>
            </a:avLst>
          </a:prstGeom>
          <a:ln w="76200">
            <a:solidFill>
              <a:srgbClr val="A9279A"/>
            </a:solidFill>
            <a:prstDash val="solid"/>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Rettangolo 4"/>
          <p:cNvSpPr/>
          <p:nvPr/>
        </p:nvSpPr>
        <p:spPr>
          <a:xfrm>
            <a:off x="4780411" y="5839775"/>
            <a:ext cx="7666893" cy="923330"/>
          </a:xfrm>
          <a:prstGeom prst="rect">
            <a:avLst/>
          </a:prstGeom>
        </p:spPr>
        <p:txBody>
          <a:bodyPr wrap="square">
            <a:spAutoFit/>
          </a:bodyPr>
          <a:lstStyle/>
          <a:p>
            <a:r>
              <a:rPr lang="it-IT" sz="5400" dirty="0">
                <a:latin typeface="Algerian" panose="04020705040A02060702" pitchFamily="82" charset="0"/>
              </a:rPr>
              <a:t>…VILLA ADRIANA</a:t>
            </a:r>
          </a:p>
        </p:txBody>
      </p:sp>
      <p:pic>
        <p:nvPicPr>
          <p:cNvPr id="4" name="Up and Up   Coldplay (Lyric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190" y="6153505"/>
            <a:ext cx="609600" cy="609600"/>
          </a:xfrm>
          <a:prstGeom prst="rect">
            <a:avLst/>
          </a:prstGeom>
        </p:spPr>
      </p:pic>
    </p:spTree>
    <p:extLst>
      <p:ext uri="{BB962C8B-B14F-4D97-AF65-F5344CB8AC3E}">
        <p14:creationId xmlns:p14="http://schemas.microsoft.com/office/powerpoint/2010/main" val="1650511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3000">
        <p15:prstTrans prst="fracture"/>
      </p:transition>
    </mc:Choice>
    <mc:Fallback xmlns="">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0"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2000"/>
                                        <p:tgtEl>
                                          <p:spTgt spid="2"/>
                                        </p:tgtEl>
                                      </p:cBhvr>
                                    </p:animEffect>
                                  </p:childTnLst>
                                </p:cTn>
                              </p:par>
                            </p:childTnLst>
                          </p:cTn>
                        </p:par>
                        <p:par>
                          <p:cTn id="11" fill="hold">
                            <p:stCondLst>
                              <p:cond delay="2500"/>
                            </p:stCondLst>
                            <p:childTnLst>
                              <p:par>
                                <p:cTn id="12" presetID="20" presetClass="entr" presetSubtype="0" fill="hold" grpId="0" nodeType="afterEffect">
                                  <p:stCondLst>
                                    <p:cond delay="10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edge">
                                      <p:cBhvr>
                                        <p:cTn id="14" dur="2000"/>
                                        <p:tgtEl>
                                          <p:spTgt spid="3">
                                            <p:txEl>
                                              <p:pRg st="0" end="0"/>
                                            </p:txEl>
                                          </p:spTgt>
                                        </p:tgtEl>
                                      </p:cBhvr>
                                    </p:animEffect>
                                  </p:childTnLst>
                                </p:cTn>
                              </p:par>
                            </p:childTnLst>
                          </p:cTn>
                        </p:par>
                        <p:par>
                          <p:cTn id="15" fill="hold">
                            <p:stCondLst>
                              <p:cond delay="5500"/>
                            </p:stCondLst>
                            <p:childTnLst>
                              <p:par>
                                <p:cTn id="16" presetID="31" presetClass="entr" presetSubtype="0" fill="hold" nodeType="afterEffect">
                                  <p:stCondLst>
                                    <p:cond delay="1000"/>
                                  </p:stCondLst>
                                  <p:childTnLst>
                                    <p:set>
                                      <p:cBhvr>
                                        <p:cTn id="17" dur="1" fill="hold">
                                          <p:stCondLst>
                                            <p:cond delay="0"/>
                                          </p:stCondLst>
                                        </p:cTn>
                                        <p:tgtEl>
                                          <p:spTgt spid="1028"/>
                                        </p:tgtEl>
                                        <p:attrNameLst>
                                          <p:attrName>style.visibility</p:attrName>
                                        </p:attrNameLst>
                                      </p:cBhvr>
                                      <p:to>
                                        <p:strVal val="visible"/>
                                      </p:to>
                                    </p:set>
                                    <p:anim calcmode="lin" valueType="num">
                                      <p:cBhvr>
                                        <p:cTn id="18" dur="1000" fill="hold"/>
                                        <p:tgtEl>
                                          <p:spTgt spid="1028"/>
                                        </p:tgtEl>
                                        <p:attrNameLst>
                                          <p:attrName>ppt_w</p:attrName>
                                        </p:attrNameLst>
                                      </p:cBhvr>
                                      <p:tavLst>
                                        <p:tav tm="0">
                                          <p:val>
                                            <p:fltVal val="0"/>
                                          </p:val>
                                        </p:tav>
                                        <p:tav tm="100000">
                                          <p:val>
                                            <p:strVal val="#ppt_w"/>
                                          </p:val>
                                        </p:tav>
                                      </p:tavLst>
                                    </p:anim>
                                    <p:anim calcmode="lin" valueType="num">
                                      <p:cBhvr>
                                        <p:cTn id="19" dur="1000" fill="hold"/>
                                        <p:tgtEl>
                                          <p:spTgt spid="1028"/>
                                        </p:tgtEl>
                                        <p:attrNameLst>
                                          <p:attrName>ppt_h</p:attrName>
                                        </p:attrNameLst>
                                      </p:cBhvr>
                                      <p:tavLst>
                                        <p:tav tm="0">
                                          <p:val>
                                            <p:fltVal val="0"/>
                                          </p:val>
                                        </p:tav>
                                        <p:tav tm="100000">
                                          <p:val>
                                            <p:strVal val="#ppt_h"/>
                                          </p:val>
                                        </p:tav>
                                      </p:tavLst>
                                    </p:anim>
                                    <p:anim calcmode="lin" valueType="num">
                                      <p:cBhvr>
                                        <p:cTn id="20" dur="1000" fill="hold"/>
                                        <p:tgtEl>
                                          <p:spTgt spid="1028"/>
                                        </p:tgtEl>
                                        <p:attrNameLst>
                                          <p:attrName>style.rotation</p:attrName>
                                        </p:attrNameLst>
                                      </p:cBhvr>
                                      <p:tavLst>
                                        <p:tav tm="0">
                                          <p:val>
                                            <p:fltVal val="90"/>
                                          </p:val>
                                        </p:tav>
                                        <p:tav tm="100000">
                                          <p:val>
                                            <p:fltVal val="0"/>
                                          </p:val>
                                        </p:tav>
                                      </p:tavLst>
                                    </p:anim>
                                    <p:animEffect transition="in" filter="fade">
                                      <p:cBhvr>
                                        <p:cTn id="21" dur="1000"/>
                                        <p:tgtEl>
                                          <p:spTgt spid="1028"/>
                                        </p:tgtEl>
                                      </p:cBhvr>
                                    </p:animEffect>
                                  </p:childTnLst>
                                </p:cTn>
                              </p:par>
                            </p:childTnLst>
                          </p:cTn>
                        </p:par>
                        <p:par>
                          <p:cTn id="22" fill="hold">
                            <p:stCondLst>
                              <p:cond delay="7500"/>
                            </p:stCondLst>
                            <p:childTnLst>
                              <p:par>
                                <p:cTn id="23" presetID="31" presetClass="entr" presetSubtype="0" fill="hold" grpId="0" nodeType="afterEffect">
                                  <p:stCondLst>
                                    <p:cond delay="10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13">
                <p:cTn id="2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FFF00"/>
            </a:gs>
            <a:gs pos="17000">
              <a:srgbClr val="2DB73A"/>
            </a:gs>
            <a:gs pos="42000">
              <a:schemeClr val="bg1"/>
            </a:gs>
            <a:gs pos="100000">
              <a:schemeClr val="accent1">
                <a:lumMod val="30000"/>
                <a:lumOff val="7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49956" y="248356"/>
            <a:ext cx="5836355" cy="1603023"/>
          </a:xfrm>
        </p:spPr>
        <p:txBody>
          <a:bodyPr>
            <a:noAutofit/>
          </a:bodyPr>
          <a:lstStyle/>
          <a:p>
            <a:r>
              <a:rPr lang="it-IT" sz="5400" dirty="0">
                <a:solidFill>
                  <a:srgbClr val="FF0000"/>
                </a:solidFill>
                <a:latin typeface="Berlin Sans FB" panose="020E0602020502020306" pitchFamily="34" charset="0"/>
              </a:rPr>
              <a:t>Il teatro marittimo</a:t>
            </a:r>
          </a:p>
        </p:txBody>
      </p:sp>
      <p:sp>
        <p:nvSpPr>
          <p:cNvPr id="3" name="Segnaposto contenuto 2"/>
          <p:cNvSpPr>
            <a:spLocks noGrp="1"/>
          </p:cNvSpPr>
          <p:nvPr>
            <p:ph idx="1"/>
          </p:nvPr>
        </p:nvSpPr>
        <p:spPr>
          <a:xfrm>
            <a:off x="6468533" y="733778"/>
            <a:ext cx="4998156" cy="5443185"/>
          </a:xfrm>
        </p:spPr>
        <p:txBody>
          <a:bodyPr>
            <a:normAutofit fontScale="77500" lnSpcReduction="20000"/>
          </a:bodyPr>
          <a:lstStyle/>
          <a:p>
            <a:pPr marL="0" indent="0">
              <a:buNone/>
            </a:pPr>
            <a:r>
              <a:rPr lang="it-IT" dirty="0"/>
              <a:t>Il Teatro marittimo è una delle prime costruzioni della villa, tanto che è stata interpretata come la primissima, provvisoria residenza di Adriano nel sito. Le sue caratteristiche di separatezza rendono credibile l'ipotesi che il luogo costituisse la parte privata del palazzo. La struttura, iniziata nel 118, fu edificata nei pressi della villa repubblicana. È un complesso assai singolare, ad un solo piano, senza alcun rapporto con la forma abituale di un teatro romano, costituito da un pronao di cui non resta più nulla, mentre sono riconoscibili la soglia dell'atrio e tracce di mosaici pavimentali. All'interno consta di un portico circolare a colonne ioniche, voltato. La struttura non prevedeva alcun ponte in muratura che collegasse l'isolotto al mondo esterno, e per accedervi era necessario protendere un breve ponte mobile.</a:t>
            </a:r>
          </a:p>
        </p:txBody>
      </p:sp>
      <p:pic>
        <p:nvPicPr>
          <p:cNvPr id="4" name="Immagine 3"/>
          <p:cNvPicPr>
            <a:picLocks noChangeAspect="1"/>
          </p:cNvPicPr>
          <p:nvPr/>
        </p:nvPicPr>
        <p:blipFill>
          <a:blip r:embed="rId2"/>
          <a:stretch>
            <a:fillRect/>
          </a:stretch>
        </p:blipFill>
        <p:spPr>
          <a:xfrm>
            <a:off x="428978" y="2214563"/>
            <a:ext cx="5757333" cy="350890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397722"/>
      </p:ext>
    </p:extLst>
  </p:cSld>
  <p:clrMapOvr>
    <a:masterClrMapping/>
  </p:clrMapOvr>
  <mc:AlternateContent xmlns:mc="http://schemas.openxmlformats.org/markup-compatibility/2006" xmlns:p14="http://schemas.microsoft.com/office/powerpoint/2010/main">
    <mc:Choice Requires="p14">
      <p:transition spd="slow" p14:dur="1400" advClick="0" advTm="39000">
        <p14:ripple/>
      </p:transition>
    </mc:Choice>
    <mc:Fallback xmlns="">
      <p:transition spd="slow" advClick="0" advTm="3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40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par>
                                <p:cTn id="14" presetID="55" presetClass="entr" presetSubtype="0" fill="hold" nodeType="withEffect">
                                  <p:stCondLst>
                                    <p:cond delay="600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7"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66000">
              <a:srgbClr val="2DB73A"/>
            </a:gs>
            <a:gs pos="59000">
              <a:schemeClr val="accent1">
                <a:lumMod val="43000"/>
                <a:lumOff val="57000"/>
              </a:schemeClr>
            </a:gs>
            <a:gs pos="57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733778" y="379412"/>
            <a:ext cx="5689600" cy="1562277"/>
          </a:xfrm>
        </p:spPr>
        <p:txBody>
          <a:bodyPr>
            <a:normAutofit/>
          </a:bodyPr>
          <a:lstStyle/>
          <a:p>
            <a:r>
              <a:rPr lang="it-IT" sz="7200" dirty="0">
                <a:solidFill>
                  <a:srgbClr val="FFFF00"/>
                </a:solidFill>
                <a:latin typeface="Berlin Sans FB" panose="020E0602020502020306" pitchFamily="34" charset="0"/>
              </a:rPr>
              <a:t>L’</a:t>
            </a:r>
            <a:r>
              <a:rPr lang="it-IT" sz="7200" dirty="0" err="1">
                <a:solidFill>
                  <a:srgbClr val="FFFF00"/>
                </a:solidFill>
                <a:latin typeface="Berlin Sans FB" panose="020E0602020502020306" pitchFamily="34" charset="0"/>
              </a:rPr>
              <a:t>antinoeion</a:t>
            </a:r>
            <a:endParaRPr lang="it-IT" sz="7200" dirty="0">
              <a:solidFill>
                <a:srgbClr val="FFFF00"/>
              </a:solidFill>
              <a:latin typeface="Berlin Sans FB" panose="020E0602020502020306" pitchFamily="34" charset="0"/>
            </a:endParaRPr>
          </a:p>
        </p:txBody>
      </p:sp>
      <p:sp>
        <p:nvSpPr>
          <p:cNvPr id="3" name="Segnaposto contenuto 2"/>
          <p:cNvSpPr>
            <a:spLocks noGrp="1"/>
          </p:cNvSpPr>
          <p:nvPr>
            <p:ph idx="1"/>
          </p:nvPr>
        </p:nvSpPr>
        <p:spPr>
          <a:xfrm>
            <a:off x="7123289" y="553156"/>
            <a:ext cx="4402668" cy="6005689"/>
          </a:xfrm>
        </p:spPr>
        <p:txBody>
          <a:bodyPr>
            <a:normAutofit fontScale="25000" lnSpcReduction="20000"/>
          </a:bodyPr>
          <a:lstStyle/>
          <a:p>
            <a:pPr marL="0" indent="0">
              <a:buNone/>
            </a:pPr>
            <a:endParaRPr lang="it-IT" dirty="0"/>
          </a:p>
          <a:p>
            <a:pPr marL="0" indent="0">
              <a:buNone/>
            </a:pPr>
            <a:r>
              <a:rPr lang="it-IT" sz="7200" dirty="0"/>
              <a:t>Nel 2003 vengono alla luce lungo la strada di accesso al Grande Vestibolo e davanti al fronte delle Cento Camerelle i resti di quello che verrà identificato come un luogo di culto dedicato ad </a:t>
            </a:r>
            <a:r>
              <a:rPr lang="it-IT" sz="7200" dirty="0" err="1"/>
              <a:t>Antinoo</a:t>
            </a:r>
            <a:r>
              <a:rPr lang="it-IT" sz="7200" dirty="0"/>
              <a:t>, amante dell'imperatore e da esso divinizzato dopo la sua morte prematura. Secondo alcune fonti il giovane si sarebbe annegato nel fiume Nilo per compiere un rito magico che avrebbe sommato i propri anni persi nel sacrificio alla vita dell'imperatore. La struttura presenta il basamento di due templi affrontati all'interno di un recinto sacro con un'esedra sul fondo. Al centro, tra i due templi, il basamento dell'obelisco che è stato identificato con l'Obelisco del Pincio. Datato al 134 d.C. si pensa fosse anche luogo dell'inumazione del dio amante di Adriano. All'interno del complesso sono stati rinvenuti frammenti di statue in marmo nero, relative a divinità egizie o a figure di sacerdoti che confermerebbero che quello fosse il luogo di culto del dio Osiride-</a:t>
            </a:r>
            <a:r>
              <a:rPr lang="it-IT" sz="7200" dirty="0" err="1"/>
              <a:t>Antinoo</a:t>
            </a:r>
            <a:r>
              <a:rPr lang="it-IT" sz="7200" dirty="0"/>
              <a:t>.</a:t>
            </a:r>
          </a:p>
        </p:txBody>
      </p:sp>
      <p:pic>
        <p:nvPicPr>
          <p:cNvPr id="4" name="Immagine 3"/>
          <p:cNvPicPr>
            <a:picLocks noChangeAspect="1"/>
          </p:cNvPicPr>
          <p:nvPr/>
        </p:nvPicPr>
        <p:blipFill>
          <a:blip r:embed="rId2"/>
          <a:stretch>
            <a:fillRect/>
          </a:stretch>
        </p:blipFill>
        <p:spPr>
          <a:xfrm>
            <a:off x="987778" y="2106790"/>
            <a:ext cx="5435600" cy="4076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23897736"/>
      </p:ext>
    </p:extLst>
  </p:cSld>
  <p:clrMapOvr>
    <a:masterClrMapping/>
  </p:clrMapOvr>
  <mc:AlternateContent xmlns:mc="http://schemas.openxmlformats.org/markup-compatibility/2006" xmlns:p14="http://schemas.microsoft.com/office/powerpoint/2010/main">
    <mc:Choice Requires="p14">
      <p:transition spd="slow" p14:dur="4400" advClick="0" advTm="38000">
        <p14:honeycomb/>
      </p:transition>
    </mc:Choice>
    <mc:Fallback xmlns="">
      <p:transition spd="slow" advClick="0" advTm="3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300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par>
                                <p:cTn id="12" presetID="3" presetClass="entr" presetSubtype="10" fill="hold" nodeType="withEffect">
                                  <p:stCondLst>
                                    <p:cond delay="5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linds(horizontal)">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84000">
              <a:srgbClr val="2DB73A"/>
            </a:gs>
            <a:gs pos="52000">
              <a:schemeClr val="bg1"/>
            </a:gs>
            <a:gs pos="17000">
              <a:srgbClr val="FF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Rettangolo 1"/>
          <p:cNvSpPr/>
          <p:nvPr/>
        </p:nvSpPr>
        <p:spPr>
          <a:xfrm>
            <a:off x="1014142" y="556034"/>
            <a:ext cx="8694635" cy="954107"/>
          </a:xfrm>
          <a:prstGeom prst="rect">
            <a:avLst/>
          </a:prstGeom>
        </p:spPr>
        <p:txBody>
          <a:bodyPr wrap="square">
            <a:spAutoFit/>
          </a:bodyPr>
          <a:lstStyle/>
          <a:p>
            <a:r>
              <a:rPr lang="it-IT" sz="2800" b="1" dirty="0">
                <a:solidFill>
                  <a:schemeClr val="tx1">
                    <a:lumMod val="95000"/>
                    <a:lumOff val="5000"/>
                  </a:schemeClr>
                </a:solidFill>
              </a:rPr>
              <a:t>La splendida Villa Adriana a Tivoli è uno dei siti italiani inseriti dall'Unesco nella World Heritage List. </a:t>
            </a:r>
            <a:endParaRPr lang="it-IT" sz="2800" b="1" dirty="0"/>
          </a:p>
        </p:txBody>
      </p:sp>
      <p:pic>
        <p:nvPicPr>
          <p:cNvPr id="3" name="Immagine 2"/>
          <p:cNvPicPr>
            <a:picLocks noChangeAspect="1"/>
          </p:cNvPicPr>
          <p:nvPr/>
        </p:nvPicPr>
        <p:blipFill>
          <a:blip r:embed="rId2"/>
          <a:stretch>
            <a:fillRect/>
          </a:stretch>
        </p:blipFill>
        <p:spPr>
          <a:xfrm>
            <a:off x="2955010" y="2419349"/>
            <a:ext cx="5469853" cy="364331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74104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airplane"/>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600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54000">
              <a:srgbClr val="CE028A"/>
            </a:gs>
            <a:gs pos="89000">
              <a:srgbClr val="66FFFF"/>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08076"/>
            <a:ext cx="9144000" cy="2387600"/>
          </a:xfrm>
        </p:spPr>
        <p:txBody>
          <a:bodyPr>
            <a:normAutofit/>
          </a:bodyPr>
          <a:lstStyle/>
          <a:p>
            <a:br>
              <a:rPr lang="it-IT" sz="2800" dirty="0"/>
            </a:br>
            <a:br>
              <a:rPr lang="it-IT" sz="2800" dirty="0"/>
            </a:br>
            <a:endParaRPr lang="it-IT" sz="2800" dirty="0"/>
          </a:p>
        </p:txBody>
      </p:sp>
      <p:sp>
        <p:nvSpPr>
          <p:cNvPr id="3" name="Sottotitolo 2"/>
          <p:cNvSpPr>
            <a:spLocks noGrp="1"/>
          </p:cNvSpPr>
          <p:nvPr>
            <p:ph type="subTitle" idx="1"/>
          </p:nvPr>
        </p:nvSpPr>
        <p:spPr>
          <a:xfrm>
            <a:off x="399852" y="408829"/>
            <a:ext cx="9144000" cy="4165600"/>
          </a:xfrm>
        </p:spPr>
        <p:txBody>
          <a:bodyPr>
            <a:normAutofit/>
          </a:bodyPr>
          <a:lstStyle/>
          <a:p>
            <a:r>
              <a:rPr lang="it-IT" sz="3600" b="1" dirty="0">
                <a:solidFill>
                  <a:srgbClr val="CE028A"/>
                </a:solidFill>
                <a:latin typeface="Algerian" panose="04020705040A02060702" pitchFamily="82" charset="0"/>
              </a:rPr>
              <a:t>ANNO SCOLASTICO 2017/2018</a:t>
            </a:r>
          </a:p>
          <a:p>
            <a:r>
              <a:rPr lang="it-IT" sz="3600" dirty="0">
                <a:solidFill>
                  <a:srgbClr val="FFFF00"/>
                </a:solidFill>
              </a:rPr>
              <a:t> </a:t>
            </a:r>
            <a:r>
              <a:rPr lang="it-IT" sz="3600" b="1" dirty="0"/>
              <a:t>REALIZZATO DA:</a:t>
            </a:r>
          </a:p>
          <a:p>
            <a:r>
              <a:rPr lang="it-IT" sz="3600" b="1" dirty="0">
                <a:solidFill>
                  <a:srgbClr val="FFFF00"/>
                </a:solidFill>
                <a:latin typeface="Algerian" panose="04020705040A02060702" pitchFamily="82" charset="0"/>
              </a:rPr>
              <a:t>VALENTINA DESIDERIO</a:t>
            </a:r>
          </a:p>
          <a:p>
            <a:r>
              <a:rPr lang="it-IT" sz="3600" b="1" dirty="0">
                <a:solidFill>
                  <a:srgbClr val="FFFF00"/>
                </a:solidFill>
                <a:latin typeface="Algerian" panose="04020705040A02060702" pitchFamily="82" charset="0"/>
              </a:rPr>
              <a:t>GIULIA DI GIROLAMO</a:t>
            </a:r>
          </a:p>
          <a:p>
            <a:r>
              <a:rPr lang="it-IT" sz="3600" b="1" dirty="0">
                <a:solidFill>
                  <a:srgbClr val="FFFF00"/>
                </a:solidFill>
                <a:latin typeface="Algerian" panose="04020705040A02060702" pitchFamily="82" charset="0"/>
              </a:rPr>
              <a:t>GIULIA SABBRACONE</a:t>
            </a:r>
          </a:p>
          <a:p>
            <a:r>
              <a:rPr lang="it-IT" sz="3600" b="1" dirty="0">
                <a:solidFill>
                  <a:srgbClr val="FFFF00"/>
                </a:solidFill>
                <a:latin typeface="Algerian" panose="04020705040A02060702" pitchFamily="82" charset="0"/>
              </a:rPr>
              <a:t>MARIANNA SALVATORE </a:t>
            </a:r>
          </a:p>
          <a:p>
            <a:endParaRPr lang="it-IT" dirty="0"/>
          </a:p>
          <a:p>
            <a:endParaRPr lang="it-IT" dirty="0"/>
          </a:p>
        </p:txBody>
      </p:sp>
      <p:pic>
        <p:nvPicPr>
          <p:cNvPr id="1026" name="Picture 2" descr="Risultati immagini per smile cia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6190" y="4041367"/>
            <a:ext cx="3268622" cy="2386095"/>
          </a:xfrm>
          <a:prstGeom prst="ellipse">
            <a:avLst/>
          </a:prstGeom>
          <a:ln w="63500" cap="rnd">
            <a:solidFill>
              <a:srgbClr val="2DB73A"/>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ttangolo 3"/>
          <p:cNvSpPr/>
          <p:nvPr/>
        </p:nvSpPr>
        <p:spPr>
          <a:xfrm>
            <a:off x="10274611" y="5650194"/>
            <a:ext cx="1755609" cy="923330"/>
          </a:xfrm>
          <a:prstGeom prst="rect">
            <a:avLst/>
          </a:prstGeom>
        </p:spPr>
        <p:txBody>
          <a:bodyPr wrap="none">
            <a:spAutoFit/>
          </a:bodyPr>
          <a:lstStyle/>
          <a:p>
            <a:r>
              <a:rPr lang="it-IT" sz="5400" dirty="0">
                <a:latin typeface="Algerian" panose="04020705040A02060702" pitchFamily="82" charset="0"/>
              </a:rPr>
              <a:t>ciao</a:t>
            </a:r>
          </a:p>
        </p:txBody>
      </p:sp>
    </p:spTree>
    <p:extLst>
      <p:ext uri="{BB962C8B-B14F-4D97-AF65-F5344CB8AC3E}">
        <p14:creationId xmlns:p14="http://schemas.microsoft.com/office/powerpoint/2010/main" val="884818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9000">
        <p15:prstTrans prst="crush"/>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2000"/>
                                        <p:tgtEl>
                                          <p:spTgt spid="3">
                                            <p:txEl>
                                              <p:pRg st="0" end="0"/>
                                            </p:txEl>
                                          </p:spTgt>
                                        </p:tgtEl>
                                      </p:cBhvr>
                                    </p:animEffect>
                                  </p:childTnLst>
                                </p:cTn>
                              </p:par>
                            </p:childTnLst>
                          </p:cTn>
                        </p:par>
                        <p:par>
                          <p:cTn id="8" fill="hold">
                            <p:stCondLst>
                              <p:cond delay="3500"/>
                            </p:stCondLst>
                            <p:childTnLst>
                              <p:par>
                                <p:cTn id="9" presetID="18" presetClass="entr" presetSubtype="12"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trips(downLeft)">
                                      <p:cBhvr>
                                        <p:cTn id="11" dur="2000"/>
                                        <p:tgtEl>
                                          <p:spTgt spid="3">
                                            <p:txEl>
                                              <p:pRg st="1" end="1"/>
                                            </p:txEl>
                                          </p:spTgt>
                                        </p:tgtEl>
                                      </p:cBhvr>
                                    </p:animEffect>
                                  </p:childTnLst>
                                </p:cTn>
                              </p:par>
                            </p:childTnLst>
                          </p:cTn>
                        </p:par>
                        <p:par>
                          <p:cTn id="12" fill="hold">
                            <p:stCondLst>
                              <p:cond delay="6500"/>
                            </p:stCondLst>
                            <p:childTnLst>
                              <p:par>
                                <p:cTn id="13" presetID="18" presetClass="entr" presetSubtype="12"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trips(downLeft)">
                                      <p:cBhvr>
                                        <p:cTn id="15" dur="2000"/>
                                        <p:tgtEl>
                                          <p:spTgt spid="3">
                                            <p:txEl>
                                              <p:pRg st="2" end="2"/>
                                            </p:txEl>
                                          </p:spTgt>
                                        </p:tgtEl>
                                      </p:cBhvr>
                                    </p:animEffect>
                                  </p:childTnLst>
                                </p:cTn>
                              </p:par>
                            </p:childTnLst>
                          </p:cTn>
                        </p:par>
                        <p:par>
                          <p:cTn id="16" fill="hold">
                            <p:stCondLst>
                              <p:cond delay="9500"/>
                            </p:stCondLst>
                            <p:childTnLst>
                              <p:par>
                                <p:cTn id="17" presetID="18" presetClass="entr" presetSubtype="12"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strips(downLeft)">
                                      <p:cBhvr>
                                        <p:cTn id="19" dur="2000"/>
                                        <p:tgtEl>
                                          <p:spTgt spid="3">
                                            <p:txEl>
                                              <p:pRg st="3" end="3"/>
                                            </p:txEl>
                                          </p:spTgt>
                                        </p:tgtEl>
                                      </p:cBhvr>
                                    </p:animEffect>
                                  </p:childTnLst>
                                </p:cTn>
                              </p:par>
                            </p:childTnLst>
                          </p:cTn>
                        </p:par>
                        <p:par>
                          <p:cTn id="20" fill="hold">
                            <p:stCondLst>
                              <p:cond delay="12500"/>
                            </p:stCondLst>
                            <p:childTnLst>
                              <p:par>
                                <p:cTn id="21" presetID="18" presetClass="entr" presetSubtype="12"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strips(downLeft)">
                                      <p:cBhvr>
                                        <p:cTn id="23" dur="2000"/>
                                        <p:tgtEl>
                                          <p:spTgt spid="3">
                                            <p:txEl>
                                              <p:pRg st="4" end="4"/>
                                            </p:txEl>
                                          </p:spTgt>
                                        </p:tgtEl>
                                      </p:cBhvr>
                                    </p:animEffect>
                                  </p:childTnLst>
                                </p:cTn>
                              </p:par>
                            </p:childTnLst>
                          </p:cTn>
                        </p:par>
                        <p:par>
                          <p:cTn id="24" fill="hold">
                            <p:stCondLst>
                              <p:cond delay="15500"/>
                            </p:stCondLst>
                            <p:childTnLst>
                              <p:par>
                                <p:cTn id="25" presetID="18" presetClass="entr" presetSubtype="12" fill="hold" nodeType="afterEffect">
                                  <p:stCondLst>
                                    <p:cond delay="1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strips(downLeft)">
                                      <p:cBhvr>
                                        <p:cTn id="27" dur="2000"/>
                                        <p:tgtEl>
                                          <p:spTgt spid="3">
                                            <p:txEl>
                                              <p:pRg st="5" end="5"/>
                                            </p:txEl>
                                          </p:spTgt>
                                        </p:tgtEl>
                                      </p:cBhvr>
                                    </p:animEffect>
                                  </p:childTnLst>
                                </p:cTn>
                              </p:par>
                            </p:childTnLst>
                          </p:cTn>
                        </p:par>
                        <p:par>
                          <p:cTn id="28" fill="hold">
                            <p:stCondLst>
                              <p:cond delay="18500"/>
                            </p:stCondLst>
                            <p:childTnLst>
                              <p:par>
                                <p:cTn id="29" presetID="49" presetClass="entr" presetSubtype="0" decel="100000" fill="hold" nodeType="afterEffect">
                                  <p:stCondLst>
                                    <p:cond delay="100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2000" fill="hold"/>
                                        <p:tgtEl>
                                          <p:spTgt spid="1026"/>
                                        </p:tgtEl>
                                        <p:attrNameLst>
                                          <p:attrName>ppt_w</p:attrName>
                                        </p:attrNameLst>
                                      </p:cBhvr>
                                      <p:tavLst>
                                        <p:tav tm="0">
                                          <p:val>
                                            <p:fltVal val="0"/>
                                          </p:val>
                                        </p:tav>
                                        <p:tav tm="100000">
                                          <p:val>
                                            <p:strVal val="#ppt_w"/>
                                          </p:val>
                                        </p:tav>
                                      </p:tavLst>
                                    </p:anim>
                                    <p:anim calcmode="lin" valueType="num">
                                      <p:cBhvr>
                                        <p:cTn id="32" dur="2000" fill="hold"/>
                                        <p:tgtEl>
                                          <p:spTgt spid="1026"/>
                                        </p:tgtEl>
                                        <p:attrNameLst>
                                          <p:attrName>ppt_h</p:attrName>
                                        </p:attrNameLst>
                                      </p:cBhvr>
                                      <p:tavLst>
                                        <p:tav tm="0">
                                          <p:val>
                                            <p:fltVal val="0"/>
                                          </p:val>
                                        </p:tav>
                                        <p:tav tm="100000">
                                          <p:val>
                                            <p:strVal val="#ppt_h"/>
                                          </p:val>
                                        </p:tav>
                                      </p:tavLst>
                                    </p:anim>
                                    <p:anim calcmode="lin" valueType="num">
                                      <p:cBhvr>
                                        <p:cTn id="33" dur="2000" fill="hold"/>
                                        <p:tgtEl>
                                          <p:spTgt spid="1026"/>
                                        </p:tgtEl>
                                        <p:attrNameLst>
                                          <p:attrName>style.rotation</p:attrName>
                                        </p:attrNameLst>
                                      </p:cBhvr>
                                      <p:tavLst>
                                        <p:tav tm="0">
                                          <p:val>
                                            <p:fltVal val="360"/>
                                          </p:val>
                                        </p:tav>
                                        <p:tav tm="100000">
                                          <p:val>
                                            <p:fltVal val="0"/>
                                          </p:val>
                                        </p:tav>
                                      </p:tavLst>
                                    </p:anim>
                                    <p:animEffect transition="in" filter="fade">
                                      <p:cBhvr>
                                        <p:cTn id="34" dur="2000"/>
                                        <p:tgtEl>
                                          <p:spTgt spid="1026"/>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1000"/>
                                  </p:stCondLst>
                                  <p:childTnLst>
                                    <p:set>
                                      <p:cBhvr>
                                        <p:cTn id="38" dur="1" fill="hold">
                                          <p:stCondLst>
                                            <p:cond delay="0"/>
                                          </p:stCondLst>
                                        </p:cTn>
                                        <p:tgtEl>
                                          <p:spTgt spid="4"/>
                                        </p:tgtEl>
                                        <p:attrNameLst>
                                          <p:attrName>style.visibility</p:attrName>
                                        </p:attrNameLst>
                                      </p:cBhvr>
                                      <p:to>
                                        <p:strVal val="visible"/>
                                      </p:to>
                                    </p:set>
                                    <p:animEffect transition="in" filter="wedge">
                                      <p:cBhvr>
                                        <p:cTn id="3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76728" y="628078"/>
            <a:ext cx="10591800" cy="4968050"/>
          </a:xfrm>
        </p:spPr>
        <p:txBody>
          <a:bodyPr>
            <a:noAutofit/>
          </a:bodyPr>
          <a:lstStyle/>
          <a:p>
            <a:r>
              <a:rPr lang="it-IT" sz="9600" b="1" dirty="0">
                <a:solidFill>
                  <a:srgbClr val="CC0099"/>
                </a:solidFill>
                <a:latin typeface="Algerian" panose="04020705040A02060702" pitchFamily="82" charset="0"/>
              </a:rPr>
              <a:t>FINE !!!</a:t>
            </a:r>
          </a:p>
        </p:txBody>
      </p:sp>
    </p:spTree>
    <p:extLst>
      <p:ext uri="{BB962C8B-B14F-4D97-AF65-F5344CB8AC3E}">
        <p14:creationId xmlns:p14="http://schemas.microsoft.com/office/powerpoint/2010/main" val="21167880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shadeToTitle="1">
        <a:gradFill>
          <a:gsLst>
            <a:gs pos="66000">
              <a:srgbClr val="FFC000"/>
            </a:gs>
            <a:gs pos="59000">
              <a:schemeClr val="accent1">
                <a:lumMod val="43000"/>
                <a:lumOff val="57000"/>
              </a:schemeClr>
            </a:gs>
            <a:gs pos="57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422031"/>
            <a:ext cx="3399692" cy="1055077"/>
          </a:xfrm>
        </p:spPr>
        <p:txBody>
          <a:bodyPr/>
          <a:lstStyle/>
          <a:p>
            <a:r>
              <a:rPr lang="it-IT" dirty="0"/>
              <a:t>Si parte!!!</a:t>
            </a:r>
          </a:p>
        </p:txBody>
      </p:sp>
      <p:pic>
        <p:nvPicPr>
          <p:cNvPr id="2050" name="Picture 2" descr="Risultati immagini per pullmangi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flipH="1">
            <a:off x="1362045" y="2482555"/>
            <a:ext cx="8559563" cy="3665731"/>
          </a:xfrm>
          <a:prstGeom prst="roundRect">
            <a:avLst>
              <a:gd name="adj" fmla="val 16667"/>
            </a:avLst>
          </a:prstGeom>
          <a:ln w="76200">
            <a:solidFill>
              <a:srgbClr val="A9279A"/>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Ovale 3"/>
          <p:cNvSpPr/>
          <p:nvPr/>
        </p:nvSpPr>
        <p:spPr>
          <a:xfrm rot="-60000">
            <a:off x="2377435" y="4069321"/>
            <a:ext cx="3442446" cy="911808"/>
          </a:xfrm>
          <a:prstGeom prst="ellipse">
            <a:avLst/>
          </a:prstGeom>
          <a:gradFill>
            <a:gsLst>
              <a:gs pos="0">
                <a:srgbClr val="CE028A"/>
              </a:gs>
              <a:gs pos="59000">
                <a:schemeClr val="accent1">
                  <a:lumMod val="43000"/>
                  <a:lumOff val="57000"/>
                </a:schemeClr>
              </a:gs>
              <a:gs pos="59000">
                <a:schemeClr val="accent1">
                  <a:lumMod val="45000"/>
                  <a:lumOff val="55000"/>
                </a:schemeClr>
              </a:gs>
              <a:gs pos="76000">
                <a:schemeClr val="accent1">
                  <a:lumMod val="30000"/>
                  <a:lumOff val="70000"/>
                </a:schemeClr>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b="1" dirty="0">
                <a:solidFill>
                  <a:schemeClr val="tx1"/>
                </a:solidFill>
                <a:effectLst>
                  <a:outerShdw blurRad="50800" dist="50800" dir="5400000" algn="ctr" rotWithShape="0">
                    <a:srgbClr val="A9279A"/>
                  </a:outerShdw>
                </a:effectLst>
                <a:latin typeface="Algerian" panose="04020705040A02060702" pitchFamily="82" charset="0"/>
              </a:rPr>
              <a:t>Liceo scientifico</a:t>
            </a:r>
          </a:p>
          <a:p>
            <a:r>
              <a:rPr lang="it-IT" sz="1600" b="1" dirty="0" err="1">
                <a:solidFill>
                  <a:schemeClr val="tx1"/>
                </a:solidFill>
                <a:effectLst>
                  <a:outerShdw blurRad="50800" dist="50800" dir="5400000" algn="ctr" rotWithShape="0">
                    <a:srgbClr val="A9279A"/>
                  </a:outerShdw>
                </a:effectLst>
                <a:latin typeface="Algerian" panose="04020705040A02060702" pitchFamily="82" charset="0"/>
              </a:rPr>
              <a:t>alfano</a:t>
            </a:r>
            <a:r>
              <a:rPr lang="it-IT" sz="1600" b="1" dirty="0">
                <a:solidFill>
                  <a:schemeClr val="tx1"/>
                </a:solidFill>
                <a:effectLst>
                  <a:outerShdw blurRad="50800" dist="50800" dir="5400000" algn="ctr" rotWithShape="0">
                    <a:srgbClr val="A9279A"/>
                  </a:outerShdw>
                </a:effectLst>
                <a:latin typeface="Algerian" panose="04020705040A02060702" pitchFamily="82" charset="0"/>
              </a:rPr>
              <a:t> da </a:t>
            </a:r>
            <a:r>
              <a:rPr lang="it-IT" sz="1600" b="1" dirty="0" err="1">
                <a:solidFill>
                  <a:schemeClr val="tx1"/>
                </a:solidFill>
                <a:effectLst>
                  <a:outerShdw blurRad="50800" dist="50800" dir="5400000" algn="ctr" rotWithShape="0">
                    <a:srgbClr val="A9279A"/>
                  </a:outerShdw>
                </a:effectLst>
                <a:latin typeface="Algerian" panose="04020705040A02060702" pitchFamily="82" charset="0"/>
              </a:rPr>
              <a:t>termoli</a:t>
            </a:r>
            <a:r>
              <a:rPr lang="it-IT" sz="1600" b="1" dirty="0">
                <a:solidFill>
                  <a:schemeClr val="tx1"/>
                </a:solidFill>
                <a:latin typeface="Algerian" panose="04020705040A02060702" pitchFamily="82" charset="0"/>
              </a:rPr>
              <a:t> </a:t>
            </a:r>
          </a:p>
          <a:p>
            <a:r>
              <a:rPr lang="it-IT" sz="1600" b="1" dirty="0">
                <a:solidFill>
                  <a:schemeClr val="tx1"/>
                </a:solidFill>
                <a:latin typeface="Algerian" panose="04020705040A02060702" pitchFamily="82" charset="0"/>
              </a:rPr>
              <a:t>Classe 1° C</a:t>
            </a:r>
          </a:p>
        </p:txBody>
      </p:sp>
    </p:spTree>
    <p:extLst>
      <p:ext uri="{BB962C8B-B14F-4D97-AF65-F5344CB8AC3E}">
        <p14:creationId xmlns:p14="http://schemas.microsoft.com/office/powerpoint/2010/main" val="4288155619"/>
      </p:ext>
    </p:extLst>
  </p:cSld>
  <p:clrMapOvr>
    <a:masterClrMapping/>
  </p:clrMapOvr>
  <mc:AlternateContent xmlns:mc="http://schemas.openxmlformats.org/markup-compatibility/2006" xmlns:p14="http://schemas.microsoft.com/office/powerpoint/2010/main">
    <mc:Choice Requires="p14">
      <p:transition spd="slow" p14:dur="1600" advClick="0" advTm="10000">
        <p14:prism isInverted="1"/>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6" presetClass="entr" presetSubtype="0" fill="hold" grpId="0" nodeType="afterEffect">
                                  <p:stCondLst>
                                    <p:cond delay="100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80">
                                          <p:stCondLst>
                                            <p:cond delay="0"/>
                                          </p:stCondLst>
                                        </p:cTn>
                                        <p:tgtEl>
                                          <p:spTgt spid="4"/>
                                        </p:tgtEl>
                                      </p:cBhvr>
                                    </p:animEffect>
                                    <p:anim calcmode="lin" valueType="num">
                                      <p:cBhvr>
                                        <p:cTn id="3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6" dur="26">
                                          <p:stCondLst>
                                            <p:cond delay="650"/>
                                          </p:stCondLst>
                                        </p:cTn>
                                        <p:tgtEl>
                                          <p:spTgt spid="4"/>
                                        </p:tgtEl>
                                      </p:cBhvr>
                                      <p:to x="100000" y="60000"/>
                                    </p:animScale>
                                    <p:animScale>
                                      <p:cBhvr>
                                        <p:cTn id="37" dur="166" decel="50000">
                                          <p:stCondLst>
                                            <p:cond delay="676"/>
                                          </p:stCondLst>
                                        </p:cTn>
                                        <p:tgtEl>
                                          <p:spTgt spid="4"/>
                                        </p:tgtEl>
                                      </p:cBhvr>
                                      <p:to x="100000" y="100000"/>
                                    </p:animScale>
                                    <p:animScale>
                                      <p:cBhvr>
                                        <p:cTn id="38" dur="26">
                                          <p:stCondLst>
                                            <p:cond delay="1312"/>
                                          </p:stCondLst>
                                        </p:cTn>
                                        <p:tgtEl>
                                          <p:spTgt spid="4"/>
                                        </p:tgtEl>
                                      </p:cBhvr>
                                      <p:to x="100000" y="80000"/>
                                    </p:animScale>
                                    <p:animScale>
                                      <p:cBhvr>
                                        <p:cTn id="39" dur="166" decel="50000">
                                          <p:stCondLst>
                                            <p:cond delay="1338"/>
                                          </p:stCondLst>
                                        </p:cTn>
                                        <p:tgtEl>
                                          <p:spTgt spid="4"/>
                                        </p:tgtEl>
                                      </p:cBhvr>
                                      <p:to x="100000" y="100000"/>
                                    </p:animScale>
                                    <p:animScale>
                                      <p:cBhvr>
                                        <p:cTn id="40" dur="26">
                                          <p:stCondLst>
                                            <p:cond delay="1642"/>
                                          </p:stCondLst>
                                        </p:cTn>
                                        <p:tgtEl>
                                          <p:spTgt spid="4"/>
                                        </p:tgtEl>
                                      </p:cBhvr>
                                      <p:to x="100000" y="90000"/>
                                    </p:animScale>
                                    <p:animScale>
                                      <p:cBhvr>
                                        <p:cTn id="41" dur="166" decel="50000">
                                          <p:stCondLst>
                                            <p:cond delay="1668"/>
                                          </p:stCondLst>
                                        </p:cTn>
                                        <p:tgtEl>
                                          <p:spTgt spid="4"/>
                                        </p:tgtEl>
                                      </p:cBhvr>
                                      <p:to x="100000" y="100000"/>
                                    </p:animScale>
                                    <p:animScale>
                                      <p:cBhvr>
                                        <p:cTn id="42" dur="26">
                                          <p:stCondLst>
                                            <p:cond delay="1808"/>
                                          </p:stCondLst>
                                        </p:cTn>
                                        <p:tgtEl>
                                          <p:spTgt spid="4"/>
                                        </p:tgtEl>
                                      </p:cBhvr>
                                      <p:to x="100000" y="95000"/>
                                    </p:animScale>
                                    <p:animScale>
                                      <p:cBhvr>
                                        <p:cTn id="4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66000">
              <a:srgbClr val="FF0000"/>
            </a:gs>
            <a:gs pos="59000">
              <a:schemeClr val="accent1">
                <a:lumMod val="43000"/>
                <a:lumOff val="57000"/>
              </a:schemeClr>
            </a:gs>
            <a:gs pos="57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778934" y="183975"/>
            <a:ext cx="9753600" cy="1701270"/>
          </a:xfrm>
        </p:spPr>
        <p:txBody>
          <a:bodyPr>
            <a:normAutofit fontScale="90000"/>
          </a:bodyPr>
          <a:lstStyle/>
          <a:p>
            <a:r>
              <a:rPr lang="it-IT" dirty="0">
                <a:latin typeface="Arial Rounded MT Bold" panose="020F0704030504030204" pitchFamily="34" charset="0"/>
              </a:rPr>
              <a:t>Dopo qualche ora di viaggio siamo…</a:t>
            </a:r>
          </a:p>
        </p:txBody>
      </p:sp>
      <p:pic>
        <p:nvPicPr>
          <p:cNvPr id="3074" name="Picture 2" descr="Risultati immagini per sm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53" y="1885246"/>
            <a:ext cx="3332692" cy="2608614"/>
          </a:xfrm>
          <a:prstGeom prst="ellipse">
            <a:avLst/>
          </a:prstGeom>
          <a:ln w="190500" cap="rnd">
            <a:solidFill>
              <a:srgbClr val="FFFF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Sottotitolo 2"/>
          <p:cNvSpPr>
            <a:spLocks noGrp="1"/>
          </p:cNvSpPr>
          <p:nvPr>
            <p:ph type="subTitle" idx="1"/>
          </p:nvPr>
        </p:nvSpPr>
        <p:spPr>
          <a:xfrm>
            <a:off x="645459" y="4114800"/>
            <a:ext cx="3778623" cy="468489"/>
          </a:xfrm>
        </p:spPr>
        <p:txBody>
          <a:bodyPr>
            <a:normAutofit fontScale="85000" lnSpcReduction="10000"/>
          </a:bodyPr>
          <a:lstStyle/>
          <a:p>
            <a:r>
              <a:rPr lang="it-IT" dirty="0">
                <a:latin typeface="Arial Black" panose="020B0A04020102020204" pitchFamily="34" charset="0"/>
              </a:rPr>
              <a:t>…arrivati a destinazione</a:t>
            </a:r>
          </a:p>
        </p:txBody>
      </p:sp>
      <p:pic>
        <p:nvPicPr>
          <p:cNvPr id="6" name="Picture 2" descr="Risultati immagini per entrata di immagini di villa adri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935" y="2532764"/>
            <a:ext cx="5475110" cy="4101049"/>
          </a:xfrm>
          <a:prstGeom prst="rect">
            <a:avLst/>
          </a:prstGeom>
          <a:solidFill>
            <a:srgbClr val="FFFFFF">
              <a:shade val="85000"/>
            </a:srgbClr>
          </a:solidFill>
          <a:ln w="190500" cap="sq">
            <a:solidFill>
              <a:schemeClr val="bg1">
                <a:lumMod val="75000"/>
              </a:schemeClr>
            </a:solidFill>
            <a:prstDash val="sysDash"/>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400875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2000">
        <p15:prstTrans prst="pageCurlDouble"/>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500"/>
                            </p:stCondLst>
                            <p:childTnLst>
                              <p:par>
                                <p:cTn id="11" presetID="5" presetClass="entr" presetSubtype="10" fill="hold" nodeType="afterEffect">
                                  <p:stCondLst>
                                    <p:cond delay="1000"/>
                                  </p:stCondLst>
                                  <p:childTnLst>
                                    <p:set>
                                      <p:cBhvr>
                                        <p:cTn id="12" dur="1" fill="hold">
                                          <p:stCondLst>
                                            <p:cond delay="0"/>
                                          </p:stCondLst>
                                        </p:cTn>
                                        <p:tgtEl>
                                          <p:spTgt spid="3074"/>
                                        </p:tgtEl>
                                        <p:attrNameLst>
                                          <p:attrName>style.visibility</p:attrName>
                                        </p:attrNameLst>
                                      </p:cBhvr>
                                      <p:to>
                                        <p:strVal val="visible"/>
                                      </p:to>
                                    </p:set>
                                    <p:animEffect transition="in" filter="checkerboard(across)">
                                      <p:cBhvr>
                                        <p:cTn id="13" dur="500"/>
                                        <p:tgtEl>
                                          <p:spTgt spid="3074"/>
                                        </p:tgtEl>
                                      </p:cBhvr>
                                    </p:animEffect>
                                  </p:childTnLst>
                                </p:cTn>
                              </p:par>
                            </p:childTnLst>
                          </p:cTn>
                        </p:par>
                        <p:par>
                          <p:cTn id="14" fill="hold">
                            <p:stCondLst>
                              <p:cond delay="3000"/>
                            </p:stCondLst>
                            <p:childTnLst>
                              <p:par>
                                <p:cTn id="15" presetID="42" presetClass="entr" presetSubtype="0" fill="hold" grpId="0" nodeType="afterEffect">
                                  <p:stCondLst>
                                    <p:cond delay="50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4500"/>
                            </p:stCondLst>
                            <p:childTnLst>
                              <p:par>
                                <p:cTn id="21" presetID="4" presetClass="entr" presetSubtype="16" fill="hold"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66000">
              <a:srgbClr val="00B0F0"/>
            </a:gs>
            <a:gs pos="59000">
              <a:schemeClr val="accent1">
                <a:lumMod val="43000"/>
                <a:lumOff val="57000"/>
              </a:schemeClr>
            </a:gs>
            <a:gs pos="57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989" y="793376"/>
            <a:ext cx="7457419" cy="5499847"/>
          </a:xfrm>
          <a:prstGeom prst="rect">
            <a:avLst/>
          </a:prstGeom>
          <a:ln w="57150" cap="sq">
            <a:solidFill>
              <a:srgbClr val="0070C0"/>
            </a:solidFill>
            <a:miter lim="800000"/>
          </a:ln>
          <a:effectLst>
            <a:outerShdw blurRad="57150" dist="50800" dir="2700000" algn="tl" rotWithShape="0">
              <a:srgbClr val="000000">
                <a:alpha val="40000"/>
              </a:srgbClr>
            </a:outerShdw>
          </a:effectLst>
        </p:spPr>
      </p:pic>
      <p:sp>
        <p:nvSpPr>
          <p:cNvPr id="6" name="Rettangolo 5"/>
          <p:cNvSpPr/>
          <p:nvPr/>
        </p:nvSpPr>
        <p:spPr>
          <a:xfrm>
            <a:off x="8479395" y="255494"/>
            <a:ext cx="3219546" cy="6186309"/>
          </a:xfrm>
          <a:prstGeom prst="rect">
            <a:avLst/>
          </a:prstGeom>
        </p:spPr>
        <p:txBody>
          <a:bodyPr wrap="square">
            <a:spAutoFit/>
          </a:bodyPr>
          <a:lstStyle/>
          <a:p>
            <a:endParaRPr lang="it-IT" b="1" dirty="0"/>
          </a:p>
          <a:p>
            <a:endParaRPr lang="it-IT" b="1" dirty="0">
              <a:latin typeface="Arial" panose="020B0604020202020204" pitchFamily="34" charset="0"/>
              <a:cs typeface="Arial" panose="020B0604020202020204" pitchFamily="34" charset="0"/>
            </a:endParaRPr>
          </a:p>
          <a:p>
            <a:r>
              <a:rPr lang="it-IT" sz="2400" b="1" dirty="0">
                <a:latin typeface="Arial Black" panose="020B0A04020102020204" pitchFamily="34" charset="0"/>
                <a:cs typeface="Arial" panose="020B0604020202020204" pitchFamily="34" charset="0"/>
              </a:rPr>
              <a:t>Costruita per volere dell’imperatore Adriano come sua residenza a partire dal 117 d.C.. Si tratta di un complesso abitativo monumentale, che ancora oggi mette in scena i fasti dei luoghi del potere dell’antica Roma. </a:t>
            </a:r>
          </a:p>
        </p:txBody>
      </p:sp>
    </p:spTree>
    <p:extLst>
      <p:ext uri="{BB962C8B-B14F-4D97-AF65-F5344CB8AC3E}">
        <p14:creationId xmlns:p14="http://schemas.microsoft.com/office/powerpoint/2010/main" val="334864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13000">
        <p15:prstTrans prst="origami"/>
      </p:transition>
    </mc:Choice>
    <mc:Fallback xmlns="">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par>
                          <p:cTn id="8" fill="hold">
                            <p:stCondLst>
                              <p:cond delay="2000"/>
                            </p:stCondLst>
                            <p:childTnLst>
                              <p:par>
                                <p:cTn id="9" presetID="42" presetClass="entr" presetSubtype="0" fill="hold" grpId="0" nodeType="afterEffect">
                                  <p:stCondLst>
                                    <p:cond delay="400"/>
                                  </p:stCondLst>
                                  <p:iterate type="wd">
                                    <p:tmPct val="10000"/>
                                  </p:iterate>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anim calcmode="lin" valueType="num">
                                      <p:cBhvr>
                                        <p:cTn id="12" dur="3000" fill="hold"/>
                                        <p:tgtEl>
                                          <p:spTgt spid="6"/>
                                        </p:tgtEl>
                                        <p:attrNameLst>
                                          <p:attrName>ppt_x</p:attrName>
                                        </p:attrNameLst>
                                      </p:cBhvr>
                                      <p:tavLst>
                                        <p:tav tm="0">
                                          <p:val>
                                            <p:strVal val="#ppt_x"/>
                                          </p:val>
                                        </p:tav>
                                        <p:tav tm="100000">
                                          <p:val>
                                            <p:strVal val="#ppt_x"/>
                                          </p:val>
                                        </p:tav>
                                      </p:tavLst>
                                    </p:anim>
                                    <p:anim calcmode="lin" valueType="num">
                                      <p:cBhvr>
                                        <p:cTn id="13"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66000">
              <a:schemeClr val="accent6">
                <a:lumMod val="75000"/>
              </a:schemeClr>
            </a:gs>
            <a:gs pos="59000">
              <a:schemeClr val="accent1">
                <a:lumMod val="43000"/>
                <a:lumOff val="57000"/>
              </a:schemeClr>
            </a:gs>
            <a:gs pos="57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122" name="Picture 2" descr="villa adriana tivoli monumen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81" y="155117"/>
            <a:ext cx="5661212" cy="3759045"/>
          </a:xfrm>
          <a:prstGeom prst="rect">
            <a:avLst/>
          </a:prstGeom>
          <a:solidFill>
            <a:srgbClr val="FFFFFF">
              <a:shade val="85000"/>
            </a:srgbClr>
          </a:solidFill>
          <a:ln w="57150" cap="sq">
            <a:solidFill>
              <a:schemeClr val="bg2">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6" name="Picture 6" descr="https://www.greenparkmadama.it/wp-content/uploads/2017/09/Villa-Adriana-Tivoli-stor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40" y="541925"/>
            <a:ext cx="5772146" cy="3850021"/>
          </a:xfrm>
          <a:prstGeom prst="roundRect">
            <a:avLst>
              <a:gd name="adj" fmla="val 11111"/>
            </a:avLst>
          </a:prstGeom>
          <a:ln w="76200" cap="rnd">
            <a:solidFill>
              <a:schemeClr val="tx1">
                <a:lumMod val="75000"/>
                <a:lumOff val="2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5128" name="Picture 8" descr="https://www.greenparkmadama.it/wp-content/uploads/2017/09/Villa-Adriana-Tivoli-curiosi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991" y="1216712"/>
            <a:ext cx="5478743" cy="3637885"/>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4" name="Picture 14" descr="Risultati immagini per immagini di villa adriana tivol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2719" y="1767769"/>
            <a:ext cx="4871015" cy="3568018"/>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36" name="Picture 16" descr="Risultati immagini per immagini di villa adriana tivol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6860" y="2390854"/>
            <a:ext cx="5079674" cy="3431616"/>
          </a:xfrm>
          <a:prstGeom prst="roundRect">
            <a:avLst>
              <a:gd name="adj" fmla="val 16667"/>
            </a:avLst>
          </a:prstGeom>
          <a:ln w="571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38" name="Picture 18" descr="Risultati immagini per immagini di villa adriana tivol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4957" y="3106710"/>
            <a:ext cx="5008268" cy="3338845"/>
          </a:xfrm>
          <a:prstGeom prst="rect">
            <a:avLst/>
          </a:prstGeom>
          <a:ln>
            <a:solidFill>
              <a:schemeClr val="bg2">
                <a:lumMod val="2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5132" name="Picture 12" descr="villa adriana tivol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2603" y="3333379"/>
            <a:ext cx="5707670" cy="4627902"/>
          </a:xfrm>
          <a:prstGeom prst="ellipse">
            <a:avLst/>
          </a:prstGeom>
          <a:ln w="5715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ctrTitle"/>
          </p:nvPr>
        </p:nvSpPr>
        <p:spPr>
          <a:xfrm>
            <a:off x="8160273" y="-485999"/>
            <a:ext cx="3891569" cy="6133329"/>
          </a:xfrm>
        </p:spPr>
        <p:txBody>
          <a:bodyPr>
            <a:noAutofit/>
          </a:bodyPr>
          <a:lstStyle/>
          <a:p>
            <a:r>
              <a:rPr lang="it-IT" sz="2000" dirty="0">
                <a:solidFill>
                  <a:schemeClr val="accent1">
                    <a:lumMod val="50000"/>
                  </a:schemeClr>
                </a:solidFill>
                <a:latin typeface="Arial Black" panose="020B0A04020102020204" pitchFamily="34" charset="0"/>
              </a:rPr>
              <a:t>Quello che ora ci appare come un grandioso complesso di rovine, un tempo era costellato di palazzi, templi, terme, palestre e teatri, distribuiti su una superficie di circa 1 chilometro quadrato: </a:t>
            </a:r>
            <a:r>
              <a:rPr lang="it-IT" sz="2000" b="1" dirty="0">
                <a:solidFill>
                  <a:schemeClr val="accent1">
                    <a:lumMod val="50000"/>
                  </a:schemeClr>
                </a:solidFill>
                <a:latin typeface="Arial Black" panose="020B0A04020102020204" pitchFamily="34" charset="0"/>
              </a:rPr>
              <a:t>l’imperatore volle riprodurre al suo interno in scala i luoghi e gli edifici che più ne avevano colpito la fantasia durante i suoi viaggi in giro per il mondo allora conosciuto.</a:t>
            </a:r>
            <a:endParaRPr lang="it-IT" sz="2000" dirty="0">
              <a:solidFill>
                <a:schemeClr val="accent1">
                  <a:lumMod val="50000"/>
                </a:schemeClr>
              </a:solidFill>
              <a:latin typeface="Arial Black" panose="020B0A04020102020204" pitchFamily="34" charset="0"/>
            </a:endParaRPr>
          </a:p>
        </p:txBody>
      </p:sp>
    </p:spTree>
    <p:extLst>
      <p:ext uri="{BB962C8B-B14F-4D97-AF65-F5344CB8AC3E}">
        <p14:creationId xmlns:p14="http://schemas.microsoft.com/office/powerpoint/2010/main" val="866667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8000">
        <p15:prstTrans prst="curtains"/>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200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80">
                                          <p:stCondLst>
                                            <p:cond delay="0"/>
                                          </p:stCondLst>
                                        </p:cTn>
                                        <p:tgtEl>
                                          <p:spTgt spid="5122"/>
                                        </p:tgtEl>
                                      </p:cBhvr>
                                    </p:animEffect>
                                    <p:anim calcmode="lin" valueType="num">
                                      <p:cBhvr>
                                        <p:cTn id="8"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13" dur="26">
                                          <p:stCondLst>
                                            <p:cond delay="650"/>
                                          </p:stCondLst>
                                        </p:cTn>
                                        <p:tgtEl>
                                          <p:spTgt spid="5122"/>
                                        </p:tgtEl>
                                      </p:cBhvr>
                                      <p:to x="100000" y="60000"/>
                                    </p:animScale>
                                    <p:animScale>
                                      <p:cBhvr>
                                        <p:cTn id="14" dur="166" decel="50000">
                                          <p:stCondLst>
                                            <p:cond delay="676"/>
                                          </p:stCondLst>
                                        </p:cTn>
                                        <p:tgtEl>
                                          <p:spTgt spid="5122"/>
                                        </p:tgtEl>
                                      </p:cBhvr>
                                      <p:to x="100000" y="100000"/>
                                    </p:animScale>
                                    <p:animScale>
                                      <p:cBhvr>
                                        <p:cTn id="15" dur="26">
                                          <p:stCondLst>
                                            <p:cond delay="1312"/>
                                          </p:stCondLst>
                                        </p:cTn>
                                        <p:tgtEl>
                                          <p:spTgt spid="5122"/>
                                        </p:tgtEl>
                                      </p:cBhvr>
                                      <p:to x="100000" y="80000"/>
                                    </p:animScale>
                                    <p:animScale>
                                      <p:cBhvr>
                                        <p:cTn id="16" dur="166" decel="50000">
                                          <p:stCondLst>
                                            <p:cond delay="1338"/>
                                          </p:stCondLst>
                                        </p:cTn>
                                        <p:tgtEl>
                                          <p:spTgt spid="5122"/>
                                        </p:tgtEl>
                                      </p:cBhvr>
                                      <p:to x="100000" y="100000"/>
                                    </p:animScale>
                                    <p:animScale>
                                      <p:cBhvr>
                                        <p:cTn id="17" dur="26">
                                          <p:stCondLst>
                                            <p:cond delay="1642"/>
                                          </p:stCondLst>
                                        </p:cTn>
                                        <p:tgtEl>
                                          <p:spTgt spid="5122"/>
                                        </p:tgtEl>
                                      </p:cBhvr>
                                      <p:to x="100000" y="90000"/>
                                    </p:animScale>
                                    <p:animScale>
                                      <p:cBhvr>
                                        <p:cTn id="18" dur="166" decel="50000">
                                          <p:stCondLst>
                                            <p:cond delay="1668"/>
                                          </p:stCondLst>
                                        </p:cTn>
                                        <p:tgtEl>
                                          <p:spTgt spid="5122"/>
                                        </p:tgtEl>
                                      </p:cBhvr>
                                      <p:to x="100000" y="100000"/>
                                    </p:animScale>
                                    <p:animScale>
                                      <p:cBhvr>
                                        <p:cTn id="19" dur="26">
                                          <p:stCondLst>
                                            <p:cond delay="1808"/>
                                          </p:stCondLst>
                                        </p:cTn>
                                        <p:tgtEl>
                                          <p:spTgt spid="5122"/>
                                        </p:tgtEl>
                                      </p:cBhvr>
                                      <p:to x="100000" y="95000"/>
                                    </p:animScale>
                                    <p:animScale>
                                      <p:cBhvr>
                                        <p:cTn id="20" dur="166" decel="50000">
                                          <p:stCondLst>
                                            <p:cond delay="1834"/>
                                          </p:stCondLst>
                                        </p:cTn>
                                        <p:tgtEl>
                                          <p:spTgt spid="5122"/>
                                        </p:tgtEl>
                                      </p:cBhvr>
                                      <p:to x="100000" y="100000"/>
                                    </p:animScale>
                                  </p:childTnLst>
                                </p:cTn>
                              </p:par>
                            </p:childTnLst>
                          </p:cTn>
                        </p:par>
                        <p:par>
                          <p:cTn id="21" fill="hold">
                            <p:stCondLst>
                              <p:cond delay="4000"/>
                            </p:stCondLst>
                            <p:childTnLst>
                              <p:par>
                                <p:cTn id="22" presetID="3" presetClass="entr" presetSubtype="10" fill="hold" nodeType="afterEffect">
                                  <p:stCondLst>
                                    <p:cond delay="2000"/>
                                  </p:stCondLst>
                                  <p:childTnLst>
                                    <p:set>
                                      <p:cBhvr>
                                        <p:cTn id="23" dur="1" fill="hold">
                                          <p:stCondLst>
                                            <p:cond delay="0"/>
                                          </p:stCondLst>
                                        </p:cTn>
                                        <p:tgtEl>
                                          <p:spTgt spid="5126"/>
                                        </p:tgtEl>
                                        <p:attrNameLst>
                                          <p:attrName>style.visibility</p:attrName>
                                        </p:attrNameLst>
                                      </p:cBhvr>
                                      <p:to>
                                        <p:strVal val="visible"/>
                                      </p:to>
                                    </p:set>
                                    <p:animEffect transition="in" filter="blinds(horizontal)">
                                      <p:cBhvr>
                                        <p:cTn id="24" dur="2000"/>
                                        <p:tgtEl>
                                          <p:spTgt spid="5126"/>
                                        </p:tgtEl>
                                      </p:cBhvr>
                                    </p:animEffect>
                                  </p:childTnLst>
                                </p:cTn>
                              </p:par>
                            </p:childTnLst>
                          </p:cTn>
                        </p:par>
                        <p:par>
                          <p:cTn id="25" fill="hold">
                            <p:stCondLst>
                              <p:cond delay="8000"/>
                            </p:stCondLst>
                            <p:childTnLst>
                              <p:par>
                                <p:cTn id="26" presetID="4" presetClass="entr" presetSubtype="16" fill="hold" nodeType="afterEffect">
                                  <p:stCondLst>
                                    <p:cond delay="2000"/>
                                  </p:stCondLst>
                                  <p:childTnLst>
                                    <p:set>
                                      <p:cBhvr>
                                        <p:cTn id="27" dur="1" fill="hold">
                                          <p:stCondLst>
                                            <p:cond delay="0"/>
                                          </p:stCondLst>
                                        </p:cTn>
                                        <p:tgtEl>
                                          <p:spTgt spid="5128"/>
                                        </p:tgtEl>
                                        <p:attrNameLst>
                                          <p:attrName>style.visibility</p:attrName>
                                        </p:attrNameLst>
                                      </p:cBhvr>
                                      <p:to>
                                        <p:strVal val="visible"/>
                                      </p:to>
                                    </p:set>
                                    <p:animEffect transition="in" filter="box(in)">
                                      <p:cBhvr>
                                        <p:cTn id="28" dur="2000"/>
                                        <p:tgtEl>
                                          <p:spTgt spid="5128"/>
                                        </p:tgtEl>
                                      </p:cBhvr>
                                    </p:animEffect>
                                  </p:childTnLst>
                                </p:cTn>
                              </p:par>
                            </p:childTnLst>
                          </p:cTn>
                        </p:par>
                        <p:par>
                          <p:cTn id="29" fill="hold">
                            <p:stCondLst>
                              <p:cond delay="12000"/>
                            </p:stCondLst>
                            <p:childTnLst>
                              <p:par>
                                <p:cTn id="30" presetID="47" presetClass="entr" presetSubtype="0" fill="hold" nodeType="afterEffect">
                                  <p:stCondLst>
                                    <p:cond delay="2000"/>
                                  </p:stCondLst>
                                  <p:childTnLst>
                                    <p:set>
                                      <p:cBhvr>
                                        <p:cTn id="31" dur="1" fill="hold">
                                          <p:stCondLst>
                                            <p:cond delay="0"/>
                                          </p:stCondLst>
                                        </p:cTn>
                                        <p:tgtEl>
                                          <p:spTgt spid="5134"/>
                                        </p:tgtEl>
                                        <p:attrNameLst>
                                          <p:attrName>style.visibility</p:attrName>
                                        </p:attrNameLst>
                                      </p:cBhvr>
                                      <p:to>
                                        <p:strVal val="visible"/>
                                      </p:to>
                                    </p:set>
                                    <p:animEffect transition="in" filter="fade">
                                      <p:cBhvr>
                                        <p:cTn id="32" dur="2000"/>
                                        <p:tgtEl>
                                          <p:spTgt spid="5134"/>
                                        </p:tgtEl>
                                      </p:cBhvr>
                                    </p:animEffect>
                                    <p:anim calcmode="lin" valueType="num">
                                      <p:cBhvr>
                                        <p:cTn id="33" dur="2000" fill="hold"/>
                                        <p:tgtEl>
                                          <p:spTgt spid="5134"/>
                                        </p:tgtEl>
                                        <p:attrNameLst>
                                          <p:attrName>ppt_x</p:attrName>
                                        </p:attrNameLst>
                                      </p:cBhvr>
                                      <p:tavLst>
                                        <p:tav tm="0">
                                          <p:val>
                                            <p:strVal val="#ppt_x"/>
                                          </p:val>
                                        </p:tav>
                                        <p:tav tm="100000">
                                          <p:val>
                                            <p:strVal val="#ppt_x"/>
                                          </p:val>
                                        </p:tav>
                                      </p:tavLst>
                                    </p:anim>
                                    <p:anim calcmode="lin" valueType="num">
                                      <p:cBhvr>
                                        <p:cTn id="34" dur="2000" fill="hold"/>
                                        <p:tgtEl>
                                          <p:spTgt spid="5134"/>
                                        </p:tgtEl>
                                        <p:attrNameLst>
                                          <p:attrName>ppt_y</p:attrName>
                                        </p:attrNameLst>
                                      </p:cBhvr>
                                      <p:tavLst>
                                        <p:tav tm="0">
                                          <p:val>
                                            <p:strVal val="#ppt_y-.1"/>
                                          </p:val>
                                        </p:tav>
                                        <p:tav tm="100000">
                                          <p:val>
                                            <p:strVal val="#ppt_y"/>
                                          </p:val>
                                        </p:tav>
                                      </p:tavLst>
                                    </p:anim>
                                  </p:childTnLst>
                                </p:cTn>
                              </p:par>
                            </p:childTnLst>
                          </p:cTn>
                        </p:par>
                        <p:par>
                          <p:cTn id="35" fill="hold">
                            <p:stCondLst>
                              <p:cond delay="16000"/>
                            </p:stCondLst>
                            <p:childTnLst>
                              <p:par>
                                <p:cTn id="36" presetID="17" presetClass="entr" presetSubtype="10" fill="hold" nodeType="afterEffect">
                                  <p:stCondLst>
                                    <p:cond delay="2000"/>
                                  </p:stCondLst>
                                  <p:childTnLst>
                                    <p:set>
                                      <p:cBhvr>
                                        <p:cTn id="37" dur="1" fill="hold">
                                          <p:stCondLst>
                                            <p:cond delay="0"/>
                                          </p:stCondLst>
                                        </p:cTn>
                                        <p:tgtEl>
                                          <p:spTgt spid="5136"/>
                                        </p:tgtEl>
                                        <p:attrNameLst>
                                          <p:attrName>style.visibility</p:attrName>
                                        </p:attrNameLst>
                                      </p:cBhvr>
                                      <p:to>
                                        <p:strVal val="visible"/>
                                      </p:to>
                                    </p:set>
                                    <p:anim calcmode="lin" valueType="num">
                                      <p:cBhvr>
                                        <p:cTn id="38" dur="2000" fill="hold"/>
                                        <p:tgtEl>
                                          <p:spTgt spid="5136"/>
                                        </p:tgtEl>
                                        <p:attrNameLst>
                                          <p:attrName>ppt_w</p:attrName>
                                        </p:attrNameLst>
                                      </p:cBhvr>
                                      <p:tavLst>
                                        <p:tav tm="0">
                                          <p:val>
                                            <p:fltVal val="0"/>
                                          </p:val>
                                        </p:tav>
                                        <p:tav tm="100000">
                                          <p:val>
                                            <p:strVal val="#ppt_w"/>
                                          </p:val>
                                        </p:tav>
                                      </p:tavLst>
                                    </p:anim>
                                    <p:anim calcmode="lin" valueType="num">
                                      <p:cBhvr>
                                        <p:cTn id="39" dur="2000" fill="hold"/>
                                        <p:tgtEl>
                                          <p:spTgt spid="5136"/>
                                        </p:tgtEl>
                                        <p:attrNameLst>
                                          <p:attrName>ppt_h</p:attrName>
                                        </p:attrNameLst>
                                      </p:cBhvr>
                                      <p:tavLst>
                                        <p:tav tm="0">
                                          <p:val>
                                            <p:strVal val="#ppt_h"/>
                                          </p:val>
                                        </p:tav>
                                        <p:tav tm="100000">
                                          <p:val>
                                            <p:strVal val="#ppt_h"/>
                                          </p:val>
                                        </p:tav>
                                      </p:tavLst>
                                    </p:anim>
                                  </p:childTnLst>
                                </p:cTn>
                              </p:par>
                            </p:childTnLst>
                          </p:cTn>
                        </p:par>
                        <p:par>
                          <p:cTn id="40" fill="hold">
                            <p:stCondLst>
                              <p:cond delay="20000"/>
                            </p:stCondLst>
                            <p:childTnLst>
                              <p:par>
                                <p:cTn id="41" presetID="49" presetClass="entr" presetSubtype="0" decel="100000" fill="hold" nodeType="afterEffect">
                                  <p:stCondLst>
                                    <p:cond delay="2000"/>
                                  </p:stCondLst>
                                  <p:childTnLst>
                                    <p:set>
                                      <p:cBhvr>
                                        <p:cTn id="42" dur="1" fill="hold">
                                          <p:stCondLst>
                                            <p:cond delay="0"/>
                                          </p:stCondLst>
                                        </p:cTn>
                                        <p:tgtEl>
                                          <p:spTgt spid="5138"/>
                                        </p:tgtEl>
                                        <p:attrNameLst>
                                          <p:attrName>style.visibility</p:attrName>
                                        </p:attrNameLst>
                                      </p:cBhvr>
                                      <p:to>
                                        <p:strVal val="visible"/>
                                      </p:to>
                                    </p:set>
                                    <p:anim calcmode="lin" valueType="num">
                                      <p:cBhvr>
                                        <p:cTn id="43" dur="2000" fill="hold"/>
                                        <p:tgtEl>
                                          <p:spTgt spid="5138"/>
                                        </p:tgtEl>
                                        <p:attrNameLst>
                                          <p:attrName>ppt_w</p:attrName>
                                        </p:attrNameLst>
                                      </p:cBhvr>
                                      <p:tavLst>
                                        <p:tav tm="0">
                                          <p:val>
                                            <p:fltVal val="0"/>
                                          </p:val>
                                        </p:tav>
                                        <p:tav tm="100000">
                                          <p:val>
                                            <p:strVal val="#ppt_w"/>
                                          </p:val>
                                        </p:tav>
                                      </p:tavLst>
                                    </p:anim>
                                    <p:anim calcmode="lin" valueType="num">
                                      <p:cBhvr>
                                        <p:cTn id="44" dur="2000" fill="hold"/>
                                        <p:tgtEl>
                                          <p:spTgt spid="5138"/>
                                        </p:tgtEl>
                                        <p:attrNameLst>
                                          <p:attrName>ppt_h</p:attrName>
                                        </p:attrNameLst>
                                      </p:cBhvr>
                                      <p:tavLst>
                                        <p:tav tm="0">
                                          <p:val>
                                            <p:fltVal val="0"/>
                                          </p:val>
                                        </p:tav>
                                        <p:tav tm="100000">
                                          <p:val>
                                            <p:strVal val="#ppt_h"/>
                                          </p:val>
                                        </p:tav>
                                      </p:tavLst>
                                    </p:anim>
                                    <p:anim calcmode="lin" valueType="num">
                                      <p:cBhvr>
                                        <p:cTn id="45" dur="2000" fill="hold"/>
                                        <p:tgtEl>
                                          <p:spTgt spid="5138"/>
                                        </p:tgtEl>
                                        <p:attrNameLst>
                                          <p:attrName>style.rotation</p:attrName>
                                        </p:attrNameLst>
                                      </p:cBhvr>
                                      <p:tavLst>
                                        <p:tav tm="0">
                                          <p:val>
                                            <p:fltVal val="360"/>
                                          </p:val>
                                        </p:tav>
                                        <p:tav tm="100000">
                                          <p:val>
                                            <p:fltVal val="0"/>
                                          </p:val>
                                        </p:tav>
                                      </p:tavLst>
                                    </p:anim>
                                    <p:animEffect transition="in" filter="fade">
                                      <p:cBhvr>
                                        <p:cTn id="46" dur="2000"/>
                                        <p:tgtEl>
                                          <p:spTgt spid="5138"/>
                                        </p:tgtEl>
                                      </p:cBhvr>
                                    </p:animEffect>
                                  </p:childTnLst>
                                </p:cTn>
                              </p:par>
                            </p:childTnLst>
                          </p:cTn>
                        </p:par>
                        <p:par>
                          <p:cTn id="47" fill="hold">
                            <p:stCondLst>
                              <p:cond delay="24000"/>
                            </p:stCondLst>
                            <p:childTnLst>
                              <p:par>
                                <p:cTn id="48" presetID="31" presetClass="entr" presetSubtype="0" fill="hold" nodeType="afterEffect">
                                  <p:stCondLst>
                                    <p:cond delay="0"/>
                                  </p:stCondLst>
                                  <p:childTnLst>
                                    <p:set>
                                      <p:cBhvr>
                                        <p:cTn id="49" dur="1" fill="hold">
                                          <p:stCondLst>
                                            <p:cond delay="0"/>
                                          </p:stCondLst>
                                        </p:cTn>
                                        <p:tgtEl>
                                          <p:spTgt spid="5132"/>
                                        </p:tgtEl>
                                        <p:attrNameLst>
                                          <p:attrName>style.visibility</p:attrName>
                                        </p:attrNameLst>
                                      </p:cBhvr>
                                      <p:to>
                                        <p:strVal val="visible"/>
                                      </p:to>
                                    </p:set>
                                    <p:anim calcmode="lin" valueType="num">
                                      <p:cBhvr>
                                        <p:cTn id="50" dur="2000" fill="hold"/>
                                        <p:tgtEl>
                                          <p:spTgt spid="5132"/>
                                        </p:tgtEl>
                                        <p:attrNameLst>
                                          <p:attrName>ppt_w</p:attrName>
                                        </p:attrNameLst>
                                      </p:cBhvr>
                                      <p:tavLst>
                                        <p:tav tm="0">
                                          <p:val>
                                            <p:fltVal val="0"/>
                                          </p:val>
                                        </p:tav>
                                        <p:tav tm="100000">
                                          <p:val>
                                            <p:strVal val="#ppt_w"/>
                                          </p:val>
                                        </p:tav>
                                      </p:tavLst>
                                    </p:anim>
                                    <p:anim calcmode="lin" valueType="num">
                                      <p:cBhvr>
                                        <p:cTn id="51" dur="2000" fill="hold"/>
                                        <p:tgtEl>
                                          <p:spTgt spid="5132"/>
                                        </p:tgtEl>
                                        <p:attrNameLst>
                                          <p:attrName>ppt_h</p:attrName>
                                        </p:attrNameLst>
                                      </p:cBhvr>
                                      <p:tavLst>
                                        <p:tav tm="0">
                                          <p:val>
                                            <p:fltVal val="0"/>
                                          </p:val>
                                        </p:tav>
                                        <p:tav tm="100000">
                                          <p:val>
                                            <p:strVal val="#ppt_h"/>
                                          </p:val>
                                        </p:tav>
                                      </p:tavLst>
                                    </p:anim>
                                    <p:anim calcmode="lin" valueType="num">
                                      <p:cBhvr>
                                        <p:cTn id="52" dur="2000" fill="hold"/>
                                        <p:tgtEl>
                                          <p:spTgt spid="5132"/>
                                        </p:tgtEl>
                                        <p:attrNameLst>
                                          <p:attrName>style.rotation</p:attrName>
                                        </p:attrNameLst>
                                      </p:cBhvr>
                                      <p:tavLst>
                                        <p:tav tm="0">
                                          <p:val>
                                            <p:fltVal val="90"/>
                                          </p:val>
                                        </p:tav>
                                        <p:tav tm="100000">
                                          <p:val>
                                            <p:fltVal val="0"/>
                                          </p:val>
                                        </p:tav>
                                      </p:tavLst>
                                    </p:anim>
                                    <p:animEffect transition="in" filter="fade">
                                      <p:cBhvr>
                                        <p:cTn id="53" dur="2000"/>
                                        <p:tgtEl>
                                          <p:spTgt spid="5132"/>
                                        </p:tgtEl>
                                      </p:cBhvr>
                                    </p:animEffect>
                                  </p:childTnLst>
                                </p:cTn>
                              </p:par>
                            </p:childTnLst>
                          </p:cTn>
                        </p:par>
                        <p:par>
                          <p:cTn id="54" fill="hold">
                            <p:stCondLst>
                              <p:cond delay="26000"/>
                            </p:stCondLst>
                            <p:childTnLst>
                              <p:par>
                                <p:cTn id="55" presetID="42" presetClass="entr" presetSubtype="0" fill="hold" grpId="0" nodeType="afterEffect">
                                  <p:stCondLst>
                                    <p:cond delay="500"/>
                                  </p:stCondLst>
                                  <p:iterate type="wd">
                                    <p:tmPct val="10000"/>
                                  </p:iterate>
                                  <p:childTnLst>
                                    <p:set>
                                      <p:cBhvr>
                                        <p:cTn id="56" dur="1" fill="hold">
                                          <p:stCondLst>
                                            <p:cond delay="0"/>
                                          </p:stCondLst>
                                        </p:cTn>
                                        <p:tgtEl>
                                          <p:spTgt spid="2"/>
                                        </p:tgtEl>
                                        <p:attrNameLst>
                                          <p:attrName>style.visibility</p:attrName>
                                        </p:attrNameLst>
                                      </p:cBhvr>
                                      <p:to>
                                        <p:strVal val="visible"/>
                                      </p:to>
                                    </p:set>
                                    <p:animEffect transition="in" filter="fade">
                                      <p:cBhvr>
                                        <p:cTn id="57" dur="3000"/>
                                        <p:tgtEl>
                                          <p:spTgt spid="2"/>
                                        </p:tgtEl>
                                      </p:cBhvr>
                                    </p:animEffect>
                                    <p:anim calcmode="lin" valueType="num">
                                      <p:cBhvr>
                                        <p:cTn id="58" dur="3000" fill="hold"/>
                                        <p:tgtEl>
                                          <p:spTgt spid="2"/>
                                        </p:tgtEl>
                                        <p:attrNameLst>
                                          <p:attrName>ppt_x</p:attrName>
                                        </p:attrNameLst>
                                      </p:cBhvr>
                                      <p:tavLst>
                                        <p:tav tm="0">
                                          <p:val>
                                            <p:strVal val="#ppt_x"/>
                                          </p:val>
                                        </p:tav>
                                        <p:tav tm="100000">
                                          <p:val>
                                            <p:strVal val="#ppt_x"/>
                                          </p:val>
                                        </p:tav>
                                      </p:tavLst>
                                    </p:anim>
                                    <p:anim calcmode="lin" valueType="num">
                                      <p:cBhvr>
                                        <p:cTn id="5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82000">
              <a:srgbClr val="CE028A"/>
            </a:gs>
            <a:gs pos="59000">
              <a:schemeClr val="accent1">
                <a:lumMod val="43000"/>
                <a:lumOff val="57000"/>
              </a:schemeClr>
            </a:gs>
            <a:gs pos="70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07577" y="671513"/>
            <a:ext cx="10515600" cy="2423583"/>
          </a:xfrm>
        </p:spPr>
        <p:txBody>
          <a:bodyPr>
            <a:normAutofit fontScale="90000"/>
          </a:bodyPr>
          <a:lstStyle/>
          <a:p>
            <a:r>
              <a:rPr lang="it-IT" dirty="0">
                <a:solidFill>
                  <a:srgbClr val="FF0000"/>
                </a:solidFill>
                <a:latin typeface="Arial Black" panose="020B0A04020102020204" pitchFamily="34" charset="0"/>
              </a:rPr>
              <a:t>Le bellezze della Villa  sono tantissime, tra esse abbiamo…</a:t>
            </a:r>
          </a:p>
        </p:txBody>
      </p:sp>
      <p:sp>
        <p:nvSpPr>
          <p:cNvPr id="4" name="Freccia a destra 3"/>
          <p:cNvSpPr/>
          <p:nvPr/>
        </p:nvSpPr>
        <p:spPr>
          <a:xfrm>
            <a:off x="7800975" y="4014788"/>
            <a:ext cx="2114550" cy="798957"/>
          </a:xfrm>
          <a:prstGeom prst="rightArrow">
            <a:avLst/>
          </a:prstGeom>
          <a:solidFill>
            <a:srgbClr val="D70D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w="76200">
                <a:solidFill>
                  <a:schemeClr val="accent5">
                    <a:lumMod val="75000"/>
                  </a:schemeClr>
                </a:solidFill>
              </a:ln>
              <a:solidFill>
                <a:srgbClr val="66FFFF"/>
              </a:solidFill>
            </a:endParaRPr>
          </a:p>
        </p:txBody>
      </p:sp>
    </p:spTree>
    <p:extLst>
      <p:ext uri="{BB962C8B-B14F-4D97-AF65-F5344CB8AC3E}">
        <p14:creationId xmlns:p14="http://schemas.microsoft.com/office/powerpoint/2010/main" val="32815497"/>
      </p:ext>
    </p:extLst>
  </p:cSld>
  <p:clrMapOvr>
    <a:masterClrMapping/>
  </p:clrMapOvr>
  <mc:AlternateContent xmlns:mc="http://schemas.openxmlformats.org/markup-compatibility/2006" xmlns:p14="http://schemas.microsoft.com/office/powerpoint/2010/main">
    <mc:Choice Requires="p14">
      <p:transition spd="slow" p14:dur="1400" advTm="8000">
        <p14:doors dir="vert"/>
      </p:transition>
    </mc:Choice>
    <mc:Fallback xmlns="">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25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grpId="0" nodeType="with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accent5">
                <a:lumMod val="0"/>
                <a:lumOff val="100000"/>
              </a:schemeClr>
            </a:gs>
            <a:gs pos="35000">
              <a:schemeClr val="accent5">
                <a:lumMod val="0"/>
                <a:lumOff val="100000"/>
              </a:schemeClr>
            </a:gs>
            <a:gs pos="96000">
              <a:schemeClr val="accent5">
                <a:lumMod val="10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7247466" y="575732"/>
            <a:ext cx="4334934" cy="5704241"/>
          </a:xfrm>
        </p:spPr>
        <p:txBody>
          <a:bodyPr>
            <a:noAutofit/>
          </a:bodyPr>
          <a:lstStyle/>
          <a:p>
            <a:pPr algn="l"/>
            <a:r>
              <a:rPr lang="it-IT" sz="1800" dirty="0">
                <a:solidFill>
                  <a:srgbClr val="002060"/>
                </a:solidFill>
                <a:latin typeface="Berlin Sans FB" panose="020E0602020502020306" pitchFamily="34" charset="0"/>
              </a:rPr>
              <a:t>Questa struttura evoca un braccio del fiume Nilo con il suo delta, che congiungeva l'omonima città di Canopo, sede di un celebre tempio dedicato a Serapide, con Alessandria, sul delta del Nilo. Attorno alla piscina-canale correva un elegante colonnato, con copie di famose statue greche, come le statue delle cariatidi, copie romane di quelle dell'Eretteo, che sono rivolte verso la piscina e non verso i visitatori, creando così un riflesso incantevole sulla superficie dell'acqua. L'ampia esedra alla fine della vasca presenta il triclinio imperiale al cui interno si trova lo </a:t>
            </a:r>
            <a:r>
              <a:rPr lang="it-IT" sz="1800" dirty="0" err="1">
                <a:solidFill>
                  <a:srgbClr val="002060"/>
                </a:solidFill>
                <a:latin typeface="Berlin Sans FB" panose="020E0602020502020306" pitchFamily="34" charset="0"/>
              </a:rPr>
              <a:t>stibadium</a:t>
            </a:r>
            <a:r>
              <a:rPr lang="it-IT" sz="1800" dirty="0">
                <a:solidFill>
                  <a:srgbClr val="002060"/>
                </a:solidFill>
                <a:latin typeface="Berlin Sans FB" panose="020E0602020502020306" pitchFamily="34" charset="0"/>
              </a:rPr>
              <a:t>, il letto </a:t>
            </a:r>
            <a:r>
              <a:rPr lang="it-IT" sz="1800" dirty="0" err="1">
                <a:solidFill>
                  <a:srgbClr val="002060"/>
                </a:solidFill>
                <a:latin typeface="Berlin Sans FB" panose="020E0602020502020306" pitchFamily="34" charset="0"/>
              </a:rPr>
              <a:t>triclinare</a:t>
            </a:r>
            <a:r>
              <a:rPr lang="it-IT" sz="1800" dirty="0">
                <a:solidFill>
                  <a:srgbClr val="002060"/>
                </a:solidFill>
                <a:latin typeface="Berlin Sans FB" panose="020E0602020502020306" pitchFamily="34" charset="0"/>
              </a:rPr>
              <a:t>; vi si tenevano i banchetti, resi spettacolari dagli effetti d'acqua, dagli spettacoli galleggianti e dagli zampilli che attorniavano i commensali. L'edificio andrebbe piuttosto interpretato come rappresentazione esotica di un ambiente nilotico, solo vagamente ricollegabile al ramo canopico sul delta del fiume</a:t>
            </a:r>
            <a:r>
              <a:rPr lang="it-IT" sz="1600" dirty="0">
                <a:solidFill>
                  <a:srgbClr val="002060"/>
                </a:solidFill>
                <a:latin typeface="Berlin Sans FB" panose="020E0602020502020306" pitchFamily="34" charset="0"/>
              </a:rPr>
              <a:t>.</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288" y="1849086"/>
            <a:ext cx="6333067" cy="41543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itolo 4"/>
          <p:cNvSpPr>
            <a:spLocks noGrp="1"/>
          </p:cNvSpPr>
          <p:nvPr>
            <p:ph type="ctrTitle"/>
          </p:nvPr>
        </p:nvSpPr>
        <p:spPr>
          <a:xfrm>
            <a:off x="1257300" y="226132"/>
            <a:ext cx="5132211" cy="1363310"/>
          </a:xfrm>
        </p:spPr>
        <p:txBody>
          <a:bodyPr>
            <a:noAutofit/>
          </a:bodyPr>
          <a:lstStyle/>
          <a:p>
            <a:r>
              <a:rPr lang="it-IT" sz="8000" dirty="0" err="1">
                <a:solidFill>
                  <a:srgbClr val="A9279A"/>
                </a:solidFill>
                <a:latin typeface="Berlin Sans FB" panose="020E0602020502020306" pitchFamily="34" charset="0"/>
              </a:rPr>
              <a:t>Canòpo</a:t>
            </a:r>
            <a:endParaRPr lang="it-IT" sz="8000" dirty="0">
              <a:solidFill>
                <a:srgbClr val="A9279A"/>
              </a:solidFill>
              <a:latin typeface="Berlin Sans FB" panose="020E0602020502020306" pitchFamily="34" charset="0"/>
            </a:endParaRPr>
          </a:p>
        </p:txBody>
      </p:sp>
    </p:spTree>
    <p:extLst>
      <p:ext uri="{BB962C8B-B14F-4D97-AF65-F5344CB8AC3E}">
        <p14:creationId xmlns:p14="http://schemas.microsoft.com/office/powerpoint/2010/main" val="2914203328"/>
      </p:ext>
    </p:extLst>
  </p:cSld>
  <p:clrMapOvr>
    <a:masterClrMapping/>
  </p:clrMapOvr>
  <mc:AlternateContent xmlns:mc="http://schemas.openxmlformats.org/markup-compatibility/2006" xmlns:p14="http://schemas.microsoft.com/office/powerpoint/2010/main">
    <mc:Choice Requires="p14">
      <p:transition spd="slow" p14:dur="4000" advClick="0" advTm="40000">
        <p14:vortex dir="r"/>
      </p:transition>
    </mc:Choice>
    <mc:Fallback xmlns="">
      <p:transitio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25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par>
                                <p:cTn id="8" presetID="16" presetClass="entr" presetSubtype="21" fill="hold" nodeType="withEffect">
                                  <p:stCondLst>
                                    <p:cond delay="600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750"/>
                                        <p:tgtEl>
                                          <p:spTgt spid="4"/>
                                        </p:tgtEl>
                                      </p:cBhvr>
                                    </p:animEffect>
                                  </p:childTnLst>
                                </p:cTn>
                              </p:par>
                              <p:par>
                                <p:cTn id="11" presetID="22" presetClass="entr" presetSubtype="4" fill="hold" nodeType="withEffect">
                                  <p:stCondLst>
                                    <p:cond delay="7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66000">
              <a:srgbClr val="FFFF00"/>
            </a:gs>
            <a:gs pos="59000">
              <a:schemeClr val="accent1">
                <a:lumMod val="43000"/>
                <a:lumOff val="57000"/>
              </a:schemeClr>
            </a:gs>
            <a:gs pos="57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535289" y="474133"/>
            <a:ext cx="4673599" cy="1182689"/>
          </a:xfrm>
        </p:spPr>
        <p:txBody>
          <a:bodyPr>
            <a:noAutofit/>
          </a:bodyPr>
          <a:lstStyle/>
          <a:p>
            <a:r>
              <a:rPr lang="it-IT" sz="8000" dirty="0">
                <a:solidFill>
                  <a:srgbClr val="FF0000"/>
                </a:solidFill>
                <a:latin typeface="Berlin Sans FB" panose="020E0602020502020306" pitchFamily="34" charset="0"/>
              </a:rPr>
              <a:t>Le terme</a:t>
            </a:r>
          </a:p>
        </p:txBody>
      </p:sp>
      <p:sp>
        <p:nvSpPr>
          <p:cNvPr id="3" name="Segnaposto contenuto 2"/>
          <p:cNvSpPr>
            <a:spLocks noGrp="1"/>
          </p:cNvSpPr>
          <p:nvPr>
            <p:ph idx="1"/>
          </p:nvPr>
        </p:nvSpPr>
        <p:spPr>
          <a:xfrm>
            <a:off x="7122582" y="564444"/>
            <a:ext cx="4174067" cy="5641094"/>
          </a:xfrm>
        </p:spPr>
        <p:txBody>
          <a:bodyPr>
            <a:normAutofit fontScale="85000" lnSpcReduction="20000"/>
          </a:bodyPr>
          <a:lstStyle/>
          <a:p>
            <a:pPr marL="0" indent="0">
              <a:buNone/>
            </a:pPr>
            <a:r>
              <a:rPr lang="it-IT" dirty="0"/>
              <a:t>In asse con la valle del Canopo si levano i resti di due stabilimenti termali detti, per le loro differenti dimensioni, Grandi e Piccole Terme .La diversità delle dimensioni indica che diversi dovevano essere i destinatari: ospiti di riguardo e famiglia imperiale per le Piccole Terme, decorate con grande ricchezza e raffinatezza, e personale addetto alla Villa per le Grandi </a:t>
            </a:r>
            <a:r>
              <a:rPr lang="it-IT" dirty="0" err="1"/>
              <a:t>Terme.Gli</a:t>
            </a:r>
            <a:r>
              <a:rPr lang="it-IT" dirty="0"/>
              <a:t> altri edifici annessi a questo complesso, costituiti da una serie di ambienti, si ritiene fossero destinati ad alloggio della guardia imperiale (sono detti infatti Pretorio) o del personale della Villa.</a:t>
            </a:r>
          </a:p>
        </p:txBody>
      </p:sp>
      <p:pic>
        <p:nvPicPr>
          <p:cNvPr id="4" name="Immagine 3"/>
          <p:cNvPicPr>
            <a:picLocks noChangeAspect="1"/>
          </p:cNvPicPr>
          <p:nvPr/>
        </p:nvPicPr>
        <p:blipFill>
          <a:blip r:embed="rId2"/>
          <a:stretch>
            <a:fillRect/>
          </a:stretch>
        </p:blipFill>
        <p:spPr>
          <a:xfrm>
            <a:off x="812272" y="2112785"/>
            <a:ext cx="5754393" cy="4315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77819639"/>
      </p:ext>
    </p:extLst>
  </p:cSld>
  <p:clrMapOvr>
    <a:masterClrMapping/>
  </p:clrMapOvr>
  <mc:AlternateContent xmlns:mc="http://schemas.openxmlformats.org/markup-compatibility/2006" xmlns:p14="http://schemas.microsoft.com/office/powerpoint/2010/main">
    <mc:Choice Requires="p14">
      <p:transition spd="slow" p14:dur="800" advClick="0" advTm="28000">
        <p:circle/>
      </p:transition>
    </mc:Choice>
    <mc:Fallback xmlns="">
      <p:transition spd="slow" advClick="0" advTm="28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6" presetClass="entr" presetSubtype="21" fill="hold" nodeType="withEffect">
                                  <p:stCondLst>
                                    <p:cond delay="300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20" presetClass="entr" presetSubtype="0" fill="hold" nodeType="withEffect">
                                  <p:stCondLst>
                                    <p:cond delay="425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edge">
                                      <p:cBhvr>
                                        <p:cTn id="16"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66000">
              <a:srgbClr val="B13396"/>
            </a:gs>
            <a:gs pos="59000">
              <a:srgbClr val="66FFFF"/>
            </a:gs>
            <a:gs pos="25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1556" y="365125"/>
            <a:ext cx="6637866" cy="1384653"/>
          </a:xfrm>
        </p:spPr>
        <p:txBody>
          <a:bodyPr>
            <a:noAutofit/>
          </a:bodyPr>
          <a:lstStyle/>
          <a:p>
            <a:r>
              <a:rPr lang="it-IT" sz="6000" dirty="0">
                <a:solidFill>
                  <a:srgbClr val="002060"/>
                </a:solidFill>
                <a:latin typeface="Berlin Sans FB" panose="020E0602020502020306" pitchFamily="34" charset="0"/>
              </a:rPr>
              <a:t>La sala dei filosofi</a:t>
            </a:r>
          </a:p>
        </p:txBody>
      </p:sp>
      <p:sp>
        <p:nvSpPr>
          <p:cNvPr id="3" name="Segnaposto contenuto 2"/>
          <p:cNvSpPr>
            <a:spLocks noGrp="1"/>
          </p:cNvSpPr>
          <p:nvPr>
            <p:ph idx="1"/>
          </p:nvPr>
        </p:nvSpPr>
        <p:spPr>
          <a:xfrm>
            <a:off x="7089422" y="365125"/>
            <a:ext cx="4264378" cy="5811838"/>
          </a:xfrm>
        </p:spPr>
        <p:txBody>
          <a:bodyPr>
            <a:normAutofit/>
          </a:bodyPr>
          <a:lstStyle/>
          <a:p>
            <a:pPr marL="0" indent="0">
              <a:buNone/>
            </a:pPr>
            <a:r>
              <a:rPr lang="it-IT" sz="2400" dirty="0">
                <a:cs typeface="Arial" panose="020B0604020202020204" pitchFamily="34" charset="0"/>
              </a:rPr>
              <a:t>La Sala dei Filosofi è la sala intermedia tra la Piazza del </a:t>
            </a:r>
            <a:r>
              <a:rPr lang="it-IT" sz="2400" dirty="0" err="1">
                <a:cs typeface="Arial" panose="020B0604020202020204" pitchFamily="34" charset="0"/>
              </a:rPr>
              <a:t>Pecile</a:t>
            </a:r>
            <a:r>
              <a:rPr lang="it-IT" sz="2400" dirty="0">
                <a:cs typeface="Arial" panose="020B0604020202020204" pitchFamily="34" charset="0"/>
              </a:rPr>
              <a:t> e il Teatro Marittimo. Questa sala era adibita alle riunioni con i politici più importanti ed era ricoperta di marmo rosso che ricordava la potenza dell'imperatore, come documentano le impronte delle lastre sulla malta di allettamento lungo le pareti e i fori per le grappe di sostegno. Sul muro vi erano sette nicchie dove probabilmente erano rappresentati sette filosofi o parenti.</a:t>
            </a:r>
          </a:p>
        </p:txBody>
      </p:sp>
      <p:pic>
        <p:nvPicPr>
          <p:cNvPr id="4" name="Immagine 3"/>
          <p:cNvPicPr>
            <a:picLocks noChangeAspect="1"/>
          </p:cNvPicPr>
          <p:nvPr/>
        </p:nvPicPr>
        <p:blipFill>
          <a:blip r:embed="rId4"/>
          <a:stretch>
            <a:fillRect/>
          </a:stretch>
        </p:blipFill>
        <p:spPr>
          <a:xfrm>
            <a:off x="835379" y="2047566"/>
            <a:ext cx="5400380" cy="39896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Up and Up   Coldplay (Lyric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0024" y="5872163"/>
            <a:ext cx="609600" cy="609600"/>
          </a:xfrm>
          <a:prstGeom prst="rect">
            <a:avLst/>
          </a:prstGeom>
        </p:spPr>
      </p:pic>
    </p:spTree>
    <p:extLst>
      <p:ext uri="{BB962C8B-B14F-4D97-AF65-F5344CB8AC3E}">
        <p14:creationId xmlns:p14="http://schemas.microsoft.com/office/powerpoint/2010/main" val="1541460224"/>
      </p:ext>
    </p:extLst>
  </p:cSld>
  <p:clrMapOvr>
    <a:masterClrMapping/>
  </p:clrMapOvr>
  <p:transition spd="slow" advClick="0" advTm="2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45"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ppt_w</p:attrName>
                                        </p:attrNameLst>
                                      </p:cBhvr>
                                      <p:tavLst>
                                        <p:tav tm="0" fmla="#ppt_w*sin(2.5*pi*$)">
                                          <p:val>
                                            <p:fltVal val="0"/>
                                          </p:val>
                                        </p:tav>
                                        <p:tav tm="100000">
                                          <p:val>
                                            <p:fltVal val="1"/>
                                          </p:val>
                                        </p:tav>
                                      </p:tavLst>
                                    </p:anim>
                                    <p:anim calcmode="lin" valueType="num">
                                      <p:cBhvr>
                                        <p:cTn id="11" dur="2000" fill="hold"/>
                                        <p:tgtEl>
                                          <p:spTgt spid="2"/>
                                        </p:tgtEl>
                                        <p:attrNameLst>
                                          <p:attrName>ppt_h</p:attrName>
                                        </p:attrNameLst>
                                      </p:cBhvr>
                                      <p:tavLst>
                                        <p:tav tm="0">
                                          <p:val>
                                            <p:strVal val="#ppt_h"/>
                                          </p:val>
                                        </p:tav>
                                        <p:tav tm="100000">
                                          <p:val>
                                            <p:strVal val="#ppt_h"/>
                                          </p:val>
                                        </p:tav>
                                      </p:tavLst>
                                    </p:anim>
                                  </p:childTnLst>
                                </p:cTn>
                              </p:par>
                              <p:par>
                                <p:cTn id="12" presetID="26" presetClass="entr" presetSubtype="0" fill="hold" nodeType="withEffect">
                                  <p:stCondLst>
                                    <p:cond delay="350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par>
                                <p:cTn id="28" presetID="4" presetClass="entr" presetSubtype="16" fill="hold" nodeType="withEffect">
                                  <p:stCondLst>
                                    <p:cond delay="700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box(in)">
                                      <p:cBhvr>
                                        <p:cTn id="3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31"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448</TotalTime>
  <Words>814</Words>
  <Application>Microsoft Office PowerPoint</Application>
  <PresentationFormat>Widescreen</PresentationFormat>
  <Paragraphs>35</Paragraphs>
  <Slides>14</Slides>
  <Notes>0</Notes>
  <HiddenSlides>0</HiddenSlides>
  <MMClips>2</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14</vt:i4>
      </vt:variant>
    </vt:vector>
  </HeadingPairs>
  <TitlesOfParts>
    <vt:vector size="22" baseType="lpstr">
      <vt:lpstr>Algerian</vt:lpstr>
      <vt:lpstr>Arial</vt:lpstr>
      <vt:lpstr>Arial Black</vt:lpstr>
      <vt:lpstr>Arial Rounded MT Bold</vt:lpstr>
      <vt:lpstr>Berlin Sans FB</vt:lpstr>
      <vt:lpstr>Calibri</vt:lpstr>
      <vt:lpstr>Calibri Light</vt:lpstr>
      <vt:lpstr>Tema di Office</vt:lpstr>
      <vt:lpstr>Viaggio d’istruzione </vt:lpstr>
      <vt:lpstr>Si parte!!!</vt:lpstr>
      <vt:lpstr>Dopo qualche ora di viaggio siamo…</vt:lpstr>
      <vt:lpstr>Presentazione standard di PowerPoint</vt:lpstr>
      <vt:lpstr>Quello che ora ci appare come un grandioso complesso di rovine, un tempo era costellato di palazzi, templi, terme, palestre e teatri, distribuiti su una superficie di circa 1 chilometro quadrato: l’imperatore volle riprodurre al suo interno in scala i luoghi e gli edifici che più ne avevano colpito la fantasia durante i suoi viaggi in giro per il mondo allora conosciuto.</vt:lpstr>
      <vt:lpstr>Le bellezze della Villa  sono tantissime, tra esse abbiamo…</vt:lpstr>
      <vt:lpstr>Canòpo</vt:lpstr>
      <vt:lpstr>Le terme</vt:lpstr>
      <vt:lpstr>La sala dei filosofi</vt:lpstr>
      <vt:lpstr>Il teatro marittimo</vt:lpstr>
      <vt:lpstr>L’antinoeion</vt:lpstr>
      <vt:lpstr>Presentazione standard di PowerPoint</vt:lpstr>
      <vt:lpstr>  </vt:lpstr>
      <vt:lpstr>FINE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monica di florio</dc:creator>
  <cp:lastModifiedBy>Utente Windows</cp:lastModifiedBy>
  <cp:revision>50</cp:revision>
  <dcterms:created xsi:type="dcterms:W3CDTF">2018-05-07T14:59:36Z</dcterms:created>
  <dcterms:modified xsi:type="dcterms:W3CDTF">2018-07-27T14:58:55Z</dcterms:modified>
</cp:coreProperties>
</file>