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1" r:id="rId1"/>
  </p:sldMasterIdLst>
  <p:notesMasterIdLst>
    <p:notesMasterId r:id="rId15"/>
  </p:notesMasterIdLst>
  <p:sldIdLst>
    <p:sldId id="256" r:id="rId2"/>
    <p:sldId id="257" r:id="rId3"/>
    <p:sldId id="265" r:id="rId4"/>
    <p:sldId id="266" r:id="rId5"/>
    <p:sldId id="259" r:id="rId6"/>
    <p:sldId id="260" r:id="rId7"/>
    <p:sldId id="267" r:id="rId8"/>
    <p:sldId id="263" r:id="rId9"/>
    <p:sldId id="261" r:id="rId10"/>
    <p:sldId id="268" r:id="rId11"/>
    <p:sldId id="262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B1D0670-C9F7-428B-B0D2-610B3EC04B27}">
          <p14:sldIdLst>
            <p14:sldId id="256"/>
            <p14:sldId id="257"/>
            <p14:sldId id="265"/>
            <p14:sldId id="266"/>
            <p14:sldId id="259"/>
            <p14:sldId id="260"/>
            <p14:sldId id="267"/>
            <p14:sldId id="263"/>
            <p14:sldId id="261"/>
            <p14:sldId id="268"/>
            <p14:sldId id="262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49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376EB-1858-4F20-98C1-24BB0C1BF853}" type="datetimeFigureOut">
              <a:rPr lang="it-IT" smtClean="0"/>
              <a:t>30/07/2017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FE81F-BFF9-41CA-AADD-8E602D4531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76254EE5-162C-4CCC-B2EF-A554CAFFFF95}" type="slidenum">
              <a:rPr lang="en-GB" altLang="it-IT"/>
              <a:pPr eaLnBrk="1" hangingPunct="1"/>
              <a:t>3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95088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890B7FC4-B7EE-449A-8F3F-B28E3A124228}" type="slidenum">
              <a:rPr lang="en-GB" altLang="it-IT">
                <a:solidFill>
                  <a:prstClr val="black"/>
                </a:solidFill>
              </a:rPr>
              <a:pPr eaLnBrk="1" hangingPunct="1"/>
              <a:t>4</a:t>
            </a:fld>
            <a:endParaRPr lang="en-GB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9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6B6EFDC7-644E-4FA1-8B89-17CBA2FED2D5}" type="slidenum">
              <a:rPr lang="en-GB" altLang="it-IT"/>
              <a:pPr eaLnBrk="1" hangingPunct="1"/>
              <a:t>8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0948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93700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CCCEE39-A6C9-4B04-8A3C-3A4BA0ABE499}" type="slidenum">
              <a:rPr lang="en-GB" altLang="it-IT" smtClean="0">
                <a:latin typeface="Book Antiqua" panose="0204060205030503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 altLang="it-IT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7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CCCEE39-A6C9-4B04-8A3C-3A4BA0ABE499}" type="slidenum">
              <a:rPr lang="en-GB" altLang="it-IT" smtClean="0">
                <a:latin typeface="Book Antiqua" panose="0204060205030503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 altLang="it-IT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0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CCCEE39-A6C9-4B04-8A3C-3A4BA0ABE499}" type="slidenum">
              <a:rPr lang="en-GB" altLang="it-IT" smtClean="0">
                <a:latin typeface="Book Antiqua" panose="0204060205030503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 altLang="it-IT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5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CCCEE39-A6C9-4B04-8A3C-3A4BA0ABE499}" type="slidenum">
              <a:rPr lang="en-GB" altLang="it-IT" smtClean="0">
                <a:latin typeface="Book Antiqua" panose="0204060205030503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 altLang="it-IT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5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CCCEE39-A6C9-4B04-8A3C-3A4BA0ABE499}" type="slidenum">
              <a:rPr lang="en-GB" altLang="it-IT" smtClean="0">
                <a:latin typeface="Book Antiqua" panose="0204060205030503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 altLang="it-IT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4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CCCEE39-A6C9-4B04-8A3C-3A4BA0ABE499}" type="slidenum">
              <a:rPr lang="en-GB" altLang="it-IT" smtClean="0">
                <a:latin typeface="Book Antiqua" panose="0204060205030503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 altLang="it-IT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8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CCCEE39-A6C9-4B04-8A3C-3A4BA0ABE499}" type="slidenum">
              <a:rPr lang="en-GB" altLang="it-IT" smtClean="0">
                <a:latin typeface="Book Antiqua" panose="0204060205030503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 altLang="it-IT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7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CCCEE39-A6C9-4B04-8A3C-3A4BA0ABE499}" type="slidenum">
              <a:rPr lang="en-GB" altLang="it-IT" smtClean="0">
                <a:latin typeface="Book Antiqua" panose="0204060205030503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 altLang="it-IT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7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CCCEE39-A6C9-4B04-8A3C-3A4BA0ABE499}" type="slidenum">
              <a:rPr lang="en-GB" altLang="it-IT" smtClean="0">
                <a:latin typeface="Book Antiqua" panose="0204060205030503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 altLang="it-IT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1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CCCEE39-A6C9-4B04-8A3C-3A4BA0ABE499}" type="slidenum">
              <a:rPr lang="en-GB" altLang="it-IT" smtClean="0">
                <a:latin typeface="Book Antiqua" panose="0204060205030503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 altLang="it-IT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1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Book Antiqua" panose="02040602050305030304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CCCEE39-A6C9-4B04-8A3C-3A4BA0ABE499}" type="slidenum">
              <a:rPr lang="en-GB" altLang="it-IT" smtClean="0">
                <a:latin typeface="Book Antiqua" panose="0204060205030503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 altLang="it-IT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9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39759" y="-294185"/>
            <a:ext cx="8574622" cy="2616199"/>
          </a:xfrm>
        </p:spPr>
        <p:txBody>
          <a:bodyPr>
            <a:normAutofit/>
          </a:bodyPr>
          <a:lstStyle/>
          <a:p>
            <a:pPr algn="ctr"/>
            <a:r>
              <a:rPr lang="it-IT" sz="9600" b="1" u="sng" dirty="0" smtClean="0">
                <a:solidFill>
                  <a:schemeClr val="accent1">
                    <a:lumMod val="50000"/>
                  </a:schemeClr>
                </a:solidFill>
              </a:rPr>
              <a:t>DOPING</a:t>
            </a:r>
            <a:endParaRPr lang="it-IT" sz="9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2159834"/>
          </a:xfrm>
        </p:spPr>
        <p:txBody>
          <a:bodyPr>
            <a:normAutofit lnSpcReduction="10000"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FATTO DA:</a:t>
            </a:r>
          </a:p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ANDREA DRAGONETTI</a:t>
            </a:r>
          </a:p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CHRISTIAN MORRONE</a:t>
            </a:r>
          </a:p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FRANCESCO SERAFINI</a:t>
            </a:r>
          </a:p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AMEDEA MASTRONARDI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Lance Armstrong&#10;• Armstrong used performance-enhancing&#10;drugs, testosterone, and HGH&#10;• His punishment for using PEDs was t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03"/>
            <a:ext cx="12191999" cy="687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495550" y="836613"/>
            <a:ext cx="7632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it-IT" sz="2800" dirty="0">
                <a:solidFill>
                  <a:schemeClr val="accent1"/>
                </a:solidFill>
                <a:latin typeface="Verdana" panose="020B0604030504040204" pitchFamily="34" charset="0"/>
              </a:rPr>
              <a:t>How does a substance become prohibited?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351088" y="2276475"/>
            <a:ext cx="75612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09613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l" eaLnBrk="1" hangingPunct="1"/>
            <a:r>
              <a:rPr lang="en-US" altLang="it-IT" sz="2400">
                <a:solidFill>
                  <a:srgbClr val="CC571C"/>
                </a:solidFill>
                <a:latin typeface="Verdana" panose="020B0604030504040204" pitchFamily="34" charset="0"/>
              </a:rPr>
              <a:t>What are the criteria for adding a substance to the List?</a:t>
            </a:r>
          </a:p>
          <a:p>
            <a:pPr algn="l" eaLnBrk="1" hangingPunct="1"/>
            <a:endParaRPr lang="en-US" altLang="it-IT" sz="2400">
              <a:solidFill>
                <a:srgbClr val="CC571C"/>
              </a:solidFill>
              <a:latin typeface="Verdana" panose="020B0604030504040204" pitchFamily="34" charset="0"/>
            </a:endParaRPr>
          </a:p>
          <a:p>
            <a:pPr algn="l" eaLnBrk="1" hangingPunct="1"/>
            <a:r>
              <a:rPr lang="en-US" altLang="it-IT" sz="2000">
                <a:latin typeface="Verdana" panose="020B0604030504040204" pitchFamily="34" charset="0"/>
              </a:rPr>
              <a:t>Must meet any 2 of the following 3 criteria:</a:t>
            </a:r>
          </a:p>
          <a:p>
            <a:pPr algn="l" eaLnBrk="1" hangingPunct="1"/>
            <a:endParaRPr lang="en-US" altLang="it-IT" sz="2000">
              <a:latin typeface="Verdana" panose="020B0604030504040204" pitchFamily="34" charset="0"/>
            </a:endParaRPr>
          </a:p>
          <a:p>
            <a:pPr lvl="1" algn="l" eaLnBrk="1" hangingPunct="1">
              <a:buClr>
                <a:srgbClr val="CC571C"/>
              </a:buClr>
              <a:buFont typeface="Wingdings" panose="05000000000000000000" pitchFamily="2" charset="2"/>
              <a:buChar char="Ø"/>
            </a:pPr>
            <a:r>
              <a:rPr lang="en-US" altLang="it-IT" sz="2000">
                <a:latin typeface="Verdana" panose="020B0604030504040204" pitchFamily="34" charset="0"/>
              </a:rPr>
              <a:t>	It has the potential to enhance or enhances sport performance; </a:t>
            </a:r>
          </a:p>
          <a:p>
            <a:pPr lvl="1" algn="l" eaLnBrk="1" hangingPunct="1">
              <a:buClr>
                <a:srgbClr val="CC571C"/>
              </a:buClr>
              <a:buFont typeface="Wingdings" panose="05000000000000000000" pitchFamily="2" charset="2"/>
              <a:buChar char="Ø"/>
            </a:pPr>
            <a:endParaRPr lang="en-US" altLang="it-IT" sz="2000">
              <a:latin typeface="Verdana" panose="020B0604030504040204" pitchFamily="34" charset="0"/>
            </a:endParaRPr>
          </a:p>
          <a:p>
            <a:pPr lvl="1" algn="l" eaLnBrk="1" hangingPunct="1">
              <a:buClr>
                <a:srgbClr val="CC571C"/>
              </a:buClr>
              <a:buFont typeface="Wingdings" panose="05000000000000000000" pitchFamily="2" charset="2"/>
              <a:buChar char="Ø"/>
            </a:pPr>
            <a:r>
              <a:rPr lang="en-US" altLang="it-IT" sz="2000">
                <a:latin typeface="Verdana" panose="020B0604030504040204" pitchFamily="34" charset="0"/>
              </a:rPr>
              <a:t> It represents an actual or potential health risk to the athlete;</a:t>
            </a:r>
          </a:p>
          <a:p>
            <a:pPr lvl="1" algn="l" eaLnBrk="1" hangingPunct="1">
              <a:buClr>
                <a:srgbClr val="CC571C"/>
              </a:buClr>
              <a:buFont typeface="Wingdings" panose="05000000000000000000" pitchFamily="2" charset="2"/>
              <a:buChar char="Ø"/>
            </a:pPr>
            <a:endParaRPr lang="en-US" altLang="it-IT" sz="2000">
              <a:latin typeface="Verdana" panose="020B0604030504040204" pitchFamily="34" charset="0"/>
            </a:endParaRPr>
          </a:p>
          <a:p>
            <a:pPr lvl="1" algn="l" eaLnBrk="1" hangingPunct="1">
              <a:buClr>
                <a:srgbClr val="CC571C"/>
              </a:buClr>
              <a:buFont typeface="Wingdings" panose="05000000000000000000" pitchFamily="2" charset="2"/>
              <a:buChar char="Ø"/>
            </a:pPr>
            <a:r>
              <a:rPr lang="en-US" altLang="it-IT" sz="2000">
                <a:latin typeface="Verdana" panose="020B0604030504040204" pitchFamily="34" charset="0"/>
              </a:rPr>
              <a:t> It violates the Spirit of Sport. </a:t>
            </a:r>
            <a:endParaRPr lang="en-GB" altLang="it-IT" sz="20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90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• Anabolic steroids: the effects of androgens include accelerated&#10;growth of muscle, bone, and red blood cells, and enhanc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48"/>
            <a:ext cx="12192000" cy="687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8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Methods of Detection&#10;• Urine Test An athlete is told to submit a urine sample&#10;for testing. The sample is then sent to a l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48" y="-596291"/>
            <a:ext cx="12388948" cy="745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oping is:• A drug taken by an athlete to improve  performance                                          Google images• Ana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8" t="7201" r="5862" b="17980"/>
          <a:stretch/>
        </p:blipFill>
        <p:spPr bwMode="auto">
          <a:xfrm>
            <a:off x="2152358" y="281353"/>
            <a:ext cx="8215532" cy="5444197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effectLst>
            <a:outerShdw blurRad="50800" dist="50800" dir="5400000" algn="ctr" rotWithShape="0">
              <a:schemeClr val="bg2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84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/>
              <a:t>Why do performers take drugs?</a:t>
            </a:r>
          </a:p>
        </p:txBody>
      </p:sp>
      <p:sp>
        <p:nvSpPr>
          <p:cNvPr id="12291" name="Oval 4"/>
          <p:cNvSpPr>
            <a:spLocks noChangeArrowheads="1"/>
          </p:cNvSpPr>
          <p:nvPr/>
        </p:nvSpPr>
        <p:spPr bwMode="auto">
          <a:xfrm>
            <a:off x="4079876" y="2708275"/>
            <a:ext cx="4392613" cy="237648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367214" y="3357563"/>
            <a:ext cx="3889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 sz="3200" b="1" u="sng">
                <a:latin typeface="Arial" panose="020B0604020202020204" pitchFamily="34" charset="0"/>
              </a:rPr>
              <a:t>PSYCHOLOGICAL REASONS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992314" y="4868863"/>
            <a:ext cx="2808287" cy="12239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7464425" y="5084764"/>
            <a:ext cx="2952750" cy="11525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4440238" y="1484314"/>
            <a:ext cx="3384550" cy="1081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2063751" y="4941888"/>
            <a:ext cx="25193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 sz="2800" b="1">
                <a:solidFill>
                  <a:schemeClr val="bg2"/>
                </a:solidFill>
                <a:latin typeface="Arial" panose="020B0604020202020204" pitchFamily="34" charset="0"/>
              </a:rPr>
              <a:t>To steady nerves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7535864" y="5157788"/>
            <a:ext cx="25923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 sz="2800" b="1">
                <a:solidFill>
                  <a:schemeClr val="bg2"/>
                </a:solidFill>
                <a:latin typeface="Arial" panose="020B0604020202020204" pitchFamily="34" charset="0"/>
              </a:rPr>
              <a:t>To increase aggression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4511676" y="1557338"/>
            <a:ext cx="3241675" cy="946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 sz="2800" b="1">
                <a:solidFill>
                  <a:schemeClr val="bg2"/>
                </a:solidFill>
                <a:latin typeface="Arial" panose="020B0604020202020204" pitchFamily="34" charset="0"/>
              </a:rPr>
              <a:t>To increase motivation</a:t>
            </a:r>
          </a:p>
        </p:txBody>
      </p:sp>
    </p:spTree>
    <p:extLst>
      <p:ext uri="{BB962C8B-B14F-4D97-AF65-F5344CB8AC3E}">
        <p14:creationId xmlns:p14="http://schemas.microsoft.com/office/powerpoint/2010/main" val="382034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/>
              <a:t>Why do performers take drugs?</a:t>
            </a:r>
          </a:p>
        </p:txBody>
      </p:sp>
      <p:sp>
        <p:nvSpPr>
          <p:cNvPr id="13315" name="Oval 4"/>
          <p:cNvSpPr>
            <a:spLocks noChangeArrowheads="1"/>
          </p:cNvSpPr>
          <p:nvPr/>
        </p:nvSpPr>
        <p:spPr bwMode="auto">
          <a:xfrm>
            <a:off x="3359150" y="3068638"/>
            <a:ext cx="5689600" cy="14398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>
              <a:solidFill>
                <a:prstClr val="black"/>
              </a:solidFill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935413" y="3429000"/>
            <a:ext cx="4392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it-IT" sz="3200" b="1" u="sng">
                <a:solidFill>
                  <a:prstClr val="black"/>
                </a:solidFill>
                <a:latin typeface="Arial" panose="020B0604020202020204" pitchFamily="34" charset="0"/>
              </a:rPr>
              <a:t>SOCIAL REASONS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847851" y="1412875"/>
            <a:ext cx="3313113" cy="1511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>
              <a:solidFill>
                <a:prstClr val="black"/>
              </a:solidFill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1774826" y="4437064"/>
            <a:ext cx="2665413" cy="21605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>
              <a:solidFill>
                <a:prstClr val="black"/>
              </a:solidFill>
            </a:endParaRP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4872039" y="5013325"/>
            <a:ext cx="2663825" cy="1511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>
              <a:solidFill>
                <a:prstClr val="black"/>
              </a:solidFill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7680325" y="1557339"/>
            <a:ext cx="2592388" cy="15827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>
              <a:solidFill>
                <a:prstClr val="black"/>
              </a:solidFill>
            </a:endParaRPr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8364538" y="4365626"/>
            <a:ext cx="2303462" cy="13684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>
              <a:solidFill>
                <a:prstClr val="black"/>
              </a:solidFill>
            </a:endParaRP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1774825" y="4437063"/>
            <a:ext cx="2484438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it-IT" sz="2800" b="1">
                <a:solidFill>
                  <a:srgbClr val="EEECE1"/>
                </a:solidFill>
                <a:latin typeface="Arial" panose="020B0604020202020204" pitchFamily="34" charset="0"/>
              </a:rPr>
              <a:t>Pressure to win from coaches, peers and the media</a:t>
            </a: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4943475" y="5157789"/>
            <a:ext cx="2592388" cy="13731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it-IT" sz="2800" b="1">
                <a:solidFill>
                  <a:srgbClr val="EEECE1"/>
                </a:solidFill>
                <a:latin typeface="Arial" panose="020B0604020202020204" pitchFamily="34" charset="0"/>
              </a:rPr>
              <a:t>By winning they can earn big money</a:t>
            </a:r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8401050" y="4581525"/>
            <a:ext cx="2266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it-IT" sz="2800" b="1">
                <a:solidFill>
                  <a:srgbClr val="EEECE1"/>
                </a:solidFill>
                <a:latin typeface="Arial" panose="020B0604020202020204" pitchFamily="34" charset="0"/>
              </a:rPr>
              <a:t>Fear of not winning</a:t>
            </a:r>
          </a:p>
        </p:txBody>
      </p:sp>
      <p:sp>
        <p:nvSpPr>
          <p:cNvPr id="13325" name="Text Box 15"/>
          <p:cNvSpPr txBox="1">
            <a:spLocks noChangeArrowheads="1"/>
          </p:cNvSpPr>
          <p:nvPr/>
        </p:nvSpPr>
        <p:spPr bwMode="auto">
          <a:xfrm>
            <a:off x="1847851" y="1484314"/>
            <a:ext cx="309721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it-IT" sz="2800" b="1" dirty="0">
                <a:solidFill>
                  <a:srgbClr val="EEECE1"/>
                </a:solidFill>
                <a:latin typeface="Arial" panose="020B0604020202020204" pitchFamily="34" charset="0"/>
              </a:rPr>
              <a:t>They are prepared to win at all costs</a:t>
            </a:r>
          </a:p>
        </p:txBody>
      </p:sp>
      <p:sp>
        <p:nvSpPr>
          <p:cNvPr id="13326" name="Text Box 16"/>
          <p:cNvSpPr txBox="1">
            <a:spLocks noChangeArrowheads="1"/>
          </p:cNvSpPr>
          <p:nvPr/>
        </p:nvSpPr>
        <p:spPr bwMode="auto">
          <a:xfrm>
            <a:off x="7680326" y="1628775"/>
            <a:ext cx="26654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it-IT" sz="2800" b="1">
                <a:solidFill>
                  <a:srgbClr val="EEECE1"/>
                </a:solidFill>
                <a:latin typeface="Arial" panose="020B0604020202020204" pitchFamily="34" charset="0"/>
              </a:rPr>
              <a:t>Belief that everyone else is doing it</a:t>
            </a:r>
          </a:p>
        </p:txBody>
      </p:sp>
    </p:spTree>
    <p:extLst>
      <p:ext uri="{BB962C8B-B14F-4D97-AF65-F5344CB8AC3E}">
        <p14:creationId xmlns:p14="http://schemas.microsoft.com/office/powerpoint/2010/main" val="14285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oping’s several effects             (2)• Arrhythmia• Psychological Disturbance• Musculoskeletal effects• Increased mortal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19" y="568165"/>
            <a:ext cx="8130296" cy="60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ave athletes been tested?• NFL players• Baseball players• Cyclist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6" b="5916"/>
          <a:stretch/>
        </p:blipFill>
        <p:spPr bwMode="auto">
          <a:xfrm>
            <a:off x="1459573" y="141668"/>
            <a:ext cx="9547273" cy="63106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334043" y="174944"/>
            <a:ext cx="7752469" cy="1288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5400" dirty="0" smtClean="0"/>
              <a:t>CONSEQUENCES</a:t>
            </a:r>
            <a:endParaRPr lang="it-IT" sz="5400" dirty="0"/>
          </a:p>
        </p:txBody>
      </p:sp>
      <p:pic>
        <p:nvPicPr>
          <p:cNvPr id="39940" name="Picture 4" descr="CONSEQUENCES&#10;• If athletes test positive on a drugs charge they&#10;may not be eligible to compete for a season.&#10;• If they tes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9" t="24238" r="6224" b="11744"/>
          <a:stretch/>
        </p:blipFill>
        <p:spPr bwMode="auto">
          <a:xfrm>
            <a:off x="1538363" y="957910"/>
            <a:ext cx="8693243" cy="47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CONSEQUENCES&#10;• Some cases of drugs testing are disputed and&#10;this can lead to a hearing, arbitration and to&#10;courts at both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4" t="25403" r="6722" b="53321"/>
          <a:stretch/>
        </p:blipFill>
        <p:spPr bwMode="auto">
          <a:xfrm>
            <a:off x="1538363" y="4917560"/>
            <a:ext cx="8491631" cy="15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b="1" dirty="0" smtClean="0"/>
              <a:t>Are there other reason because they shouldn’t </a:t>
            </a:r>
            <a:r>
              <a:rPr lang="en-GB" b="1" dirty="0"/>
              <a:t>take </a:t>
            </a:r>
            <a:r>
              <a:rPr lang="en-GB" b="1" dirty="0" smtClean="0"/>
              <a:t>drugs ?</a:t>
            </a:r>
            <a:endParaRPr lang="en-GB" b="1" dirty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774825" y="1989138"/>
            <a:ext cx="2376488" cy="10080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811338" y="4607097"/>
            <a:ext cx="2376488" cy="10795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847851" y="1916113"/>
            <a:ext cx="23034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 sz="3200" b="1">
                <a:latin typeface="Arial" panose="020B0604020202020204" pitchFamily="34" charset="0"/>
              </a:rPr>
              <a:t>MORAL REASONS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847851" y="4572075"/>
            <a:ext cx="23034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it-IT" sz="3200" b="1" dirty="0">
                <a:latin typeface="Arial" panose="020B0604020202020204" pitchFamily="34" charset="0"/>
              </a:rPr>
              <a:t>LEGAL REASONS</a:t>
            </a: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4367213" y="1628775"/>
            <a:ext cx="5834062" cy="21605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4367214" y="4365625"/>
            <a:ext cx="5832475" cy="17287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4295776" y="1557338"/>
            <a:ext cx="5688013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it-IT" sz="2800" b="1" dirty="0">
                <a:solidFill>
                  <a:schemeClr val="bg2"/>
                </a:solidFill>
                <a:latin typeface="Arial" panose="020B0604020202020204" pitchFamily="34" charset="0"/>
              </a:rPr>
              <a:t>Gives an unfair advantage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it-IT" sz="2800" b="1" dirty="0">
                <a:solidFill>
                  <a:schemeClr val="bg2"/>
                </a:solidFill>
                <a:latin typeface="Arial" panose="020B0604020202020204" pitchFamily="34" charset="0"/>
              </a:rPr>
              <a:t>Undermines the true spirit of sport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it-IT" sz="2800" b="1" dirty="0">
                <a:solidFill>
                  <a:schemeClr val="bg2"/>
                </a:solidFill>
                <a:latin typeface="Arial" panose="020B0604020202020204" pitchFamily="34" charset="0"/>
              </a:rPr>
              <a:t>Reflects badly on others</a:t>
            </a: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4440238" y="4365626"/>
            <a:ext cx="5688012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it-IT" sz="2800" b="1">
                <a:solidFill>
                  <a:schemeClr val="bg2"/>
                </a:solidFill>
                <a:latin typeface="Arial" panose="020B0604020202020204" pitchFamily="34" charset="0"/>
              </a:rPr>
              <a:t>Against the law of the land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it-IT" sz="2800" b="1">
                <a:solidFill>
                  <a:schemeClr val="bg2"/>
                </a:solidFill>
                <a:latin typeface="Arial" panose="020B0604020202020204" pitchFamily="34" charset="0"/>
              </a:rPr>
              <a:t>Against the law of sports</a:t>
            </a:r>
          </a:p>
          <a:p>
            <a:pPr eaLnBrk="1" hangingPunct="1">
              <a:spcBef>
                <a:spcPct val="50000"/>
              </a:spcBef>
            </a:pPr>
            <a:endParaRPr lang="en-GB" altLang="it-IT" sz="28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24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Ben Johnson&#10;Ben Johnson tested positive for stanozolol and was&#10;stripped of his gold medal as well as his previous 1987&#10;W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145</Words>
  <Application>Microsoft Office PowerPoint</Application>
  <PresentationFormat>Personalizzato</PresentationFormat>
  <Paragraphs>40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DOPING</vt:lpstr>
      <vt:lpstr>Presentazione standard di PowerPoint</vt:lpstr>
      <vt:lpstr>Why do performers take drugs?</vt:lpstr>
      <vt:lpstr>Why do performers take drugs?</vt:lpstr>
      <vt:lpstr>Presentazione standard di PowerPoint</vt:lpstr>
      <vt:lpstr>Presentazione standard di PowerPoint</vt:lpstr>
      <vt:lpstr>Presentazione standard di PowerPoint</vt:lpstr>
      <vt:lpstr>Are there other reason because they shouldn’t take drugs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DOPING</dc:title>
  <dc:creator>Mauro</dc:creator>
  <cp:lastModifiedBy>Lou</cp:lastModifiedBy>
  <cp:revision>15</cp:revision>
  <dcterms:created xsi:type="dcterms:W3CDTF">2017-02-23T14:36:18Z</dcterms:created>
  <dcterms:modified xsi:type="dcterms:W3CDTF">2017-07-30T07:59:36Z</dcterms:modified>
</cp:coreProperties>
</file>