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754" y="-2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3FCE02C-6EC6-4E09-BC2C-9FDED4DE236E}" type="datetimeFigureOut">
              <a:rPr lang="en-US" smtClean="0"/>
              <a:pPr/>
              <a:t>7/30/2017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656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306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7205CAA-4E5A-4223-BD55-C5D2841AC9EF}"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26806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D8F36E1-9596-4E98-8786-4A17C5D29C65}"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360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E4D1A55-63BC-4BA2-9538-7DDEADA10621}"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652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155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7/30/2017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676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7/30/2017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422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7/30/2017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7108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A8850A0-01A3-4F4E-AA52-F716A9BFD4EB}" type="datetimeFigureOut">
              <a:rPr lang="en-US" smtClean="0"/>
              <a:pPr/>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220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5811CCA-BB49-46C7-A0E2-F42339750F9A}" type="datetimeFigureOut">
              <a:rPr lang="en-US" smtClean="0"/>
              <a:pPr/>
              <a:t>7/30/2017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896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7205CAA-4E5A-4223-BD55-C5D2841AC9EF}" type="datetimeFigureOut">
              <a:rPr lang="en-US" smtClean="0"/>
              <a:pPr/>
              <a:t>7/30/2017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92016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z="6600" dirty="0"/>
              <a:t>I cinque sensi</a:t>
            </a:r>
          </a:p>
        </p:txBody>
      </p:sp>
      <p:sp>
        <p:nvSpPr>
          <p:cNvPr id="3" name="Sottotitolo 2"/>
          <p:cNvSpPr>
            <a:spLocks noGrp="1"/>
          </p:cNvSpPr>
          <p:nvPr>
            <p:ph type="subTitle" idx="1"/>
          </p:nvPr>
        </p:nvSpPr>
        <p:spPr/>
        <p:txBody>
          <a:bodyPr/>
          <a:lstStyle/>
          <a:p>
            <a:r>
              <a:rPr lang="it-IT" dirty="0"/>
              <a:t>Lorenza Ballerino, Irina </a:t>
            </a:r>
            <a:r>
              <a:rPr lang="it-IT" dirty="0" err="1"/>
              <a:t>Cammisa</a:t>
            </a:r>
            <a:r>
              <a:rPr lang="it-IT" dirty="0"/>
              <a:t>, Alessandra D’Agostino III C</a:t>
            </a:r>
          </a:p>
        </p:txBody>
      </p:sp>
    </p:spTree>
    <p:extLst>
      <p:ext uri="{BB962C8B-B14F-4D97-AF65-F5344CB8AC3E}">
        <p14:creationId xmlns:p14="http://schemas.microsoft.com/office/powerpoint/2010/main" val="1747192974"/>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funziona?</a:t>
            </a:r>
          </a:p>
        </p:txBody>
      </p:sp>
      <p:pic>
        <p:nvPicPr>
          <p:cNvPr id="5" name="Segnaposto contenuto 4"/>
          <p:cNvPicPr>
            <a:picLocks noGrp="1" noChangeAspect="1"/>
          </p:cNvPicPr>
          <p:nvPr>
            <p:ph idx="1"/>
          </p:nvPr>
        </p:nvPicPr>
        <p:blipFill>
          <a:blip r:embed="rId2"/>
          <a:stretch>
            <a:fillRect/>
          </a:stretch>
        </p:blipFill>
        <p:spPr>
          <a:xfrm>
            <a:off x="5192713" y="989806"/>
            <a:ext cx="5715000" cy="4276725"/>
          </a:xfrm>
          <a:prstGeom prst="rect">
            <a:avLst/>
          </a:prstGeom>
        </p:spPr>
      </p:pic>
      <p:sp>
        <p:nvSpPr>
          <p:cNvPr id="4" name="Segnaposto testo 3"/>
          <p:cNvSpPr>
            <a:spLocks noGrp="1"/>
          </p:cNvSpPr>
          <p:nvPr>
            <p:ph type="body" sz="half" idx="2"/>
          </p:nvPr>
        </p:nvSpPr>
        <p:spPr>
          <a:xfrm>
            <a:off x="1444671" y="3380873"/>
            <a:ext cx="3275013" cy="2490537"/>
          </a:xfrm>
        </p:spPr>
        <p:txBody>
          <a:bodyPr>
            <a:normAutofit fontScale="85000" lnSpcReduction="10000"/>
          </a:bodyPr>
          <a:lstStyle/>
          <a:p>
            <a:r>
              <a:rPr lang="it-IT" dirty="0"/>
              <a:t>La lingua è un organo prevalentemente muscolare con la base fissata al pavimento della bocca. La lingua contiene migliaia di cellule molto sensibili ai sapori, raggruppati in tanti bottoncini detti papille gustative. Alcuni punti della lingua sono più sensibili nel riconoscere determinati sapori: la punta il dolce, i lati della punta il salato, il fondo l'amaro, i lati interni </a:t>
            </a:r>
            <a:r>
              <a:rPr lang="it-IT" dirty="0" smtClean="0"/>
              <a:t>l'acido e l’interno l’</a:t>
            </a:r>
            <a:r>
              <a:rPr lang="it-IT" dirty="0" err="1" smtClean="0"/>
              <a:t>umami</a:t>
            </a:r>
            <a:r>
              <a:rPr lang="it-IT" dirty="0" smtClean="0"/>
              <a:t>. </a:t>
            </a:r>
            <a:endParaRPr lang="it-IT" dirty="0"/>
          </a:p>
        </p:txBody>
      </p:sp>
    </p:spTree>
    <p:extLst>
      <p:ext uri="{BB962C8B-B14F-4D97-AF65-F5344CB8AC3E}">
        <p14:creationId xmlns:p14="http://schemas.microsoft.com/office/powerpoint/2010/main" val="3492625919"/>
      </p:ext>
    </p:extLst>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tatto</a:t>
            </a:r>
          </a:p>
        </p:txBody>
      </p:sp>
      <p:pic>
        <p:nvPicPr>
          <p:cNvPr id="5" name="Segnaposto contenuto 4"/>
          <p:cNvPicPr>
            <a:picLocks noGrp="1" noChangeAspect="1"/>
          </p:cNvPicPr>
          <p:nvPr>
            <p:ph idx="1"/>
          </p:nvPr>
        </p:nvPicPr>
        <p:blipFill>
          <a:blip r:embed="rId2"/>
          <a:stretch>
            <a:fillRect/>
          </a:stretch>
        </p:blipFill>
        <p:spPr>
          <a:xfrm>
            <a:off x="6621463" y="1249758"/>
            <a:ext cx="3629442" cy="3883503"/>
          </a:xfrm>
          <a:prstGeom prst="rect">
            <a:avLst/>
          </a:prstGeom>
        </p:spPr>
      </p:pic>
      <p:sp>
        <p:nvSpPr>
          <p:cNvPr id="4" name="Segnaposto testo 3"/>
          <p:cNvSpPr>
            <a:spLocks noGrp="1"/>
          </p:cNvSpPr>
          <p:nvPr>
            <p:ph type="body" sz="half" idx="2"/>
          </p:nvPr>
        </p:nvSpPr>
        <p:spPr>
          <a:xfrm>
            <a:off x="1444671" y="3320715"/>
            <a:ext cx="4162045" cy="2598821"/>
          </a:xfrm>
        </p:spPr>
        <p:txBody>
          <a:bodyPr>
            <a:normAutofit fontScale="92500" lnSpcReduction="20000"/>
          </a:bodyPr>
          <a:lstStyle/>
          <a:p>
            <a:r>
              <a:rPr lang="it-IT" dirty="0"/>
              <a:t>Il tatto o sensibilità tattile rende l'uomo e gli animali capaci di rilevare con una straordinaria precisione, la presenza di stimoli dovuti al contatto della superficie cutanea con oggetti esterni. Il tatto è un senso complesso, diffuso su un'ampia superficie corporea. Ogni centimetro quadrato di pelle possiede circa 130 recettori tattili, suddivisi in 5 diverse tipologie, che danno le seguenti sensazioni: freddo, caldo, tatto, variazione di pressione e dolore.</a:t>
            </a:r>
          </a:p>
        </p:txBody>
      </p:sp>
    </p:spTree>
    <p:extLst>
      <p:ext uri="{BB962C8B-B14F-4D97-AF65-F5344CB8AC3E}">
        <p14:creationId xmlns:p14="http://schemas.microsoft.com/office/powerpoint/2010/main" val="64042911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funziona?</a:t>
            </a:r>
          </a:p>
        </p:txBody>
      </p:sp>
      <p:pic>
        <p:nvPicPr>
          <p:cNvPr id="5" name="Segnaposto contenuto 4"/>
          <p:cNvPicPr>
            <a:picLocks noGrp="1" noChangeAspect="1"/>
          </p:cNvPicPr>
          <p:nvPr>
            <p:ph idx="1"/>
          </p:nvPr>
        </p:nvPicPr>
        <p:blipFill>
          <a:blip r:embed="rId2"/>
          <a:stretch>
            <a:fillRect/>
          </a:stretch>
        </p:blipFill>
        <p:spPr>
          <a:xfrm>
            <a:off x="6882063" y="1603110"/>
            <a:ext cx="4444438" cy="3859227"/>
          </a:xfrm>
          <a:prstGeom prst="rect">
            <a:avLst/>
          </a:prstGeom>
        </p:spPr>
      </p:pic>
      <p:sp>
        <p:nvSpPr>
          <p:cNvPr id="4" name="Segnaposto testo 3"/>
          <p:cNvSpPr>
            <a:spLocks noGrp="1"/>
          </p:cNvSpPr>
          <p:nvPr>
            <p:ph type="body" sz="half" idx="2"/>
          </p:nvPr>
        </p:nvSpPr>
        <p:spPr>
          <a:xfrm>
            <a:off x="1444671" y="3332747"/>
            <a:ext cx="4318455" cy="2731169"/>
          </a:xfrm>
        </p:spPr>
        <p:txBody>
          <a:bodyPr>
            <a:normAutofit fontScale="92500" lnSpcReduction="20000"/>
          </a:bodyPr>
          <a:lstStyle/>
          <a:p>
            <a:r>
              <a:rPr lang="it-IT" dirty="0"/>
              <a:t>L'organo più esteso del corpo umano è la pelle, che lo riveste interamente, ed è la sede del tatto. Ha la funzione di raccogliere gli stimoli termici (caldo o freddo) e quelli del dolore. Infatti sotto lo strato di pelle più esteso e sottile, l'epidermide, si trova uno strato più profondo, il derma, che contiene moltissimi recettori e terminazioni nervose. I recettori sono distribuiti in modo uniforme su tutto il corpo, ma sono più numerosi in alcune zone, come labbra, polpastrelli e piante dei piedi, che risultano perciò più sensibili delle altre.</a:t>
            </a:r>
          </a:p>
        </p:txBody>
      </p:sp>
    </p:spTree>
    <p:extLst>
      <p:ext uri="{BB962C8B-B14F-4D97-AF65-F5344CB8AC3E}">
        <p14:creationId xmlns:p14="http://schemas.microsoft.com/office/powerpoint/2010/main" val="1665800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Fine</a:t>
            </a:r>
          </a:p>
        </p:txBody>
      </p:sp>
    </p:spTree>
    <p:extLst>
      <p:ext uri="{BB962C8B-B14F-4D97-AF65-F5344CB8AC3E}">
        <p14:creationId xmlns:p14="http://schemas.microsoft.com/office/powerpoint/2010/main" val="685221390"/>
      </p:ext>
    </p:extLst>
  </p:cSld>
  <p:clrMapOvr>
    <a:masterClrMapping/>
  </p:clrMapOvr>
  <p:transition spd="slow">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sensi	</a:t>
            </a:r>
          </a:p>
        </p:txBody>
      </p:sp>
      <p:pic>
        <p:nvPicPr>
          <p:cNvPr id="1026" name="Picture 2" descr="Risultati immagini per foto sensi"/>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43488" y="873125"/>
            <a:ext cx="6013450" cy="4510087"/>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testo 3"/>
          <p:cNvSpPr>
            <a:spLocks noGrp="1"/>
          </p:cNvSpPr>
          <p:nvPr>
            <p:ph type="body" sz="half" idx="2"/>
          </p:nvPr>
        </p:nvSpPr>
        <p:spPr/>
        <p:txBody>
          <a:bodyPr>
            <a:normAutofit fontScale="92500" lnSpcReduction="10000"/>
          </a:bodyPr>
          <a:lstStyle/>
          <a:p>
            <a:r>
              <a:rPr lang="it-IT" dirty="0"/>
              <a:t>I sensi sono cinque:</a:t>
            </a:r>
          </a:p>
          <a:p>
            <a:pPr marL="285750" indent="-285750">
              <a:buFont typeface="Arial" panose="020B0604020202020204" pitchFamily="34" charset="0"/>
              <a:buChar char="•"/>
            </a:pPr>
            <a:r>
              <a:rPr lang="it-IT" dirty="0"/>
              <a:t>Vista</a:t>
            </a:r>
          </a:p>
          <a:p>
            <a:pPr marL="285750" indent="-285750">
              <a:buFont typeface="Arial" panose="020B0604020202020204" pitchFamily="34" charset="0"/>
              <a:buChar char="•"/>
            </a:pPr>
            <a:r>
              <a:rPr lang="it-IT" dirty="0"/>
              <a:t>Udito</a:t>
            </a:r>
          </a:p>
          <a:p>
            <a:pPr marL="285750" indent="-285750">
              <a:buFont typeface="Arial" panose="020B0604020202020204" pitchFamily="34" charset="0"/>
              <a:buChar char="•"/>
            </a:pPr>
            <a:r>
              <a:rPr lang="it-IT" dirty="0"/>
              <a:t>Olfatto</a:t>
            </a:r>
          </a:p>
          <a:p>
            <a:pPr marL="285750" indent="-285750">
              <a:buFont typeface="Arial" panose="020B0604020202020204" pitchFamily="34" charset="0"/>
              <a:buChar char="•"/>
            </a:pPr>
            <a:r>
              <a:rPr lang="it-IT" dirty="0"/>
              <a:t>Gusto</a:t>
            </a:r>
          </a:p>
          <a:p>
            <a:pPr marL="285750" indent="-285750">
              <a:buFont typeface="Arial" panose="020B0604020202020204" pitchFamily="34" charset="0"/>
              <a:buChar char="•"/>
            </a:pPr>
            <a:r>
              <a:rPr lang="it-IT" dirty="0"/>
              <a:t>Tatto</a:t>
            </a:r>
          </a:p>
        </p:txBody>
      </p:sp>
    </p:spTree>
    <p:extLst>
      <p:ext uri="{BB962C8B-B14F-4D97-AF65-F5344CB8AC3E}">
        <p14:creationId xmlns:p14="http://schemas.microsoft.com/office/powerpoint/2010/main" val="218837797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484071" y="762879"/>
            <a:ext cx="3273099" cy="2247117"/>
          </a:xfrm>
        </p:spPr>
        <p:txBody>
          <a:bodyPr/>
          <a:lstStyle/>
          <a:p>
            <a:r>
              <a:rPr lang="it-IT" dirty="0"/>
              <a:t>LA VISTA</a:t>
            </a:r>
          </a:p>
        </p:txBody>
      </p:sp>
      <p:pic>
        <p:nvPicPr>
          <p:cNvPr id="7" name="Segnaposto contenuto 6"/>
          <p:cNvPicPr>
            <a:picLocks noGrp="1" noChangeAspect="1"/>
          </p:cNvPicPr>
          <p:nvPr>
            <p:ph idx="1"/>
          </p:nvPr>
        </p:nvPicPr>
        <p:blipFill>
          <a:blip r:embed="rId2"/>
          <a:stretch>
            <a:fillRect/>
          </a:stretch>
        </p:blipFill>
        <p:spPr>
          <a:xfrm>
            <a:off x="5043488" y="1536626"/>
            <a:ext cx="6013450" cy="3183085"/>
          </a:xfrm>
          <a:prstGeom prst="rect">
            <a:avLst/>
          </a:prstGeom>
        </p:spPr>
      </p:pic>
      <p:sp>
        <p:nvSpPr>
          <p:cNvPr id="6" name="Segnaposto testo 5"/>
          <p:cNvSpPr>
            <a:spLocks noGrp="1"/>
          </p:cNvSpPr>
          <p:nvPr>
            <p:ph type="body" sz="half" idx="2"/>
          </p:nvPr>
        </p:nvSpPr>
        <p:spPr>
          <a:xfrm>
            <a:off x="1482157" y="3416883"/>
            <a:ext cx="3275013" cy="2248181"/>
          </a:xfrm>
        </p:spPr>
        <p:txBody>
          <a:bodyPr>
            <a:normAutofit fontScale="92500" lnSpcReduction="10000"/>
          </a:bodyPr>
          <a:lstStyle/>
          <a:p>
            <a:r>
              <a:rPr lang="it-IT" dirty="0"/>
              <a:t>Gli occhi sono l’organo di senso più utilizzato dalla macchina umana. Sono due bulbi gelatinosi abbastanza distanti tra loro tanto da riuscire a calcolare le distanze e focalizzare meglio la realtà.  Sono capaci di captare e mettere a fuoco immagini di oggetti minuscoli o corpi in movimento in tempi ridotti.</a:t>
            </a:r>
          </a:p>
        </p:txBody>
      </p:sp>
    </p:spTree>
    <p:extLst>
      <p:ext uri="{BB962C8B-B14F-4D97-AF65-F5344CB8AC3E}">
        <p14:creationId xmlns:p14="http://schemas.microsoft.com/office/powerpoint/2010/main" val="4169552931"/>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44671" y="2218700"/>
            <a:ext cx="3273099" cy="627743"/>
          </a:xfrm>
        </p:spPr>
        <p:txBody>
          <a:bodyPr/>
          <a:lstStyle/>
          <a:p>
            <a:r>
              <a:rPr lang="it-IT" dirty="0"/>
              <a:t>Come funziona?</a:t>
            </a:r>
          </a:p>
        </p:txBody>
      </p:sp>
      <p:sp>
        <p:nvSpPr>
          <p:cNvPr id="4" name="Segnaposto testo 3"/>
          <p:cNvSpPr>
            <a:spLocks noGrp="1"/>
          </p:cNvSpPr>
          <p:nvPr>
            <p:ph type="body" sz="half" idx="2"/>
          </p:nvPr>
        </p:nvSpPr>
        <p:spPr>
          <a:xfrm>
            <a:off x="1444671" y="3332748"/>
            <a:ext cx="3275013" cy="2759294"/>
          </a:xfrm>
        </p:spPr>
        <p:txBody>
          <a:bodyPr>
            <a:normAutofit lnSpcReduction="10000"/>
          </a:bodyPr>
          <a:lstStyle/>
          <a:p>
            <a:r>
              <a:rPr lang="it-IT" sz="1200" dirty="0"/>
              <a:t>Gli occhi captano i segnali luminosi e li trasformano in impulsi elettrici affinché il cervello </a:t>
            </a:r>
            <a:r>
              <a:rPr lang="it-IT" sz="1200" dirty="0" smtClean="0"/>
              <a:t>li </a:t>
            </a:r>
            <a:r>
              <a:rPr lang="it-IT" sz="1200" dirty="0"/>
              <a:t>elabori. Dapprima la luce colpisce la cornea, strato trasparente lubrificato 10 volte al minuto dall’apparato lacrimale, </a:t>
            </a:r>
            <a:r>
              <a:rPr lang="it-IT" sz="1200" dirty="0" smtClean="0"/>
              <a:t>la quale a </a:t>
            </a:r>
            <a:r>
              <a:rPr lang="it-IT" sz="1200" dirty="0"/>
              <a:t>entrare nell’occhio i raggi luminosi. Da qui la pupilla li convoglia sul cristallino, una lente proteica trasparente. Quando c’è troppa luce i muscoli dell’iride fanno contrarre la pupilla per evitare che entrino troppi raggi luminosi; quando fa buio </a:t>
            </a:r>
            <a:r>
              <a:rPr lang="it-IT" sz="1200" dirty="0" smtClean="0"/>
              <a:t>, invece, l’iride </a:t>
            </a:r>
            <a:r>
              <a:rPr lang="it-IT" sz="1200" dirty="0"/>
              <a:t>si rilassa e la pupilla si dilata. Gli occhi sono in grado di aprirsi e chiudersi in una frazione di secondo.</a:t>
            </a:r>
          </a:p>
        </p:txBody>
      </p:sp>
      <p:pic>
        <p:nvPicPr>
          <p:cNvPr id="7" name="Segnaposto contenuto 6"/>
          <p:cNvPicPr>
            <a:picLocks noGrp="1" noChangeAspect="1"/>
          </p:cNvPicPr>
          <p:nvPr>
            <p:ph idx="1"/>
          </p:nvPr>
        </p:nvPicPr>
        <p:blipFill>
          <a:blip r:embed="rId2"/>
          <a:stretch>
            <a:fillRect/>
          </a:stretch>
        </p:blipFill>
        <p:spPr>
          <a:xfrm>
            <a:off x="5043488" y="1137952"/>
            <a:ext cx="6013450" cy="3980433"/>
          </a:xfrm>
          <a:prstGeom prst="rect">
            <a:avLst/>
          </a:prstGeom>
        </p:spPr>
      </p:pic>
    </p:spTree>
    <p:extLst>
      <p:ext uri="{BB962C8B-B14F-4D97-AF65-F5344CB8AC3E}">
        <p14:creationId xmlns:p14="http://schemas.microsoft.com/office/powerpoint/2010/main" val="2578195806"/>
      </p:ext>
    </p:extLst>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L’udito</a:t>
            </a:r>
          </a:p>
        </p:txBody>
      </p:sp>
      <p:pic>
        <p:nvPicPr>
          <p:cNvPr id="5" name="Segnaposto contenuto 4"/>
          <p:cNvPicPr>
            <a:picLocks noGrp="1" noChangeAspect="1"/>
          </p:cNvPicPr>
          <p:nvPr>
            <p:ph idx="1"/>
          </p:nvPr>
        </p:nvPicPr>
        <p:blipFill>
          <a:blip r:embed="rId2"/>
          <a:stretch>
            <a:fillRect/>
          </a:stretch>
        </p:blipFill>
        <p:spPr>
          <a:xfrm>
            <a:off x="7351295" y="1266069"/>
            <a:ext cx="2803358" cy="3698624"/>
          </a:xfrm>
          <a:prstGeom prst="rect">
            <a:avLst/>
          </a:prstGeom>
        </p:spPr>
      </p:pic>
      <p:sp>
        <p:nvSpPr>
          <p:cNvPr id="4" name="Segnaposto testo 3"/>
          <p:cNvSpPr>
            <a:spLocks noGrp="1"/>
          </p:cNvSpPr>
          <p:nvPr>
            <p:ph type="body" sz="half" idx="2"/>
          </p:nvPr>
        </p:nvSpPr>
        <p:spPr>
          <a:xfrm>
            <a:off x="1444671" y="3351589"/>
            <a:ext cx="3909382" cy="2641856"/>
          </a:xfrm>
        </p:spPr>
        <p:txBody>
          <a:bodyPr>
            <a:normAutofit fontScale="85000" lnSpcReduction="10000"/>
          </a:bodyPr>
          <a:lstStyle/>
          <a:p>
            <a:r>
              <a:rPr lang="it-IT" dirty="0"/>
              <a:t>I nostri microfoni, le orecchie, non servono solo per sentire, ma anche per orientarsi e mantenersi in equilibrio.</a:t>
            </a:r>
            <a:r>
              <a:rPr lang="it-IT" b="1" dirty="0"/>
              <a:t> </a:t>
            </a:r>
            <a:r>
              <a:rPr lang="it-IT" dirty="0"/>
              <a:t>L’orecchio può essere suddiviso in:</a:t>
            </a:r>
          </a:p>
          <a:p>
            <a:pPr marL="285750" indent="-285750">
              <a:buFont typeface="Arial" panose="020B0604020202020204" pitchFamily="34" charset="0"/>
              <a:buChar char="•"/>
            </a:pPr>
            <a:r>
              <a:rPr lang="it-IT" dirty="0"/>
              <a:t>Orecchio esterno: pericondrio, condotto uditivo, padiglione auricolare.</a:t>
            </a:r>
          </a:p>
          <a:p>
            <a:pPr marL="285750" indent="-285750">
              <a:buFont typeface="Arial" panose="020B0604020202020204" pitchFamily="34" charset="0"/>
              <a:buChar char="•"/>
            </a:pPr>
            <a:r>
              <a:rPr lang="it-IT" dirty="0"/>
              <a:t>Orecchio medio: timpano, finestra ovale, martello, incudine, staffa.</a:t>
            </a:r>
          </a:p>
          <a:p>
            <a:pPr marL="285750" indent="-285750">
              <a:buFont typeface="Arial" panose="020B0604020202020204" pitchFamily="34" charset="0"/>
              <a:buChar char="•"/>
            </a:pPr>
            <a:r>
              <a:rPr lang="it-IT" dirty="0"/>
              <a:t>Orecchio interno: canali semicircolari, coclea, nervo acustico, tromba di Eustachio.</a:t>
            </a:r>
          </a:p>
        </p:txBody>
      </p:sp>
    </p:spTree>
    <p:extLst>
      <p:ext uri="{BB962C8B-B14F-4D97-AF65-F5344CB8AC3E}">
        <p14:creationId xmlns:p14="http://schemas.microsoft.com/office/powerpoint/2010/main" val="174305488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funziona?</a:t>
            </a:r>
          </a:p>
        </p:txBody>
      </p:sp>
      <p:pic>
        <p:nvPicPr>
          <p:cNvPr id="5" name="Segnaposto contenuto 4"/>
          <p:cNvPicPr>
            <a:picLocks noGrp="1" noChangeAspect="1"/>
          </p:cNvPicPr>
          <p:nvPr>
            <p:ph idx="1"/>
          </p:nvPr>
        </p:nvPicPr>
        <p:blipFill>
          <a:blip r:embed="rId2"/>
          <a:stretch>
            <a:fillRect/>
          </a:stretch>
        </p:blipFill>
        <p:spPr>
          <a:xfrm>
            <a:off x="7150894" y="1804194"/>
            <a:ext cx="2857500" cy="2647950"/>
          </a:xfrm>
          <a:prstGeom prst="rect">
            <a:avLst/>
          </a:prstGeom>
        </p:spPr>
      </p:pic>
      <p:sp>
        <p:nvSpPr>
          <p:cNvPr id="4" name="Segnaposto testo 3"/>
          <p:cNvSpPr>
            <a:spLocks noGrp="1"/>
          </p:cNvSpPr>
          <p:nvPr>
            <p:ph type="body" sz="half" idx="2"/>
          </p:nvPr>
        </p:nvSpPr>
        <p:spPr>
          <a:xfrm>
            <a:off x="1199408" y="3397998"/>
            <a:ext cx="4708097" cy="2539664"/>
          </a:xfrm>
        </p:spPr>
        <p:txBody>
          <a:bodyPr>
            <a:noAutofit/>
          </a:bodyPr>
          <a:lstStyle/>
          <a:p>
            <a:r>
              <a:rPr lang="it-IT" sz="1400" dirty="0"/>
              <a:t>Al suo interno ci sono tre canali pieni di liquido che ci permettono di restare in equilibrio: quando giriamo la testa, il fluido si muove stimolando cellule nervose e orientandoci in tre dimensioni. Ogni volta che qualcosa vibra o si muove crea delle onde nell’aria che producono suoni. I padiglioni indirizzano le onde sonore nel condotto uditivo, il timpano vibra facendo muovere tre «ossicini». La coclea trasmette le vibrazioni come onde sonore che passano attraverso dei fluidi e arrivano a dei </a:t>
            </a:r>
            <a:r>
              <a:rPr lang="it-IT" sz="1400" dirty="0" smtClean="0"/>
              <a:t>recettori, i quali </a:t>
            </a:r>
            <a:r>
              <a:rPr lang="it-IT" sz="1400" dirty="0"/>
              <a:t>stimolano le cellule nervose e giungono al cervello.</a:t>
            </a:r>
          </a:p>
        </p:txBody>
      </p:sp>
    </p:spTree>
    <p:extLst>
      <p:ext uri="{BB962C8B-B14F-4D97-AF65-F5344CB8AC3E}">
        <p14:creationId xmlns:p14="http://schemas.microsoft.com/office/powerpoint/2010/main" val="216550918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L’olfatto</a:t>
            </a:r>
          </a:p>
        </p:txBody>
      </p:sp>
      <p:pic>
        <p:nvPicPr>
          <p:cNvPr id="5" name="Segnaposto contenuto 4"/>
          <p:cNvPicPr>
            <a:picLocks noGrp="1" noChangeAspect="1"/>
          </p:cNvPicPr>
          <p:nvPr>
            <p:ph idx="1"/>
          </p:nvPr>
        </p:nvPicPr>
        <p:blipFill>
          <a:blip r:embed="rId2"/>
          <a:stretch>
            <a:fillRect/>
          </a:stretch>
        </p:blipFill>
        <p:spPr>
          <a:xfrm>
            <a:off x="6350752" y="1864474"/>
            <a:ext cx="4000500" cy="2657475"/>
          </a:xfrm>
          <a:prstGeom prst="rect">
            <a:avLst/>
          </a:prstGeom>
        </p:spPr>
      </p:pic>
      <p:sp>
        <p:nvSpPr>
          <p:cNvPr id="4" name="Segnaposto testo 3"/>
          <p:cNvSpPr>
            <a:spLocks noGrp="1"/>
          </p:cNvSpPr>
          <p:nvPr>
            <p:ph type="body" sz="half" idx="2"/>
          </p:nvPr>
        </p:nvSpPr>
        <p:spPr>
          <a:xfrm>
            <a:off x="1444671" y="3332747"/>
            <a:ext cx="3981571" cy="2120925"/>
          </a:xfrm>
        </p:spPr>
        <p:txBody>
          <a:bodyPr>
            <a:normAutofit lnSpcReduction="10000"/>
          </a:bodyPr>
          <a:lstStyle/>
          <a:p>
            <a:r>
              <a:rPr lang="it-IT" dirty="0"/>
              <a:t>Nel naso è posto un organo di senso di cui non si parla spesso: l’olfatto, sinonimo di odorato. Le sue cellule nervose segnalano al cervello la presenza nell’ambiente di molecole indicate come ‘odori’, che costituiscono segnali in grado di indurre nell’individuo comportamenti particolari.</a:t>
            </a:r>
          </a:p>
          <a:p>
            <a:endParaRPr lang="it-IT" dirty="0"/>
          </a:p>
        </p:txBody>
      </p:sp>
    </p:spTree>
    <p:extLst>
      <p:ext uri="{BB962C8B-B14F-4D97-AF65-F5344CB8AC3E}">
        <p14:creationId xmlns:p14="http://schemas.microsoft.com/office/powerpoint/2010/main" val="1170478299"/>
      </p:ext>
    </p:extLst>
  </p:cSld>
  <p:clrMapOvr>
    <a:masterClrMapping/>
  </p:clrMapOvr>
  <p:transition spd="med">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funziona?</a:t>
            </a:r>
          </a:p>
        </p:txBody>
      </p:sp>
      <p:pic>
        <p:nvPicPr>
          <p:cNvPr id="5" name="Segnaposto contenuto 4"/>
          <p:cNvPicPr>
            <a:picLocks noGrp="1" noChangeAspect="1"/>
          </p:cNvPicPr>
          <p:nvPr>
            <p:ph idx="1"/>
          </p:nvPr>
        </p:nvPicPr>
        <p:blipFill>
          <a:blip r:embed="rId2"/>
          <a:stretch>
            <a:fillRect/>
          </a:stretch>
        </p:blipFill>
        <p:spPr>
          <a:xfrm>
            <a:off x="5720557" y="798513"/>
            <a:ext cx="4659312" cy="4659312"/>
          </a:xfrm>
          <a:prstGeom prst="rect">
            <a:avLst/>
          </a:prstGeom>
        </p:spPr>
      </p:pic>
      <p:sp>
        <p:nvSpPr>
          <p:cNvPr id="4" name="Segnaposto testo 3"/>
          <p:cNvSpPr>
            <a:spLocks noGrp="1"/>
          </p:cNvSpPr>
          <p:nvPr>
            <p:ph type="body" sz="half" idx="2"/>
          </p:nvPr>
        </p:nvSpPr>
        <p:spPr>
          <a:xfrm>
            <a:off x="1444671" y="3416967"/>
            <a:ext cx="3275013" cy="2261937"/>
          </a:xfrm>
        </p:spPr>
        <p:txBody>
          <a:bodyPr>
            <a:normAutofit fontScale="92500" lnSpcReduction="20000"/>
          </a:bodyPr>
          <a:lstStyle/>
          <a:p>
            <a:r>
              <a:rPr lang="it-IT" dirty="0"/>
              <a:t>Funziona attraverso il naso, il quale è capace di riconoscere 10,000 odori diversi. L’essenza di ogni odore, in realtà, è la sua composizione chimica. A captare l’odore all’interno del naso ci sono circa 10,000,000 di recettori, i quali, emettendo impulsi elettrici, raggiungono il cervello realizzando così la funzione olfattiva.</a:t>
            </a:r>
          </a:p>
        </p:txBody>
      </p:sp>
    </p:spTree>
    <p:extLst>
      <p:ext uri="{BB962C8B-B14F-4D97-AF65-F5344CB8AC3E}">
        <p14:creationId xmlns:p14="http://schemas.microsoft.com/office/powerpoint/2010/main" val="1208367885"/>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gusto</a:t>
            </a:r>
          </a:p>
        </p:txBody>
      </p:sp>
      <p:pic>
        <p:nvPicPr>
          <p:cNvPr id="5" name="Segnaposto contenuto 4"/>
          <p:cNvPicPr>
            <a:picLocks noGrp="1" noChangeAspect="1"/>
          </p:cNvPicPr>
          <p:nvPr>
            <p:ph idx="1"/>
          </p:nvPr>
        </p:nvPicPr>
        <p:blipFill>
          <a:blip r:embed="rId2"/>
          <a:stretch>
            <a:fillRect/>
          </a:stretch>
        </p:blipFill>
        <p:spPr>
          <a:xfrm>
            <a:off x="5043488" y="871938"/>
            <a:ext cx="6013450" cy="4512462"/>
          </a:xfrm>
          <a:prstGeom prst="rect">
            <a:avLst/>
          </a:prstGeom>
        </p:spPr>
      </p:pic>
      <p:sp>
        <p:nvSpPr>
          <p:cNvPr id="4" name="Segnaposto testo 3"/>
          <p:cNvSpPr>
            <a:spLocks noGrp="1"/>
          </p:cNvSpPr>
          <p:nvPr>
            <p:ph type="body" sz="half" idx="2"/>
          </p:nvPr>
        </p:nvSpPr>
        <p:spPr>
          <a:xfrm>
            <a:off x="1444671" y="3324244"/>
            <a:ext cx="3275013" cy="2518415"/>
          </a:xfrm>
        </p:spPr>
        <p:txBody>
          <a:bodyPr>
            <a:normAutofit fontScale="85000" lnSpcReduction="20000"/>
          </a:bodyPr>
          <a:lstStyle/>
          <a:p>
            <a:r>
              <a:rPr lang="it-IT" dirty="0"/>
              <a:t>Il gusto è uno dei sensi, i cui recettori sono le gemme gustative presenti nelle papille gustative della lingua, nel palato molle, nella faringe, nelle guance e nell'epiglottide. Il gusto dipende dalla percezione sinergica di cinque gusti fondamentali: amaro, aspro, dolce, salato e </a:t>
            </a:r>
            <a:r>
              <a:rPr lang="it-IT" dirty="0" err="1"/>
              <a:t>umami</a:t>
            </a:r>
            <a:r>
              <a:rPr lang="it-IT" dirty="0"/>
              <a:t>; alcune ricerche suggeriscono l'esistenza di un sesto e un settimo gusto </a:t>
            </a:r>
            <a:r>
              <a:rPr lang="it-IT" dirty="0" smtClean="0"/>
              <a:t>convenzionalmente  </a:t>
            </a:r>
            <a:r>
              <a:rPr lang="it-IT" dirty="0"/>
              <a:t>associati al fritto e al grasso.</a:t>
            </a:r>
          </a:p>
        </p:txBody>
      </p:sp>
    </p:spTree>
    <p:extLst>
      <p:ext uri="{BB962C8B-B14F-4D97-AF65-F5344CB8AC3E}">
        <p14:creationId xmlns:p14="http://schemas.microsoft.com/office/powerpoint/2010/main" val="2074408594"/>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120</TotalTime>
  <Words>817</Words>
  <Application>Microsoft Office PowerPoint</Application>
  <PresentationFormat>Personalizzato</PresentationFormat>
  <Paragraphs>33</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Raccolta</vt:lpstr>
      <vt:lpstr>I cinque sensi</vt:lpstr>
      <vt:lpstr>I sensi </vt:lpstr>
      <vt:lpstr>LA VISTA</vt:lpstr>
      <vt:lpstr>Come funziona?</vt:lpstr>
      <vt:lpstr>L’udito</vt:lpstr>
      <vt:lpstr>Come funziona?</vt:lpstr>
      <vt:lpstr>L’olfatto</vt:lpstr>
      <vt:lpstr>Come funziona?</vt:lpstr>
      <vt:lpstr>Il gusto</vt:lpstr>
      <vt:lpstr>Come funziona?</vt:lpstr>
      <vt:lpstr>IL tatto</vt:lpstr>
      <vt:lpstr>Come funziona?</vt:lpstr>
      <vt:lpstr>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cinque sensi</dc:title>
  <dc:creator>angiola marinucci</dc:creator>
  <cp:lastModifiedBy>Lou</cp:lastModifiedBy>
  <cp:revision>13</cp:revision>
  <dcterms:created xsi:type="dcterms:W3CDTF">2016-11-05T13:55:13Z</dcterms:created>
  <dcterms:modified xsi:type="dcterms:W3CDTF">2017-07-30T08:00:59Z</dcterms:modified>
</cp:coreProperties>
</file>