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4" r:id="rId9"/>
    <p:sldId id="265"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showGuides="1">
      <p:cViewPr>
        <p:scale>
          <a:sx n="95" d="100"/>
          <a:sy n="95" d="100"/>
        </p:scale>
        <p:origin x="-86" y="-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a:t>Fare clic per modificare lo stile del titolo</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03F0ECF-262F-4906-AE1E-8E68603FAEBF}" type="datetimeFigureOut">
              <a:rPr lang="it-IT" smtClean="0"/>
              <a:t>30/07/2017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FD994C-F606-4A15-BA81-354998FBEF30}" type="slidenum">
              <a:rPr lang="it-IT" smtClean="0"/>
              <a:t>‹N›</a:t>
            </a:fld>
            <a:endParaRPr lang="it-IT"/>
          </a:p>
        </p:txBody>
      </p:sp>
    </p:spTree>
    <p:extLst>
      <p:ext uri="{BB962C8B-B14F-4D97-AF65-F5344CB8AC3E}">
        <p14:creationId xmlns:p14="http://schemas.microsoft.com/office/powerpoint/2010/main" val="2536462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603F0ECF-262F-4906-AE1E-8E68603FAEBF}" type="datetimeFigureOut">
              <a:rPr lang="it-IT" smtClean="0"/>
              <a:t>30/07/2017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AFD994C-F606-4A15-BA81-354998FBEF30}" type="slidenum">
              <a:rPr lang="it-IT" smtClean="0"/>
              <a:t>‹N›</a:t>
            </a:fld>
            <a:endParaRPr lang="it-IT"/>
          </a:p>
        </p:txBody>
      </p:sp>
    </p:spTree>
    <p:extLst>
      <p:ext uri="{BB962C8B-B14F-4D97-AF65-F5344CB8AC3E}">
        <p14:creationId xmlns:p14="http://schemas.microsoft.com/office/powerpoint/2010/main" val="1648631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a:t>Fare clic per modificare lo stile del titolo</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03F0ECF-262F-4906-AE1E-8E68603FAEBF}" type="datetimeFigureOut">
              <a:rPr lang="it-IT" smtClean="0"/>
              <a:t>30/07/2017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FD994C-F606-4A15-BA81-354998FBEF30}" type="slidenum">
              <a:rPr lang="it-IT" smtClean="0"/>
              <a:t>‹N›</a:t>
            </a:fld>
            <a:endParaRPr lang="it-IT"/>
          </a:p>
        </p:txBody>
      </p:sp>
    </p:spTree>
    <p:extLst>
      <p:ext uri="{BB962C8B-B14F-4D97-AF65-F5344CB8AC3E}">
        <p14:creationId xmlns:p14="http://schemas.microsoft.com/office/powerpoint/2010/main" val="1189889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a:t>Fare clic per modificare lo stile del titolo</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a:t>Modifica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03F0ECF-262F-4906-AE1E-8E68603FAEBF}" type="datetimeFigureOut">
              <a:rPr lang="it-IT" smtClean="0"/>
              <a:t>30/07/2017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FD994C-F606-4A15-BA81-354998FBEF30}" type="slidenum">
              <a:rPr lang="it-IT" smtClean="0"/>
              <a:t>‹N›</a:t>
            </a:fld>
            <a:endParaRPr lang="it-IT"/>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988356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03F0ECF-262F-4906-AE1E-8E68603FAEBF}" type="datetimeFigureOut">
              <a:rPr lang="it-IT" smtClean="0"/>
              <a:t>30/07/2017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FD994C-F606-4A15-BA81-354998FBEF30}" type="slidenum">
              <a:rPr lang="it-IT" smtClean="0"/>
              <a:t>‹N›</a:t>
            </a:fld>
            <a:endParaRPr lang="it-IT"/>
          </a:p>
        </p:txBody>
      </p:sp>
    </p:spTree>
    <p:extLst>
      <p:ext uri="{BB962C8B-B14F-4D97-AF65-F5344CB8AC3E}">
        <p14:creationId xmlns:p14="http://schemas.microsoft.com/office/powerpoint/2010/main" val="11281411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03F0ECF-262F-4906-AE1E-8E68603FAEBF}" type="datetimeFigureOut">
              <a:rPr lang="it-IT" smtClean="0"/>
              <a:t>30/07/2017</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FD994C-F606-4A15-BA81-354998FBEF30}" type="slidenum">
              <a:rPr lang="it-IT" smtClean="0"/>
              <a:t>‹N›</a:t>
            </a:fld>
            <a:endParaRPr lang="it-IT"/>
          </a:p>
        </p:txBody>
      </p:sp>
    </p:spTree>
    <p:extLst>
      <p:ext uri="{BB962C8B-B14F-4D97-AF65-F5344CB8AC3E}">
        <p14:creationId xmlns:p14="http://schemas.microsoft.com/office/powerpoint/2010/main" val="36053548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03F0ECF-262F-4906-AE1E-8E68603FAEBF}" type="datetimeFigureOut">
              <a:rPr lang="it-IT" smtClean="0"/>
              <a:t>30/07/2017</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FD994C-F606-4A15-BA81-354998FBEF30}" type="slidenum">
              <a:rPr lang="it-IT" smtClean="0"/>
              <a:t>‹N›</a:t>
            </a:fld>
            <a:endParaRPr lang="it-IT"/>
          </a:p>
        </p:txBody>
      </p:sp>
    </p:spTree>
    <p:extLst>
      <p:ext uri="{BB962C8B-B14F-4D97-AF65-F5344CB8AC3E}">
        <p14:creationId xmlns:p14="http://schemas.microsoft.com/office/powerpoint/2010/main" val="3661166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03F0ECF-262F-4906-AE1E-8E68603FAEBF}" type="datetimeFigureOut">
              <a:rPr lang="it-IT" smtClean="0"/>
              <a:t>30/07/2017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FD994C-F606-4A15-BA81-354998FBEF30}" type="slidenum">
              <a:rPr lang="it-IT" smtClean="0"/>
              <a:t>‹N›</a:t>
            </a:fld>
            <a:endParaRPr lang="it-IT"/>
          </a:p>
        </p:txBody>
      </p:sp>
    </p:spTree>
    <p:extLst>
      <p:ext uri="{BB962C8B-B14F-4D97-AF65-F5344CB8AC3E}">
        <p14:creationId xmlns:p14="http://schemas.microsoft.com/office/powerpoint/2010/main" val="32451184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03F0ECF-262F-4906-AE1E-8E68603FAEBF}" type="datetimeFigureOut">
              <a:rPr lang="it-IT" smtClean="0"/>
              <a:t>30/07/2017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FD994C-F606-4A15-BA81-354998FBEF30}" type="slidenum">
              <a:rPr lang="it-IT" smtClean="0"/>
              <a:t>‹N›</a:t>
            </a:fld>
            <a:endParaRPr lang="it-IT"/>
          </a:p>
        </p:txBody>
      </p:sp>
    </p:spTree>
    <p:extLst>
      <p:ext uri="{BB962C8B-B14F-4D97-AF65-F5344CB8AC3E}">
        <p14:creationId xmlns:p14="http://schemas.microsoft.com/office/powerpoint/2010/main" val="3551160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p>
            <a:fld id="{603F0ECF-262F-4906-AE1E-8E68603FAEBF}" type="datetimeFigureOut">
              <a:rPr lang="it-IT" smtClean="0"/>
              <a:t>30/07/2017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FD994C-F606-4A15-BA81-354998FBEF30}" type="slidenum">
              <a:rPr lang="it-IT" smtClean="0"/>
              <a:t>‹N›</a:t>
            </a:fld>
            <a:endParaRPr lang="it-IT"/>
          </a:p>
        </p:txBody>
      </p:sp>
    </p:spTree>
    <p:extLst>
      <p:ext uri="{BB962C8B-B14F-4D97-AF65-F5344CB8AC3E}">
        <p14:creationId xmlns:p14="http://schemas.microsoft.com/office/powerpoint/2010/main" val="2413413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03F0ECF-262F-4906-AE1E-8E68603FAEBF}" type="datetimeFigureOut">
              <a:rPr lang="it-IT" smtClean="0"/>
              <a:t>30/07/2017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FD994C-F606-4A15-BA81-354998FBEF30}" type="slidenum">
              <a:rPr lang="it-IT" smtClean="0"/>
              <a:t>‹N›</a:t>
            </a:fld>
            <a:endParaRPr lang="it-IT"/>
          </a:p>
        </p:txBody>
      </p:sp>
    </p:spTree>
    <p:extLst>
      <p:ext uri="{BB962C8B-B14F-4D97-AF65-F5344CB8AC3E}">
        <p14:creationId xmlns:p14="http://schemas.microsoft.com/office/powerpoint/2010/main" val="2498227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03F0ECF-262F-4906-AE1E-8E68603FAEBF}" type="datetimeFigureOut">
              <a:rPr lang="it-IT" smtClean="0"/>
              <a:t>30/07/2017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AFD994C-F606-4A15-BA81-354998FBEF30}" type="slidenum">
              <a:rPr lang="it-IT" smtClean="0"/>
              <a:t>‹N›</a:t>
            </a:fld>
            <a:endParaRPr lang="it-IT"/>
          </a:p>
        </p:txBody>
      </p:sp>
    </p:spTree>
    <p:extLst>
      <p:ext uri="{BB962C8B-B14F-4D97-AF65-F5344CB8AC3E}">
        <p14:creationId xmlns:p14="http://schemas.microsoft.com/office/powerpoint/2010/main" val="1679728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03F0ECF-262F-4906-AE1E-8E68603FAEBF}" type="datetimeFigureOut">
              <a:rPr lang="it-IT" smtClean="0"/>
              <a:t>30/07/2017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1AFD994C-F606-4A15-BA81-354998FBEF30}" type="slidenum">
              <a:rPr lang="it-IT" smtClean="0"/>
              <a:t>‹N›</a:t>
            </a:fld>
            <a:endParaRPr lang="it-IT"/>
          </a:p>
        </p:txBody>
      </p:sp>
    </p:spTree>
    <p:extLst>
      <p:ext uri="{BB962C8B-B14F-4D97-AF65-F5344CB8AC3E}">
        <p14:creationId xmlns:p14="http://schemas.microsoft.com/office/powerpoint/2010/main" val="4064048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7" name="Date Placeholder 2"/>
          <p:cNvSpPr>
            <a:spLocks noGrp="1"/>
          </p:cNvSpPr>
          <p:nvPr>
            <p:ph type="dt" sz="half" idx="10"/>
          </p:nvPr>
        </p:nvSpPr>
        <p:spPr/>
        <p:txBody>
          <a:bodyPr/>
          <a:lstStyle/>
          <a:p>
            <a:fld id="{603F0ECF-262F-4906-AE1E-8E68603FAEBF}" type="datetimeFigureOut">
              <a:rPr lang="it-IT" smtClean="0"/>
              <a:t>30/07/2017</a:t>
            </a:fld>
            <a:endParaRPr lang="it-IT"/>
          </a:p>
        </p:txBody>
      </p:sp>
      <p:sp>
        <p:nvSpPr>
          <p:cNvPr id="5" name="Footer Placeholder 3"/>
          <p:cNvSpPr>
            <a:spLocks noGrp="1"/>
          </p:cNvSpPr>
          <p:nvPr>
            <p:ph type="ftr" sz="quarter" idx="11"/>
          </p:nvPr>
        </p:nvSpPr>
        <p:spPr/>
        <p:txBody>
          <a:bodyPr/>
          <a:lstStyle/>
          <a:p>
            <a:endParaRPr lang="it-IT"/>
          </a:p>
        </p:txBody>
      </p:sp>
      <p:sp>
        <p:nvSpPr>
          <p:cNvPr id="6" name="Slide Number Placeholder 4"/>
          <p:cNvSpPr>
            <a:spLocks noGrp="1"/>
          </p:cNvSpPr>
          <p:nvPr>
            <p:ph type="sldNum" sz="quarter" idx="12"/>
          </p:nvPr>
        </p:nvSpPr>
        <p:spPr/>
        <p:txBody>
          <a:bodyPr/>
          <a:lstStyle/>
          <a:p>
            <a:fld id="{1AFD994C-F606-4A15-BA81-354998FBEF30}" type="slidenum">
              <a:rPr lang="it-IT" smtClean="0"/>
              <a:t>‹N›</a:t>
            </a:fld>
            <a:endParaRPr lang="it-IT"/>
          </a:p>
        </p:txBody>
      </p:sp>
    </p:spTree>
    <p:extLst>
      <p:ext uri="{BB962C8B-B14F-4D97-AF65-F5344CB8AC3E}">
        <p14:creationId xmlns:p14="http://schemas.microsoft.com/office/powerpoint/2010/main" val="2230562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03F0ECF-262F-4906-AE1E-8E68603FAEBF}" type="datetimeFigureOut">
              <a:rPr lang="it-IT" smtClean="0"/>
              <a:t>30/07/2017</a:t>
            </a:fld>
            <a:endParaRPr lang="it-IT"/>
          </a:p>
        </p:txBody>
      </p:sp>
      <p:sp>
        <p:nvSpPr>
          <p:cNvPr id="5" name="Footer Placeholder 2"/>
          <p:cNvSpPr>
            <a:spLocks noGrp="1"/>
          </p:cNvSpPr>
          <p:nvPr>
            <p:ph type="ftr" sz="quarter" idx="11"/>
          </p:nvPr>
        </p:nvSpPr>
        <p:spPr/>
        <p:txBody>
          <a:bodyPr/>
          <a:lstStyle/>
          <a:p>
            <a:endParaRPr lang="it-IT"/>
          </a:p>
        </p:txBody>
      </p:sp>
      <p:sp>
        <p:nvSpPr>
          <p:cNvPr id="6" name="Slide Number Placeholder 3"/>
          <p:cNvSpPr>
            <a:spLocks noGrp="1"/>
          </p:cNvSpPr>
          <p:nvPr>
            <p:ph type="sldNum" sz="quarter" idx="12"/>
          </p:nvPr>
        </p:nvSpPr>
        <p:spPr/>
        <p:txBody>
          <a:bodyPr/>
          <a:lstStyle/>
          <a:p>
            <a:fld id="{1AFD994C-F606-4A15-BA81-354998FBEF30}" type="slidenum">
              <a:rPr lang="it-IT" smtClean="0"/>
              <a:t>‹N›</a:t>
            </a:fld>
            <a:endParaRPr lang="it-IT"/>
          </a:p>
        </p:txBody>
      </p:sp>
    </p:spTree>
    <p:extLst>
      <p:ext uri="{BB962C8B-B14F-4D97-AF65-F5344CB8AC3E}">
        <p14:creationId xmlns:p14="http://schemas.microsoft.com/office/powerpoint/2010/main" val="1288264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a:t>Fare clic per modificare lo stile del titolo</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7" name="Date Placeholder 4"/>
          <p:cNvSpPr>
            <a:spLocks noGrp="1"/>
          </p:cNvSpPr>
          <p:nvPr>
            <p:ph type="dt" sz="half" idx="10"/>
          </p:nvPr>
        </p:nvSpPr>
        <p:spPr/>
        <p:txBody>
          <a:bodyPr/>
          <a:lstStyle/>
          <a:p>
            <a:fld id="{603F0ECF-262F-4906-AE1E-8E68603FAEBF}" type="datetimeFigureOut">
              <a:rPr lang="it-IT" smtClean="0"/>
              <a:t>30/07/2017</a:t>
            </a:fld>
            <a:endParaRPr lang="it-IT"/>
          </a:p>
        </p:txBody>
      </p:sp>
      <p:sp>
        <p:nvSpPr>
          <p:cNvPr id="5" name="Footer Placeholder 5"/>
          <p:cNvSpPr>
            <a:spLocks noGrp="1"/>
          </p:cNvSpPr>
          <p:nvPr>
            <p:ph type="ftr" sz="quarter" idx="11"/>
          </p:nvPr>
        </p:nvSpPr>
        <p:spPr/>
        <p:txBody>
          <a:bodyPr/>
          <a:lstStyle/>
          <a:p>
            <a:endParaRPr lang="it-IT"/>
          </a:p>
        </p:txBody>
      </p:sp>
      <p:sp>
        <p:nvSpPr>
          <p:cNvPr id="6" name="Slide Number Placeholder 6"/>
          <p:cNvSpPr>
            <a:spLocks noGrp="1"/>
          </p:cNvSpPr>
          <p:nvPr>
            <p:ph type="sldNum" sz="quarter" idx="12"/>
          </p:nvPr>
        </p:nvSpPr>
        <p:spPr/>
        <p:txBody>
          <a:bodyPr/>
          <a:lstStyle/>
          <a:p>
            <a:fld id="{1AFD994C-F606-4A15-BA81-354998FBEF30}" type="slidenum">
              <a:rPr lang="it-IT" smtClean="0"/>
              <a:t>‹N›</a:t>
            </a:fld>
            <a:endParaRPr lang="it-IT"/>
          </a:p>
        </p:txBody>
      </p:sp>
    </p:spTree>
    <p:extLst>
      <p:ext uri="{BB962C8B-B14F-4D97-AF65-F5344CB8AC3E}">
        <p14:creationId xmlns:p14="http://schemas.microsoft.com/office/powerpoint/2010/main" val="667054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603F0ECF-262F-4906-AE1E-8E68603FAEBF}" type="datetimeFigureOut">
              <a:rPr lang="it-IT" smtClean="0"/>
              <a:t>30/07/2017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AFD994C-F606-4A15-BA81-354998FBEF30}" type="slidenum">
              <a:rPr lang="it-IT" smtClean="0"/>
              <a:t>‹N›</a:t>
            </a:fld>
            <a:endParaRPr lang="it-IT"/>
          </a:p>
        </p:txBody>
      </p:sp>
    </p:spTree>
    <p:extLst>
      <p:ext uri="{BB962C8B-B14F-4D97-AF65-F5344CB8AC3E}">
        <p14:creationId xmlns:p14="http://schemas.microsoft.com/office/powerpoint/2010/main" val="340943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80">
          <a:fgClr>
            <a:schemeClr val="tx1">
              <a:lumMod val="95000"/>
            </a:schemeClr>
          </a:fgClr>
          <a:bgClr>
            <a:schemeClr val="tx1">
              <a:lumMod val="85000"/>
            </a:schemeClr>
          </a:bgClr>
        </a:patt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a:t>Fare clic per modificare lo stile del titolo</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03F0ECF-262F-4906-AE1E-8E68603FAEBF}" type="datetimeFigureOut">
              <a:rPr lang="it-IT" smtClean="0"/>
              <a:t>30/07/2017</a:t>
            </a:fld>
            <a:endParaRPr lang="it-IT"/>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it-IT"/>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AFD994C-F606-4A15-BA81-354998FBEF30}" type="slidenum">
              <a:rPr lang="it-IT" smtClean="0"/>
              <a:t>‹N›</a:t>
            </a:fld>
            <a:endParaRPr lang="it-IT"/>
          </a:p>
        </p:txBody>
      </p:sp>
    </p:spTree>
    <p:extLst>
      <p:ext uri="{BB962C8B-B14F-4D97-AF65-F5344CB8AC3E}">
        <p14:creationId xmlns:p14="http://schemas.microsoft.com/office/powerpoint/2010/main" val="2083286625"/>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noFill/>
          <a:ln>
            <a:noFill/>
          </a:ln>
        </p:spPr>
        <p:txBody>
          <a:bodyPr/>
          <a:lstStyle/>
          <a:p>
            <a:r>
              <a:rPr lang="en-US" dirty="0">
                <a:solidFill>
                  <a:srgbClr val="000000"/>
                </a:solidFill>
              </a:rPr>
              <a:t>Performance enhancing drugs</a:t>
            </a:r>
            <a:r>
              <a:rPr lang="en-US" dirty="0">
                <a:solidFill>
                  <a:schemeClr val="bg1"/>
                </a:solidFill>
              </a:rPr>
              <a:t>: nectar or poison?</a:t>
            </a:r>
            <a:br>
              <a:rPr lang="en-US" dirty="0">
                <a:solidFill>
                  <a:schemeClr val="bg1"/>
                </a:solidFill>
              </a:rPr>
            </a:br>
            <a:r>
              <a:rPr lang="en-US" sz="2400" dirty="0">
                <a:solidFill>
                  <a:schemeClr val="bg1"/>
                </a:solidFill>
              </a:rPr>
              <a:t>Made by: </a:t>
            </a:r>
            <a:r>
              <a:rPr lang="en-US" sz="2400" dirty="0" err="1">
                <a:solidFill>
                  <a:schemeClr val="bg1"/>
                </a:solidFill>
              </a:rPr>
              <a:t>Beato</a:t>
            </a:r>
            <a:r>
              <a:rPr lang="en-US" sz="2400" dirty="0">
                <a:solidFill>
                  <a:schemeClr val="bg1"/>
                </a:solidFill>
              </a:rPr>
              <a:t>, </a:t>
            </a:r>
            <a:r>
              <a:rPr lang="en-US" sz="2400" dirty="0" err="1">
                <a:solidFill>
                  <a:schemeClr val="bg1"/>
                </a:solidFill>
              </a:rPr>
              <a:t>Scalella</a:t>
            </a:r>
            <a:r>
              <a:rPr lang="en-US" sz="2400" dirty="0">
                <a:solidFill>
                  <a:schemeClr val="bg1"/>
                </a:solidFill>
              </a:rPr>
              <a:t>, </a:t>
            </a:r>
            <a:r>
              <a:rPr lang="en-US" sz="2400" dirty="0" err="1">
                <a:solidFill>
                  <a:schemeClr val="bg1"/>
                </a:solidFill>
              </a:rPr>
              <a:t>Coccia</a:t>
            </a:r>
            <a:r>
              <a:rPr lang="en-US" sz="2400" dirty="0">
                <a:solidFill>
                  <a:schemeClr val="bg1"/>
                </a:solidFill>
              </a:rPr>
              <a:t>, Ludovico</a:t>
            </a:r>
            <a:endParaRPr lang="it-IT" sz="2400" dirty="0">
              <a:solidFill>
                <a:schemeClr val="bg1"/>
              </a:solidFill>
            </a:endParaRPr>
          </a:p>
        </p:txBody>
      </p:sp>
    </p:spTree>
    <p:extLst>
      <p:ext uri="{BB962C8B-B14F-4D97-AF65-F5344CB8AC3E}">
        <p14:creationId xmlns:p14="http://schemas.microsoft.com/office/powerpoint/2010/main" val="2207859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93638" y="2865977"/>
            <a:ext cx="9404723" cy="801049"/>
          </a:xfrm>
        </p:spPr>
        <p:txBody>
          <a:bodyPr/>
          <a:lstStyle/>
          <a:p>
            <a:pPr algn="ctr"/>
            <a:r>
              <a:rPr lang="en-US" sz="8000" dirty="0">
                <a:solidFill>
                  <a:schemeClr val="bg1"/>
                </a:solidFill>
              </a:rPr>
              <a:t>Fin</a:t>
            </a:r>
            <a:endParaRPr lang="it-IT" sz="8000" dirty="0">
              <a:solidFill>
                <a:schemeClr val="bg1"/>
              </a:solidFill>
            </a:endParaRPr>
          </a:p>
        </p:txBody>
      </p:sp>
    </p:spTree>
    <p:extLst>
      <p:ext uri="{BB962C8B-B14F-4D97-AF65-F5344CB8AC3E}">
        <p14:creationId xmlns:p14="http://schemas.microsoft.com/office/powerpoint/2010/main" val="3369714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solidFill>
                  <a:schemeClr val="bg1"/>
                </a:solidFill>
              </a:rPr>
              <a:t>What is doping?</a:t>
            </a:r>
            <a:endParaRPr lang="it-IT" dirty="0">
              <a:solidFill>
                <a:schemeClr val="bg1"/>
              </a:solidFill>
            </a:endParaRPr>
          </a:p>
        </p:txBody>
      </p:sp>
      <p:sp>
        <p:nvSpPr>
          <p:cNvPr id="3" name="Segnaposto contenuto 2"/>
          <p:cNvSpPr>
            <a:spLocks noGrp="1"/>
          </p:cNvSpPr>
          <p:nvPr>
            <p:ph idx="1"/>
          </p:nvPr>
        </p:nvSpPr>
        <p:spPr>
          <a:xfrm>
            <a:off x="1103313" y="2052918"/>
            <a:ext cx="4992688" cy="4195481"/>
          </a:xfrm>
        </p:spPr>
        <p:txBody>
          <a:bodyPr/>
          <a:lstStyle/>
          <a:p>
            <a:r>
              <a:rPr lang="en-US" dirty="0">
                <a:solidFill>
                  <a:schemeClr val="bg1"/>
                </a:solidFill>
              </a:rPr>
              <a:t>Used in the field of competitive </a:t>
            </a:r>
            <a:r>
              <a:rPr lang="en-US" dirty="0" err="1">
                <a:solidFill>
                  <a:schemeClr val="bg1"/>
                </a:solidFill>
              </a:rPr>
              <a:t>sportsplay</a:t>
            </a:r>
            <a:r>
              <a:rPr lang="en-US" dirty="0">
                <a:solidFill>
                  <a:schemeClr val="bg1"/>
                </a:solidFill>
              </a:rPr>
              <a:t>, “</a:t>
            </a:r>
            <a:r>
              <a:rPr lang="en-US" b="1" dirty="0">
                <a:solidFill>
                  <a:schemeClr val="bg1"/>
                </a:solidFill>
              </a:rPr>
              <a:t>doping</a:t>
            </a:r>
            <a:r>
              <a:rPr lang="en-US" dirty="0">
                <a:solidFill>
                  <a:schemeClr val="bg1"/>
                </a:solidFill>
              </a:rPr>
              <a:t>” represents the act of using external substances in order to </a:t>
            </a:r>
            <a:r>
              <a:rPr lang="en-US" b="1" dirty="0">
                <a:solidFill>
                  <a:schemeClr val="bg1"/>
                </a:solidFill>
              </a:rPr>
              <a:t>increase</a:t>
            </a:r>
            <a:r>
              <a:rPr lang="en-US" dirty="0">
                <a:solidFill>
                  <a:schemeClr val="bg1"/>
                </a:solidFill>
              </a:rPr>
              <a:t> an athlete’s performances and abilities.</a:t>
            </a:r>
          </a:p>
          <a:p>
            <a:r>
              <a:rPr lang="en-US" dirty="0">
                <a:solidFill>
                  <a:schemeClr val="bg1"/>
                </a:solidFill>
              </a:rPr>
              <a:t>This term appeared in the late 20</a:t>
            </a:r>
            <a:r>
              <a:rPr lang="en-US" baseline="30000" dirty="0">
                <a:solidFill>
                  <a:schemeClr val="bg1"/>
                </a:solidFill>
              </a:rPr>
              <a:t>th</a:t>
            </a:r>
            <a:r>
              <a:rPr lang="en-US" dirty="0">
                <a:solidFill>
                  <a:schemeClr val="bg1"/>
                </a:solidFill>
              </a:rPr>
              <a:t> century, but we have evidence of people like the Ancient Greeks using outside “help” in competitions such as the Olympics.</a:t>
            </a:r>
            <a:endParaRPr lang="it-IT" dirty="0">
              <a:solidFill>
                <a:schemeClr val="bg1"/>
              </a:solidFill>
            </a:endParaRPr>
          </a:p>
        </p:txBody>
      </p:sp>
      <p:pic>
        <p:nvPicPr>
          <p:cNvPr id="4" name="Immagine 3"/>
          <p:cNvPicPr>
            <a:picLocks noChangeAspect="1"/>
          </p:cNvPicPr>
          <p:nvPr/>
        </p:nvPicPr>
        <p:blipFill>
          <a:blip r:embed="rId2"/>
          <a:stretch>
            <a:fillRect/>
          </a:stretch>
        </p:blipFill>
        <p:spPr>
          <a:xfrm>
            <a:off x="6609859" y="1685925"/>
            <a:ext cx="5238750" cy="3486150"/>
          </a:xfrm>
          <a:prstGeom prst="rect">
            <a:avLst/>
          </a:prstGeom>
          <a:noFill/>
          <a:effectLst>
            <a:softEdge rad="63500"/>
          </a:effectLst>
        </p:spPr>
      </p:pic>
    </p:spTree>
    <p:extLst>
      <p:ext uri="{BB962C8B-B14F-4D97-AF65-F5344CB8AC3E}">
        <p14:creationId xmlns:p14="http://schemas.microsoft.com/office/powerpoint/2010/main" val="1631413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solidFill>
                  <a:schemeClr val="bg1"/>
                </a:solidFill>
              </a:rPr>
              <a:t>But are they legal?</a:t>
            </a:r>
            <a:endParaRPr lang="it-IT" dirty="0">
              <a:solidFill>
                <a:schemeClr val="bg1"/>
              </a:solidFill>
            </a:endParaRPr>
          </a:p>
        </p:txBody>
      </p:sp>
      <p:sp>
        <p:nvSpPr>
          <p:cNvPr id="3" name="Segnaposto contenuto 2"/>
          <p:cNvSpPr>
            <a:spLocks noGrp="1"/>
          </p:cNvSpPr>
          <p:nvPr>
            <p:ph idx="1"/>
          </p:nvPr>
        </p:nvSpPr>
        <p:spPr/>
        <p:txBody>
          <a:bodyPr/>
          <a:lstStyle/>
          <a:p>
            <a:pPr marL="0" indent="0">
              <a:buNone/>
            </a:pPr>
            <a:r>
              <a:rPr lang="en-US" b="1" dirty="0">
                <a:solidFill>
                  <a:schemeClr val="bg1"/>
                </a:solidFill>
              </a:rPr>
              <a:t>Well, yes: but not always.</a:t>
            </a:r>
          </a:p>
          <a:p>
            <a:r>
              <a:rPr lang="en-US" dirty="0">
                <a:solidFill>
                  <a:schemeClr val="bg1"/>
                </a:solidFill>
              </a:rPr>
              <a:t>An athlete’s doctor may ask them to intake some performance enhancing drugs: but they are administered in very small doses, so it can help them recover after an accident, for example.</a:t>
            </a:r>
          </a:p>
          <a:p>
            <a:endParaRPr lang="en-US" dirty="0">
              <a:solidFill>
                <a:schemeClr val="bg1"/>
              </a:solidFill>
            </a:endParaRPr>
          </a:p>
          <a:p>
            <a:r>
              <a:rPr lang="en-US" dirty="0">
                <a:solidFill>
                  <a:schemeClr val="bg1"/>
                </a:solidFill>
              </a:rPr>
              <a:t>But it’s not always like that. Sometimes the athletes decide to take them without asking for permission, and they usually utilize bigger doses than recommended.</a:t>
            </a:r>
          </a:p>
          <a:p>
            <a:endParaRPr lang="en-US" dirty="0">
              <a:solidFill>
                <a:schemeClr val="bg1"/>
              </a:solidFill>
            </a:endParaRPr>
          </a:p>
          <a:p>
            <a:r>
              <a:rPr lang="en-US" dirty="0">
                <a:solidFill>
                  <a:schemeClr val="bg1"/>
                </a:solidFill>
              </a:rPr>
              <a:t>T</a:t>
            </a:r>
            <a:r>
              <a:rPr lang="it-IT" dirty="0" err="1">
                <a:solidFill>
                  <a:schemeClr val="bg1"/>
                </a:solidFill>
              </a:rPr>
              <a:t>his</a:t>
            </a:r>
            <a:r>
              <a:rPr lang="it-IT" dirty="0">
                <a:solidFill>
                  <a:schemeClr val="bg1"/>
                </a:solidFill>
              </a:rPr>
              <a:t> </a:t>
            </a:r>
            <a:r>
              <a:rPr lang="it-IT" dirty="0" err="1">
                <a:solidFill>
                  <a:schemeClr val="bg1"/>
                </a:solidFill>
              </a:rPr>
              <a:t>is</a:t>
            </a:r>
            <a:r>
              <a:rPr lang="it-IT" dirty="0">
                <a:solidFill>
                  <a:schemeClr val="bg1"/>
                </a:solidFill>
              </a:rPr>
              <a:t> </a:t>
            </a:r>
            <a:r>
              <a:rPr lang="it-IT" dirty="0" err="1">
                <a:solidFill>
                  <a:schemeClr val="bg1"/>
                </a:solidFill>
              </a:rPr>
              <a:t>what</a:t>
            </a:r>
            <a:r>
              <a:rPr lang="it-IT" dirty="0">
                <a:solidFill>
                  <a:schemeClr val="bg1"/>
                </a:solidFill>
              </a:rPr>
              <a:t> </a:t>
            </a:r>
            <a:r>
              <a:rPr lang="it-IT" dirty="0" err="1">
                <a:solidFill>
                  <a:schemeClr val="bg1"/>
                </a:solidFill>
              </a:rPr>
              <a:t>makes</a:t>
            </a:r>
            <a:r>
              <a:rPr lang="it-IT" dirty="0">
                <a:solidFill>
                  <a:schemeClr val="bg1"/>
                </a:solidFill>
              </a:rPr>
              <a:t> </a:t>
            </a:r>
            <a:r>
              <a:rPr lang="it-IT" dirty="0" err="1">
                <a:solidFill>
                  <a:schemeClr val="bg1"/>
                </a:solidFill>
              </a:rPr>
              <a:t>all</a:t>
            </a:r>
            <a:r>
              <a:rPr lang="it-IT" dirty="0">
                <a:solidFill>
                  <a:schemeClr val="bg1"/>
                </a:solidFill>
              </a:rPr>
              <a:t> the </a:t>
            </a:r>
            <a:r>
              <a:rPr lang="it-IT" dirty="0" err="1">
                <a:solidFill>
                  <a:schemeClr val="bg1"/>
                </a:solidFill>
              </a:rPr>
              <a:t>difference</a:t>
            </a:r>
            <a:r>
              <a:rPr lang="it-IT" dirty="0">
                <a:solidFill>
                  <a:schemeClr val="bg1"/>
                </a:solidFill>
              </a:rPr>
              <a:t>.</a:t>
            </a:r>
          </a:p>
        </p:txBody>
      </p:sp>
    </p:spTree>
    <p:extLst>
      <p:ext uri="{BB962C8B-B14F-4D97-AF65-F5344CB8AC3E}">
        <p14:creationId xmlns:p14="http://schemas.microsoft.com/office/powerpoint/2010/main" val="1588841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solidFill>
                  <a:schemeClr val="bg1"/>
                </a:solidFill>
              </a:rPr>
              <a:t>How do they work?</a:t>
            </a:r>
            <a:endParaRPr lang="it-IT" dirty="0">
              <a:solidFill>
                <a:schemeClr val="bg1"/>
              </a:solidFill>
            </a:endParaRPr>
          </a:p>
        </p:txBody>
      </p:sp>
      <p:sp>
        <p:nvSpPr>
          <p:cNvPr id="3" name="Segnaposto contenuto 2"/>
          <p:cNvSpPr>
            <a:spLocks noGrp="1"/>
          </p:cNvSpPr>
          <p:nvPr>
            <p:ph idx="1"/>
          </p:nvPr>
        </p:nvSpPr>
        <p:spPr/>
        <p:txBody>
          <a:bodyPr/>
          <a:lstStyle/>
          <a:p>
            <a:pPr marL="0" indent="0">
              <a:buNone/>
            </a:pPr>
            <a:r>
              <a:rPr lang="en-US" dirty="0">
                <a:solidFill>
                  <a:schemeClr val="bg1"/>
                </a:solidFill>
                <a:latin typeface="+mn-lt"/>
              </a:rPr>
              <a:t>Here are some examples:</a:t>
            </a:r>
          </a:p>
          <a:p>
            <a:pPr>
              <a:buFont typeface="Arial" panose="020B0604020202020204" pitchFamily="34" charset="0"/>
              <a:buChar char="•"/>
            </a:pPr>
            <a:r>
              <a:rPr lang="en-US" b="1" dirty="0">
                <a:solidFill>
                  <a:schemeClr val="bg1"/>
                </a:solidFill>
                <a:latin typeface="+mn-lt"/>
              </a:rPr>
              <a:t>Anabolic drugs</a:t>
            </a:r>
            <a:r>
              <a:rPr lang="en-US" dirty="0">
                <a:solidFill>
                  <a:schemeClr val="bg1"/>
                </a:solidFill>
                <a:latin typeface="+mn-lt"/>
              </a:rPr>
              <a:t> make muscles bigger; examples include steroids hormones, for example human growth hormone, otherwise known as </a:t>
            </a:r>
            <a:r>
              <a:rPr lang="en-US" dirty="0" err="1">
                <a:solidFill>
                  <a:schemeClr val="bg1"/>
                </a:solidFill>
                <a:latin typeface="+mn-lt"/>
              </a:rPr>
              <a:t>somatotropine</a:t>
            </a:r>
            <a:r>
              <a:rPr lang="en-US" dirty="0">
                <a:solidFill>
                  <a:schemeClr val="bg1"/>
                </a:solidFill>
                <a:latin typeface="+mn-lt"/>
              </a:rPr>
              <a:t>.</a:t>
            </a:r>
          </a:p>
          <a:p>
            <a:pPr>
              <a:buFont typeface="Arial" panose="020B0604020202020204" pitchFamily="34" charset="0"/>
              <a:buChar char="•"/>
            </a:pPr>
            <a:r>
              <a:rPr lang="en-US" b="1" dirty="0">
                <a:solidFill>
                  <a:schemeClr val="bg1"/>
                </a:solidFill>
                <a:latin typeface="+mn-lt"/>
              </a:rPr>
              <a:t>Stimulants</a:t>
            </a:r>
            <a:r>
              <a:rPr lang="en-US" dirty="0">
                <a:solidFill>
                  <a:schemeClr val="bg1"/>
                </a:solidFill>
                <a:latin typeface="+mn-lt"/>
              </a:rPr>
              <a:t> improve focus. Low doses of stimulants also help cognitive and athletic performance, by improving muscle strength and endurance while decreasing reaction time;                                  a famous example of athletic performance-enhancing stimulant is caffeine, contained in a number of beverages like coffee and tea.</a:t>
            </a:r>
            <a:endParaRPr lang="it-IT" dirty="0">
              <a:solidFill>
                <a:schemeClr val="bg1"/>
              </a:solidFill>
              <a:latin typeface="+mn-lt"/>
            </a:endParaRPr>
          </a:p>
        </p:txBody>
      </p:sp>
    </p:spTree>
    <p:extLst>
      <p:ext uri="{BB962C8B-B14F-4D97-AF65-F5344CB8AC3E}">
        <p14:creationId xmlns:p14="http://schemas.microsoft.com/office/powerpoint/2010/main" val="504950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solidFill>
                  <a:schemeClr val="bg1"/>
                </a:solidFill>
              </a:rPr>
              <a:t>Normal vs. Anabolic Training</a:t>
            </a:r>
            <a:endParaRPr lang="it-IT" dirty="0">
              <a:solidFill>
                <a:schemeClr val="bg1"/>
              </a:solidFill>
            </a:endParaRPr>
          </a:p>
        </p:txBody>
      </p:sp>
      <p:sp>
        <p:nvSpPr>
          <p:cNvPr id="3" name="Segnaposto contenuto 2"/>
          <p:cNvSpPr>
            <a:spLocks noGrp="1"/>
          </p:cNvSpPr>
          <p:nvPr>
            <p:ph idx="1"/>
          </p:nvPr>
        </p:nvSpPr>
        <p:spPr>
          <a:xfrm>
            <a:off x="646111" y="1853248"/>
            <a:ext cx="5449889" cy="3477875"/>
          </a:xfrm>
          <a:ln>
            <a:solidFill>
              <a:schemeClr val="accent1"/>
            </a:solidFill>
          </a:ln>
        </p:spPr>
        <p:txBody>
          <a:bodyPr>
            <a:normAutofit/>
          </a:bodyPr>
          <a:lstStyle/>
          <a:p>
            <a:pPr marL="0" indent="0">
              <a:buNone/>
            </a:pPr>
            <a:r>
              <a:rPr lang="en-US" dirty="0">
                <a:solidFill>
                  <a:schemeClr val="bg1"/>
                </a:solidFill>
              </a:rPr>
              <a:t>Normally, when someone starts training, their muscles are weak: but as that person keeps training, their muscles get stronger.</a:t>
            </a:r>
          </a:p>
          <a:p>
            <a:pPr marL="0" indent="0">
              <a:buNone/>
            </a:pPr>
            <a:endParaRPr lang="en-US" dirty="0">
              <a:solidFill>
                <a:schemeClr val="bg1"/>
              </a:solidFill>
            </a:endParaRPr>
          </a:p>
          <a:p>
            <a:pPr marL="0" indent="0">
              <a:buNone/>
            </a:pPr>
            <a:r>
              <a:rPr lang="en-US" dirty="0">
                <a:solidFill>
                  <a:schemeClr val="bg1"/>
                </a:solidFill>
              </a:rPr>
              <a:t>This happens because their actions slightly damage their muscular tissue, which however </a:t>
            </a:r>
            <a:r>
              <a:rPr lang="en-US" b="1" dirty="0">
                <a:solidFill>
                  <a:schemeClr val="bg1"/>
                </a:solidFill>
              </a:rPr>
              <a:t>grows back after a few days in a much stronger and more flexible form.</a:t>
            </a:r>
            <a:endParaRPr lang="it-IT" b="1" dirty="0">
              <a:solidFill>
                <a:schemeClr val="bg1"/>
              </a:solidFill>
            </a:endParaRPr>
          </a:p>
        </p:txBody>
      </p:sp>
      <p:sp>
        <p:nvSpPr>
          <p:cNvPr id="4" name="CasellaDiTesto 3"/>
          <p:cNvSpPr txBox="1"/>
          <p:nvPr/>
        </p:nvSpPr>
        <p:spPr>
          <a:xfrm>
            <a:off x="6096000" y="1853248"/>
            <a:ext cx="5964025" cy="3477875"/>
          </a:xfrm>
          <a:prstGeom prst="rect">
            <a:avLst/>
          </a:prstGeom>
          <a:noFill/>
          <a:ln>
            <a:solidFill>
              <a:schemeClr val="accent1"/>
            </a:solidFill>
          </a:ln>
        </p:spPr>
        <p:txBody>
          <a:bodyPr wrap="square" rtlCol="0">
            <a:spAutoFit/>
          </a:bodyPr>
          <a:lstStyle/>
          <a:p>
            <a:r>
              <a:rPr lang="en-US" sz="2000" dirty="0">
                <a:solidFill>
                  <a:schemeClr val="bg1"/>
                </a:solidFill>
              </a:rPr>
              <a:t>Instead, after regular use of anabolic substances, </a:t>
            </a:r>
            <a:r>
              <a:rPr lang="en-US" sz="2000" b="1" dirty="0">
                <a:solidFill>
                  <a:schemeClr val="bg1"/>
                </a:solidFill>
              </a:rPr>
              <a:t>the process of muscle regeneration becomes much faster</a:t>
            </a:r>
            <a:r>
              <a:rPr lang="en-US" sz="2000" dirty="0">
                <a:solidFill>
                  <a:schemeClr val="bg1"/>
                </a:solidFill>
              </a:rPr>
              <a:t>, letting the athlete train more and making that training far more effective.</a:t>
            </a:r>
          </a:p>
          <a:p>
            <a:endParaRPr lang="en-US" sz="2000" dirty="0">
              <a:solidFill>
                <a:schemeClr val="bg1"/>
              </a:solidFill>
            </a:endParaRPr>
          </a:p>
          <a:p>
            <a:r>
              <a:rPr lang="en-US" sz="2000" dirty="0">
                <a:solidFill>
                  <a:schemeClr val="bg1"/>
                </a:solidFill>
              </a:rPr>
              <a:t>This seems like an obvious win for steroids. Why wouldn’t you want to use substances that make you stronger, faster and more resistant?</a:t>
            </a:r>
          </a:p>
          <a:p>
            <a:endParaRPr lang="en-US" sz="2000" dirty="0">
              <a:solidFill>
                <a:schemeClr val="bg1"/>
              </a:solidFill>
            </a:endParaRPr>
          </a:p>
          <a:p>
            <a:endParaRPr lang="it-IT" sz="2000" dirty="0">
              <a:solidFill>
                <a:schemeClr val="bg1"/>
              </a:solidFill>
            </a:endParaRPr>
          </a:p>
        </p:txBody>
      </p:sp>
    </p:spTree>
    <p:extLst>
      <p:ext uri="{BB962C8B-B14F-4D97-AF65-F5344CB8AC3E}">
        <p14:creationId xmlns:p14="http://schemas.microsoft.com/office/powerpoint/2010/main" val="2834442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7963" y="452718"/>
            <a:ext cx="9852871" cy="1400530"/>
          </a:xfrm>
        </p:spPr>
        <p:txBody>
          <a:bodyPr/>
          <a:lstStyle/>
          <a:p>
            <a:r>
              <a:rPr lang="en-US" dirty="0">
                <a:solidFill>
                  <a:schemeClr val="bg1"/>
                </a:solidFill>
              </a:rPr>
              <a:t>The consequences of abusing them</a:t>
            </a:r>
            <a:endParaRPr lang="it-IT" dirty="0">
              <a:solidFill>
                <a:schemeClr val="bg1"/>
              </a:solidFill>
            </a:endParaRPr>
          </a:p>
        </p:txBody>
      </p:sp>
      <p:sp>
        <p:nvSpPr>
          <p:cNvPr id="3" name="Segnaposto contenuto 2"/>
          <p:cNvSpPr>
            <a:spLocks noGrp="1"/>
          </p:cNvSpPr>
          <p:nvPr>
            <p:ph idx="1"/>
          </p:nvPr>
        </p:nvSpPr>
        <p:spPr>
          <a:xfrm>
            <a:off x="1103312" y="2052919"/>
            <a:ext cx="9662098" cy="1376082"/>
          </a:xfrm>
        </p:spPr>
        <p:txBody>
          <a:bodyPr/>
          <a:lstStyle/>
          <a:p>
            <a:pPr marL="0" indent="0">
              <a:buNone/>
            </a:pPr>
            <a:r>
              <a:rPr lang="en-US" dirty="0">
                <a:solidFill>
                  <a:schemeClr val="bg1"/>
                </a:solidFill>
                <a:latin typeface="+mn-lt"/>
              </a:rPr>
              <a:t>In sports where much physical strength is used, athletes use anabolic steroids, known for their ability to increase physical strength and muscle mass. While not as life-threatening as the drugs used in endurance sports, anabolic steroids have negative side effects, including:</a:t>
            </a:r>
          </a:p>
          <a:p>
            <a:pPr marL="0" indent="0">
              <a:buNone/>
            </a:pPr>
            <a:endParaRPr lang="en-US" dirty="0">
              <a:solidFill>
                <a:schemeClr val="bg1"/>
              </a:solidFill>
              <a:latin typeface="+mn-lt"/>
            </a:endParaRPr>
          </a:p>
        </p:txBody>
      </p:sp>
      <p:sp>
        <p:nvSpPr>
          <p:cNvPr id="4" name="CasellaDiTesto 3"/>
          <p:cNvSpPr txBox="1"/>
          <p:nvPr/>
        </p:nvSpPr>
        <p:spPr>
          <a:xfrm>
            <a:off x="1103312" y="3628672"/>
            <a:ext cx="4788816" cy="2246769"/>
          </a:xfrm>
          <a:prstGeom prst="rect">
            <a:avLst/>
          </a:prstGeom>
          <a:noFill/>
        </p:spPr>
        <p:txBody>
          <a:bodyPr wrap="square" rtlCol="0">
            <a:spAutoFit/>
          </a:bodyPr>
          <a:lstStyle/>
          <a:p>
            <a:r>
              <a:rPr lang="en-US" sz="2000" b="1" dirty="0">
                <a:solidFill>
                  <a:schemeClr val="bg1"/>
                </a:solidFill>
              </a:rPr>
              <a:t>Side effects in men:</a:t>
            </a:r>
          </a:p>
          <a:p>
            <a:pPr marL="285750" indent="-285750">
              <a:buFont typeface="Arial" panose="020B0604020202020204" pitchFamily="34" charset="0"/>
              <a:buChar char="•"/>
            </a:pPr>
            <a:r>
              <a:rPr lang="en-US" sz="2000" dirty="0">
                <a:solidFill>
                  <a:schemeClr val="bg1"/>
                </a:solidFill>
              </a:rPr>
              <a:t>acne</a:t>
            </a:r>
          </a:p>
          <a:p>
            <a:pPr marL="285750" indent="-285750">
              <a:buFont typeface="Arial" panose="020B0604020202020204" pitchFamily="34" charset="0"/>
              <a:buChar char="•"/>
            </a:pPr>
            <a:r>
              <a:rPr lang="en-US" sz="2000" dirty="0">
                <a:solidFill>
                  <a:schemeClr val="bg1"/>
                </a:solidFill>
              </a:rPr>
              <a:t>impaired liver function</a:t>
            </a:r>
          </a:p>
          <a:p>
            <a:pPr marL="285750" indent="-285750">
              <a:buFont typeface="Arial" panose="020B0604020202020204" pitchFamily="34" charset="0"/>
              <a:buChar char="•"/>
            </a:pPr>
            <a:r>
              <a:rPr lang="en-US" sz="2000" dirty="0">
                <a:solidFill>
                  <a:schemeClr val="bg1"/>
                </a:solidFill>
              </a:rPr>
              <a:t>impotency</a:t>
            </a:r>
          </a:p>
          <a:p>
            <a:pPr marL="285750" indent="-285750">
              <a:buFont typeface="Arial" panose="020B0604020202020204" pitchFamily="34" charset="0"/>
              <a:buChar char="•"/>
            </a:pPr>
            <a:r>
              <a:rPr lang="en-US" sz="2000" dirty="0">
                <a:solidFill>
                  <a:schemeClr val="bg1"/>
                </a:solidFill>
              </a:rPr>
              <a:t>breast formation </a:t>
            </a:r>
          </a:p>
          <a:p>
            <a:pPr marL="285750" indent="-285750">
              <a:buFont typeface="Arial" panose="020B0604020202020204" pitchFamily="34" charset="0"/>
              <a:buChar char="•"/>
            </a:pPr>
            <a:r>
              <a:rPr lang="en-US" sz="2000" dirty="0">
                <a:solidFill>
                  <a:schemeClr val="bg1"/>
                </a:solidFill>
              </a:rPr>
              <a:t>increase in estrogen</a:t>
            </a:r>
          </a:p>
          <a:p>
            <a:pPr marL="285750" indent="-285750">
              <a:buFont typeface="Arial" panose="020B0604020202020204" pitchFamily="34" charset="0"/>
              <a:buChar char="•"/>
            </a:pPr>
            <a:r>
              <a:rPr lang="en-US" sz="2000" dirty="0">
                <a:solidFill>
                  <a:schemeClr val="bg1"/>
                </a:solidFill>
              </a:rPr>
              <a:t>male pattern baldness</a:t>
            </a:r>
          </a:p>
        </p:txBody>
      </p:sp>
      <p:sp>
        <p:nvSpPr>
          <p:cNvPr id="5" name="CasellaDiTesto 4"/>
          <p:cNvSpPr txBox="1"/>
          <p:nvPr/>
        </p:nvSpPr>
        <p:spPr>
          <a:xfrm>
            <a:off x="6419654" y="3628672"/>
            <a:ext cx="4996206" cy="2031325"/>
          </a:xfrm>
          <a:prstGeom prst="rect">
            <a:avLst/>
          </a:prstGeom>
          <a:noFill/>
        </p:spPr>
        <p:txBody>
          <a:bodyPr wrap="square" rtlCol="0">
            <a:spAutoFit/>
          </a:bodyPr>
          <a:lstStyle/>
          <a:p>
            <a:r>
              <a:rPr lang="en-US" b="1" dirty="0">
                <a:solidFill>
                  <a:schemeClr val="bg1"/>
                </a:solidFill>
              </a:rPr>
              <a:t>Side effects in women:</a:t>
            </a:r>
          </a:p>
          <a:p>
            <a:pPr marL="285750" indent="-285750">
              <a:buFont typeface="Arial" panose="020B0604020202020204" pitchFamily="34" charset="0"/>
              <a:buChar char="•"/>
            </a:pPr>
            <a:r>
              <a:rPr lang="en-US" dirty="0">
                <a:solidFill>
                  <a:schemeClr val="bg1"/>
                </a:solidFill>
              </a:rPr>
              <a:t>hair loss</a:t>
            </a:r>
          </a:p>
          <a:p>
            <a:pPr marL="285750" indent="-285750">
              <a:buFont typeface="Arial" panose="020B0604020202020204" pitchFamily="34" charset="0"/>
              <a:buChar char="•"/>
            </a:pPr>
            <a:r>
              <a:rPr lang="en-US" dirty="0">
                <a:solidFill>
                  <a:schemeClr val="bg1"/>
                </a:solidFill>
              </a:rPr>
              <a:t>male pattern baldness</a:t>
            </a:r>
          </a:p>
          <a:p>
            <a:pPr marL="285750" indent="-285750">
              <a:buFont typeface="Arial" panose="020B0604020202020204" pitchFamily="34" charset="0"/>
              <a:buChar char="•"/>
            </a:pPr>
            <a:r>
              <a:rPr lang="en-US" dirty="0">
                <a:solidFill>
                  <a:schemeClr val="bg1"/>
                </a:solidFill>
              </a:rPr>
              <a:t>hypertrophy of the clitoris</a:t>
            </a:r>
          </a:p>
          <a:p>
            <a:pPr marL="285750" indent="-285750">
              <a:buFont typeface="Arial" panose="020B0604020202020204" pitchFamily="34" charset="0"/>
              <a:buChar char="•"/>
            </a:pPr>
            <a:r>
              <a:rPr lang="en-US" dirty="0">
                <a:solidFill>
                  <a:schemeClr val="bg1"/>
                </a:solidFill>
              </a:rPr>
              <a:t>irregularities of the menstrual cycle</a:t>
            </a:r>
          </a:p>
          <a:p>
            <a:pPr marL="285750" indent="-285750">
              <a:buFont typeface="Arial" panose="020B0604020202020204" pitchFamily="34" charset="0"/>
              <a:buChar char="•"/>
            </a:pPr>
            <a:r>
              <a:rPr lang="en-US" dirty="0">
                <a:solidFill>
                  <a:schemeClr val="bg1"/>
                </a:solidFill>
              </a:rPr>
              <a:t>development of masculine facial traits</a:t>
            </a:r>
          </a:p>
          <a:p>
            <a:pPr marL="285750" indent="-285750">
              <a:buFont typeface="Arial" panose="020B0604020202020204" pitchFamily="34" charset="0"/>
              <a:buChar char="•"/>
            </a:pPr>
            <a:r>
              <a:rPr lang="en-US" dirty="0">
                <a:solidFill>
                  <a:schemeClr val="bg1"/>
                </a:solidFill>
              </a:rPr>
              <a:t>increased coarseness of the skin</a:t>
            </a:r>
            <a:endParaRPr lang="it-IT" dirty="0"/>
          </a:p>
        </p:txBody>
      </p:sp>
    </p:spTree>
    <p:extLst>
      <p:ext uri="{BB962C8B-B14F-4D97-AF65-F5344CB8AC3E}">
        <p14:creationId xmlns:p14="http://schemas.microsoft.com/office/powerpoint/2010/main" val="3853344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solidFill>
                  <a:schemeClr val="bg1"/>
                </a:solidFill>
              </a:rPr>
              <a:t>But wait, there’s more!</a:t>
            </a:r>
            <a:endParaRPr lang="it-IT" dirty="0">
              <a:solidFill>
                <a:schemeClr val="bg1"/>
              </a:solidFill>
            </a:endParaRPr>
          </a:p>
        </p:txBody>
      </p:sp>
      <p:sp>
        <p:nvSpPr>
          <p:cNvPr id="3" name="Segnaposto contenuto 2"/>
          <p:cNvSpPr>
            <a:spLocks noGrp="1"/>
          </p:cNvSpPr>
          <p:nvPr>
            <p:ph idx="1"/>
          </p:nvPr>
        </p:nvSpPr>
        <p:spPr>
          <a:xfrm>
            <a:off x="1220173" y="1853248"/>
            <a:ext cx="9751654" cy="4195481"/>
          </a:xfrm>
        </p:spPr>
        <p:txBody>
          <a:bodyPr/>
          <a:lstStyle/>
          <a:p>
            <a:pPr marL="0" indent="0">
              <a:buNone/>
            </a:pPr>
            <a:r>
              <a:rPr lang="en-US" dirty="0">
                <a:solidFill>
                  <a:schemeClr val="bg1"/>
                </a:solidFill>
              </a:rPr>
              <a:t>Psychological damage caused by performance enhancing drug abuse:</a:t>
            </a:r>
          </a:p>
          <a:p>
            <a:pPr marL="0" indent="0">
              <a:buNone/>
            </a:pPr>
            <a:endParaRPr lang="en-US" dirty="0">
              <a:solidFill>
                <a:schemeClr val="bg1"/>
              </a:solidFill>
            </a:endParaRPr>
          </a:p>
          <a:p>
            <a:r>
              <a:rPr lang="en-US" dirty="0">
                <a:solidFill>
                  <a:schemeClr val="bg1"/>
                </a:solidFill>
              </a:rPr>
              <a:t>Increased aggressiveness and sexual appetite, sometimes resulting in abnormal sexual and criminal behavior, often called “</a:t>
            </a:r>
            <a:r>
              <a:rPr lang="en-US" b="1" dirty="0" err="1">
                <a:solidFill>
                  <a:schemeClr val="bg1"/>
                </a:solidFill>
              </a:rPr>
              <a:t>Roid</a:t>
            </a:r>
            <a:r>
              <a:rPr lang="en-US" b="1" dirty="0">
                <a:solidFill>
                  <a:schemeClr val="bg1"/>
                </a:solidFill>
              </a:rPr>
              <a:t> Rage</a:t>
            </a:r>
            <a:r>
              <a:rPr lang="en-US" dirty="0">
                <a:solidFill>
                  <a:schemeClr val="bg1"/>
                </a:solidFill>
              </a:rPr>
              <a:t>”;</a:t>
            </a:r>
          </a:p>
          <a:p>
            <a:r>
              <a:rPr lang="en-US" dirty="0">
                <a:solidFill>
                  <a:schemeClr val="bg1"/>
                </a:solidFill>
              </a:rPr>
              <a:t>Manic behavior, </a:t>
            </a:r>
            <a:r>
              <a:rPr lang="en-US" dirty="0" err="1">
                <a:solidFill>
                  <a:schemeClr val="bg1"/>
                </a:solidFill>
              </a:rPr>
              <a:t>allucinations</a:t>
            </a:r>
            <a:r>
              <a:rPr lang="en-US" dirty="0">
                <a:solidFill>
                  <a:schemeClr val="bg1"/>
                </a:solidFill>
              </a:rPr>
              <a:t>/delusions, irregular weight gain/loss;</a:t>
            </a:r>
          </a:p>
          <a:p>
            <a:r>
              <a:rPr lang="en-US" dirty="0">
                <a:solidFill>
                  <a:schemeClr val="bg1"/>
                </a:solidFill>
              </a:rPr>
              <a:t>Withdrawal from anabolic steroid use can be associated with depression due to the athlete’s organism feeling like it needs the substance more than anything (due to its prolonged abstinence from it), and in some cases, </a:t>
            </a:r>
            <a:r>
              <a:rPr lang="en-US" b="1" dirty="0">
                <a:solidFill>
                  <a:schemeClr val="bg1"/>
                </a:solidFill>
              </a:rPr>
              <a:t>suicide</a:t>
            </a:r>
            <a:r>
              <a:rPr lang="en-US" dirty="0">
                <a:solidFill>
                  <a:schemeClr val="bg1"/>
                </a:solidFill>
              </a:rPr>
              <a:t>.</a:t>
            </a:r>
          </a:p>
          <a:p>
            <a:endParaRPr lang="it-IT" dirty="0"/>
          </a:p>
        </p:txBody>
      </p:sp>
    </p:spTree>
    <p:extLst>
      <p:ext uri="{BB962C8B-B14F-4D97-AF65-F5344CB8AC3E}">
        <p14:creationId xmlns:p14="http://schemas.microsoft.com/office/powerpoint/2010/main" val="195617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solidFill>
                  <a:schemeClr val="bg1"/>
                </a:solidFill>
              </a:rPr>
              <a:t>What do the scientists say?</a:t>
            </a:r>
            <a:endParaRPr lang="it-IT" dirty="0">
              <a:solidFill>
                <a:schemeClr val="bg1"/>
              </a:solidFill>
            </a:endParaRPr>
          </a:p>
        </p:txBody>
      </p:sp>
      <p:sp>
        <p:nvSpPr>
          <p:cNvPr id="3" name="Segnaposto contenuto 2"/>
          <p:cNvSpPr>
            <a:spLocks noGrp="1"/>
          </p:cNvSpPr>
          <p:nvPr>
            <p:ph idx="1"/>
          </p:nvPr>
        </p:nvSpPr>
        <p:spPr/>
        <p:txBody>
          <a:bodyPr/>
          <a:lstStyle/>
          <a:p>
            <a:pPr marL="0" indent="0">
              <a:buNone/>
            </a:pPr>
            <a:r>
              <a:rPr lang="en-US" dirty="0">
                <a:solidFill>
                  <a:schemeClr val="bg1"/>
                </a:solidFill>
              </a:rPr>
              <a:t>On regards of a controversial topic, the experts hold many views:</a:t>
            </a:r>
          </a:p>
          <a:p>
            <a:r>
              <a:rPr lang="en-US" dirty="0">
                <a:solidFill>
                  <a:schemeClr val="bg1"/>
                </a:solidFill>
              </a:rPr>
              <a:t>Some scientist are adamant about the lethality of such substances, since it has been proven time and time again that those who abuse them oftentimes do end up in hospitals due to recurring tumors and cancer. Worse, </a:t>
            </a:r>
            <a:r>
              <a:rPr lang="en-US" b="1" dirty="0">
                <a:solidFill>
                  <a:schemeClr val="bg1"/>
                </a:solidFill>
              </a:rPr>
              <a:t>they could end up six feet under</a:t>
            </a:r>
            <a:r>
              <a:rPr lang="en-US" dirty="0">
                <a:solidFill>
                  <a:schemeClr val="bg1"/>
                </a:solidFill>
              </a:rPr>
              <a:t>.</a:t>
            </a:r>
          </a:p>
          <a:p>
            <a:r>
              <a:rPr lang="en-US" dirty="0">
                <a:solidFill>
                  <a:schemeClr val="bg1"/>
                </a:solidFill>
              </a:rPr>
              <a:t>However, others suggest that these happenstances only surface because said athletes misuse the aforementioned  substances. Many others intake them in much smaller doses, preventing their negative effects from taking place.</a:t>
            </a:r>
          </a:p>
          <a:p>
            <a:endParaRPr lang="en-US" dirty="0">
              <a:solidFill>
                <a:schemeClr val="bg1"/>
              </a:solidFill>
            </a:endParaRPr>
          </a:p>
          <a:p>
            <a:endParaRPr lang="it-IT" dirty="0"/>
          </a:p>
        </p:txBody>
      </p:sp>
    </p:spTree>
    <p:extLst>
      <p:ext uri="{BB962C8B-B14F-4D97-AF65-F5344CB8AC3E}">
        <p14:creationId xmlns:p14="http://schemas.microsoft.com/office/powerpoint/2010/main" val="3477860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solidFill>
                  <a:schemeClr val="bg1"/>
                </a:solidFill>
              </a:rPr>
              <a:t>In conclusion</a:t>
            </a:r>
            <a:endParaRPr lang="it-IT" dirty="0">
              <a:solidFill>
                <a:schemeClr val="bg1"/>
              </a:solidFill>
            </a:endParaRPr>
          </a:p>
        </p:txBody>
      </p:sp>
      <p:sp>
        <p:nvSpPr>
          <p:cNvPr id="3" name="Segnaposto contenuto 2"/>
          <p:cNvSpPr>
            <a:spLocks noGrp="1"/>
          </p:cNvSpPr>
          <p:nvPr>
            <p:ph idx="1"/>
          </p:nvPr>
        </p:nvSpPr>
        <p:spPr>
          <a:xfrm>
            <a:off x="315402" y="2622683"/>
            <a:ext cx="11561196" cy="2585421"/>
          </a:xfrm>
        </p:spPr>
        <p:txBody>
          <a:bodyPr/>
          <a:lstStyle/>
          <a:p>
            <a:pPr marL="0" indent="0">
              <a:buNone/>
            </a:pPr>
            <a:r>
              <a:rPr lang="en-US" dirty="0" err="1">
                <a:solidFill>
                  <a:schemeClr val="bg1"/>
                </a:solidFill>
              </a:rPr>
              <a:t>Wether</a:t>
            </a:r>
            <a:r>
              <a:rPr lang="en-US" dirty="0">
                <a:solidFill>
                  <a:schemeClr val="bg1"/>
                </a:solidFill>
              </a:rPr>
              <a:t> it is from a moral, medical or even personal standpoint, nobody is certain about the usage of performance enhancing drugs.</a:t>
            </a:r>
          </a:p>
          <a:p>
            <a:pPr marL="0" indent="0">
              <a:buNone/>
            </a:pPr>
            <a:r>
              <a:rPr lang="en-US" dirty="0">
                <a:solidFill>
                  <a:schemeClr val="bg1"/>
                </a:solidFill>
              </a:rPr>
              <a:t>Some say they kill you in the long run, some say they’re 100% safe.</a:t>
            </a:r>
          </a:p>
          <a:p>
            <a:pPr marL="0" indent="0">
              <a:buNone/>
            </a:pPr>
            <a:r>
              <a:rPr lang="en-US" dirty="0">
                <a:solidFill>
                  <a:schemeClr val="bg1"/>
                </a:solidFill>
              </a:rPr>
              <a:t>Some suggest they are ethically and morally fair, while several individuals claim otherwise.</a:t>
            </a:r>
          </a:p>
          <a:p>
            <a:pPr marL="0" indent="0">
              <a:buNone/>
            </a:pPr>
            <a:r>
              <a:rPr lang="en-US" dirty="0">
                <a:solidFill>
                  <a:schemeClr val="bg1"/>
                </a:solidFill>
              </a:rPr>
              <a:t>In regards of such topics, the choice is yours to make. </a:t>
            </a:r>
          </a:p>
          <a:p>
            <a:pPr marL="0" indent="0">
              <a:buNone/>
            </a:pPr>
            <a:r>
              <a:rPr lang="en-US" dirty="0">
                <a:solidFill>
                  <a:schemeClr val="bg1"/>
                </a:solidFill>
              </a:rPr>
              <a:t>Time will prove one side wrong.</a:t>
            </a:r>
            <a:endParaRPr lang="it-IT" dirty="0">
              <a:solidFill>
                <a:schemeClr val="bg1"/>
              </a:solidFill>
            </a:endParaRPr>
          </a:p>
        </p:txBody>
      </p:sp>
    </p:spTree>
    <p:extLst>
      <p:ext uri="{BB962C8B-B14F-4D97-AF65-F5344CB8AC3E}">
        <p14:creationId xmlns:p14="http://schemas.microsoft.com/office/powerpoint/2010/main" val="34212210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127</TotalTime>
  <Words>593</Words>
  <Application>Microsoft Office PowerPoint</Application>
  <PresentationFormat>Personalizzato</PresentationFormat>
  <Paragraphs>55</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Ione</vt:lpstr>
      <vt:lpstr>Performance enhancing drugs: nectar or poison? Made by: Beato, Scalella, Coccia, Ludovico</vt:lpstr>
      <vt:lpstr>What is doping?</vt:lpstr>
      <vt:lpstr>But are they legal?</vt:lpstr>
      <vt:lpstr>How do they work?</vt:lpstr>
      <vt:lpstr>Normal vs. Anabolic Training</vt:lpstr>
      <vt:lpstr>The consequences of abusing them</vt:lpstr>
      <vt:lpstr>But wait, there’s more!</vt:lpstr>
      <vt:lpstr>What do the scientists say?</vt:lpstr>
      <vt:lpstr>In conclusion</vt:lpstr>
      <vt:lpstr>Fin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Doping: nectar or poison? Made by: Beato, Scalella, Coccia, Ludovico</dc:title>
  <dc:creator>Utente</dc:creator>
  <cp:lastModifiedBy>Lou</cp:lastModifiedBy>
  <cp:revision>29</cp:revision>
  <dcterms:created xsi:type="dcterms:W3CDTF">2017-02-11T15:22:31Z</dcterms:created>
  <dcterms:modified xsi:type="dcterms:W3CDTF">2017-07-30T07:59:02Z</dcterms:modified>
</cp:coreProperties>
</file>