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94" d="100"/>
          <a:sy n="94" d="100"/>
        </p:scale>
        <p:origin x="-163" y="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it-IT"/>
              <a:t>Fare clic per modificare lo stile del titolo</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7/30/2017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B80C674-7DFC-42FE-B9CD-82963CDB1557}" type="datetimeFigureOut">
              <a:rPr lang="en-US" dirty="0"/>
              <a:t>7/30/2017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076456F-F47D-4F25-8053-2A695DA0CA7D}" type="datetimeFigureOut">
              <a:rPr lang="en-US" dirty="0"/>
              <a:t>7/30/2017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it-IT"/>
              <a:t>Fare clic per modificare lo stile del titolo</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D6C7379-69CC-4837-9905-BEBA22830C8A}" type="datetimeFigureOut">
              <a:rPr lang="en-US" dirty="0"/>
              <a:t>7/30/2017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9EB8B7E-8AEE-4F10-BFEE-C999AD004D36}" type="datetimeFigureOut">
              <a:rPr lang="en-US" dirty="0"/>
              <a:t>7/30/2017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it-IT"/>
              <a:t>Fare clic per modificare lo stile del titolo</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a:t>Modifica gli stili del testo dello schema</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a:t>Modifica gli stili del testo dello schema</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8668F3F9-58BC-440B-B37B-805B9055EF92}" type="datetimeFigureOut">
              <a:rPr lang="en-US" dirty="0"/>
              <a:t>7/30/2017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it-IT"/>
              <a:t>Fare clic per modificare lo stile del titolo</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0D5A53AF-48EA-489D-8260-9DCAB666386A}" type="datetimeFigureOut">
              <a:rPr lang="en-US" dirty="0"/>
              <a:t>7/30/2017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7/30/2017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7/30/2017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7/30/2017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it-IT"/>
              <a:t>Fare clic per modificare lo stile del titolo</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7/30/2017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7/30/2017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20000" y="2505075"/>
            <a:ext cx="5025216"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a:t>Modifica gli stili del testo dello schema</a:t>
            </a:r>
          </a:p>
        </p:txBody>
      </p:sp>
      <p:sp>
        <p:nvSpPr>
          <p:cNvPr id="6" name="Content Placeholder 5"/>
          <p:cNvSpPr>
            <a:spLocks noGrp="1"/>
          </p:cNvSpPr>
          <p:nvPr>
            <p:ph sz="quarter" idx="4"/>
          </p:nvPr>
        </p:nvSpPr>
        <p:spPr>
          <a:xfrm>
            <a:off x="6319840" y="2505075"/>
            <a:ext cx="503554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7/30/2017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7/30/2017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7/30/2017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F7D1BD23-6E54-4D9D-AD88-A2813C73CC25}" type="datetimeFigureOut">
              <a:rPr lang="en-US" dirty="0"/>
              <a:t>7/30/2017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471A834-4F3C-4AF9-9C74-05EC35A0F292}" type="datetimeFigureOut">
              <a:rPr lang="en-US" dirty="0"/>
              <a:t>7/30/2017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7/30/2017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606842" y="4776850"/>
            <a:ext cx="9144000" cy="1641490"/>
          </a:xfrm>
        </p:spPr>
        <p:txBody>
          <a:bodyPr>
            <a:normAutofit fontScale="90000"/>
          </a:bodyPr>
          <a:lstStyle/>
          <a:p>
            <a:r>
              <a:rPr lang="it-IT" sz="13600" dirty="0"/>
              <a:t>DOPING</a:t>
            </a:r>
          </a:p>
        </p:txBody>
      </p:sp>
      <p:sp>
        <p:nvSpPr>
          <p:cNvPr id="3" name="Sottotitolo 2"/>
          <p:cNvSpPr>
            <a:spLocks noGrp="1"/>
          </p:cNvSpPr>
          <p:nvPr>
            <p:ph type="subTitle" idx="1"/>
          </p:nvPr>
        </p:nvSpPr>
        <p:spPr/>
        <p:txBody>
          <a:bodyPr>
            <a:noAutofit/>
          </a:bodyPr>
          <a:lstStyle/>
          <a:p>
            <a:r>
              <a:rPr lang="it-IT" sz="2400" dirty="0"/>
              <a:t>Benedetta Biondi</a:t>
            </a:r>
          </a:p>
          <a:p>
            <a:r>
              <a:rPr lang="it-IT" sz="2400" dirty="0"/>
              <a:t>Eleonora Cardella</a:t>
            </a:r>
          </a:p>
          <a:p>
            <a:r>
              <a:rPr lang="it-IT" sz="2400" dirty="0"/>
              <a:t>Raffaele de </a:t>
            </a:r>
            <a:r>
              <a:rPr lang="it-IT" sz="2400" dirty="0" err="1"/>
              <a:t>Santis</a:t>
            </a:r>
            <a:endParaRPr lang="it-IT" sz="2400" dirty="0"/>
          </a:p>
          <a:p>
            <a:r>
              <a:rPr lang="it-IT" sz="2400" dirty="0"/>
              <a:t>Luca Di Vito</a:t>
            </a:r>
          </a:p>
          <a:p>
            <a:r>
              <a:rPr lang="it-IT" sz="2400" dirty="0"/>
              <a:t>Lorenzo </a:t>
            </a:r>
            <a:r>
              <a:rPr lang="it-IT" sz="2400" dirty="0" err="1"/>
              <a:t>Sarracco</a:t>
            </a:r>
            <a:endParaRPr lang="it-IT" sz="2400" dirty="0"/>
          </a:p>
        </p:txBody>
      </p:sp>
    </p:spTree>
    <p:extLst>
      <p:ext uri="{BB962C8B-B14F-4D97-AF65-F5344CB8AC3E}">
        <p14:creationId xmlns:p14="http://schemas.microsoft.com/office/powerpoint/2010/main" val="3576951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Doping in sport</a:t>
            </a:r>
          </a:p>
        </p:txBody>
      </p:sp>
      <p:sp>
        <p:nvSpPr>
          <p:cNvPr id="3" name="Segnaposto contenuto 2"/>
          <p:cNvSpPr>
            <a:spLocks noGrp="1"/>
          </p:cNvSpPr>
          <p:nvPr>
            <p:ph idx="1"/>
          </p:nvPr>
        </p:nvSpPr>
        <p:spPr/>
        <p:txBody>
          <a:bodyPr/>
          <a:lstStyle/>
          <a:p>
            <a:r>
              <a:rPr lang="en-US" dirty="0"/>
              <a:t>In competitive sports, </a:t>
            </a:r>
            <a:r>
              <a:rPr lang="en-US" b="1" dirty="0"/>
              <a:t>doping</a:t>
            </a:r>
            <a:r>
              <a:rPr lang="en-US" dirty="0"/>
              <a:t> refers to the use of banned athletic performance-enhancing drugs by athletic competitors, where the term </a:t>
            </a:r>
            <a:r>
              <a:rPr lang="en-US" i="1" dirty="0"/>
              <a:t>doping</a:t>
            </a:r>
            <a:r>
              <a:rPr lang="en-US" dirty="0"/>
              <a:t> is widely used by organizations that regulate sporting competitions. Doping is considered unethical by most international sports organizations.</a:t>
            </a:r>
          </a:p>
          <a:p>
            <a:r>
              <a:rPr lang="en-US" dirty="0"/>
              <a:t>WADA (World Anti-Doping Agency) is a foundation initiated by the International Olympic Committee (IOC) based in Canada to promote, coordinate and monitor the fight against drugs in sports.</a:t>
            </a:r>
          </a:p>
        </p:txBody>
      </p:sp>
    </p:spTree>
    <p:extLst>
      <p:ext uri="{BB962C8B-B14F-4D97-AF65-F5344CB8AC3E}">
        <p14:creationId xmlns:p14="http://schemas.microsoft.com/office/powerpoint/2010/main" val="4091728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History of doping</a:t>
            </a:r>
          </a:p>
        </p:txBody>
      </p:sp>
      <p:sp>
        <p:nvSpPr>
          <p:cNvPr id="3" name="Segnaposto contenuto 2"/>
          <p:cNvSpPr>
            <a:spLocks noGrp="1"/>
          </p:cNvSpPr>
          <p:nvPr>
            <p:ph idx="1"/>
          </p:nvPr>
        </p:nvSpPr>
        <p:spPr/>
        <p:txBody>
          <a:bodyPr>
            <a:normAutofit/>
          </a:bodyPr>
          <a:lstStyle/>
          <a:p>
            <a:r>
              <a:rPr lang="it-IT" sz="2400" dirty="0"/>
              <a:t>The use of </a:t>
            </a:r>
            <a:r>
              <a:rPr lang="it-IT" sz="2400" dirty="0" err="1"/>
              <a:t>drugs</a:t>
            </a:r>
            <a:r>
              <a:rPr lang="it-IT" sz="2400" dirty="0"/>
              <a:t> in </a:t>
            </a:r>
            <a:r>
              <a:rPr lang="it-IT" sz="2400" dirty="0" err="1"/>
              <a:t>sports</a:t>
            </a:r>
            <a:r>
              <a:rPr lang="it-IT" sz="2400" dirty="0"/>
              <a:t> </a:t>
            </a:r>
            <a:r>
              <a:rPr lang="it-IT" sz="2400" dirty="0" err="1"/>
              <a:t>started</a:t>
            </a:r>
            <a:r>
              <a:rPr lang="it-IT" sz="2400" dirty="0"/>
              <a:t> with the </a:t>
            </a:r>
            <a:r>
              <a:rPr lang="it-IT" sz="2400" dirty="0" err="1"/>
              <a:t>creation</a:t>
            </a:r>
            <a:r>
              <a:rPr lang="it-IT" sz="2400" dirty="0"/>
              <a:t> of the sport </a:t>
            </a:r>
            <a:r>
              <a:rPr lang="it-IT" sz="2400" dirty="0" err="1"/>
              <a:t>itself</a:t>
            </a:r>
            <a:r>
              <a:rPr lang="it-IT" sz="2400" dirty="0"/>
              <a:t>. </a:t>
            </a:r>
            <a:r>
              <a:rPr lang="it-IT" sz="2400" dirty="0" err="1"/>
              <a:t>Even</a:t>
            </a:r>
            <a:r>
              <a:rPr lang="it-IT" sz="2400" dirty="0"/>
              <a:t> </a:t>
            </a:r>
            <a:r>
              <a:rPr lang="it-IT" sz="2400" dirty="0" err="1"/>
              <a:t>during</a:t>
            </a:r>
            <a:r>
              <a:rPr lang="it-IT" sz="2400" dirty="0"/>
              <a:t> the </a:t>
            </a:r>
            <a:r>
              <a:rPr lang="it-IT" sz="2400" dirty="0" err="1"/>
              <a:t>ancient</a:t>
            </a:r>
            <a:r>
              <a:rPr lang="it-IT" sz="2400" dirty="0"/>
              <a:t> Olympic Games in </a:t>
            </a:r>
            <a:r>
              <a:rPr lang="it-IT" sz="2400" dirty="0" err="1"/>
              <a:t>Greece</a:t>
            </a:r>
            <a:r>
              <a:rPr lang="it-IT" sz="2400" dirty="0"/>
              <a:t> the </a:t>
            </a:r>
            <a:r>
              <a:rPr lang="it-IT" sz="2400" dirty="0" err="1"/>
              <a:t>athletes</a:t>
            </a:r>
            <a:r>
              <a:rPr lang="it-IT" sz="2400" dirty="0"/>
              <a:t> </a:t>
            </a:r>
            <a:r>
              <a:rPr lang="it-IT" sz="2400" dirty="0" err="1"/>
              <a:t>drank</a:t>
            </a:r>
            <a:r>
              <a:rPr lang="it-IT" sz="2400" dirty="0"/>
              <a:t> </a:t>
            </a:r>
            <a:r>
              <a:rPr lang="it-IT" sz="2400" dirty="0" err="1"/>
              <a:t>herbal</a:t>
            </a:r>
            <a:r>
              <a:rPr lang="it-IT" sz="2400" dirty="0"/>
              <a:t> </a:t>
            </a:r>
            <a:r>
              <a:rPr lang="it-IT" sz="2400" dirty="0" err="1"/>
              <a:t>infusion</a:t>
            </a:r>
            <a:r>
              <a:rPr lang="it-IT" sz="2400" dirty="0"/>
              <a:t> to </a:t>
            </a:r>
            <a:r>
              <a:rPr lang="it-IT" sz="2400" dirty="0" err="1"/>
              <a:t>increase</a:t>
            </a:r>
            <a:r>
              <a:rPr lang="it-IT" sz="2400" dirty="0"/>
              <a:t> </a:t>
            </a:r>
            <a:r>
              <a:rPr lang="it-IT" sz="2400" dirty="0" err="1"/>
              <a:t>their</a:t>
            </a:r>
            <a:r>
              <a:rPr lang="it-IT" sz="2400" dirty="0"/>
              <a:t> </a:t>
            </a:r>
            <a:r>
              <a:rPr lang="it-IT" sz="2400" dirty="0" err="1"/>
              <a:t>abilities</a:t>
            </a:r>
            <a:r>
              <a:rPr lang="it-IT" sz="2400" dirty="0"/>
              <a:t> </a:t>
            </a:r>
            <a:r>
              <a:rPr lang="it-IT" sz="2400" dirty="0" err="1"/>
              <a:t>before</a:t>
            </a:r>
            <a:r>
              <a:rPr lang="it-IT" sz="2400" dirty="0"/>
              <a:t> </a:t>
            </a:r>
            <a:r>
              <a:rPr lang="it-IT" sz="2400" dirty="0" err="1"/>
              <a:t>competitions</a:t>
            </a:r>
            <a:r>
              <a:rPr lang="it-IT" sz="2400" dirty="0"/>
              <a:t>.</a:t>
            </a:r>
          </a:p>
          <a:p>
            <a:endParaRPr lang="en-US" sz="2400" dirty="0"/>
          </a:p>
          <a:p>
            <a:r>
              <a:rPr lang="en-US" sz="2400" dirty="0"/>
              <a:t>About the origins of the word doping, there are many suggestions. One of these says that is derived from </a:t>
            </a:r>
            <a:r>
              <a:rPr lang="en-US" sz="2400" dirty="0" err="1"/>
              <a:t>dop</a:t>
            </a:r>
            <a:r>
              <a:rPr lang="en-US" sz="2400" dirty="0"/>
              <a:t>, a South African alcoholic drink.  Another one says that derives from the </a:t>
            </a:r>
            <a:r>
              <a:rPr lang="en-US" sz="2400" dirty="0" err="1"/>
              <a:t>doop</a:t>
            </a:r>
            <a:r>
              <a:rPr lang="en-US" sz="2400" dirty="0"/>
              <a:t>, that was the mix of </a:t>
            </a:r>
            <a:r>
              <a:rPr lang="en-US" sz="2400" dirty="0" err="1"/>
              <a:t>tabacco</a:t>
            </a:r>
            <a:r>
              <a:rPr lang="en-US" sz="2400" dirty="0"/>
              <a:t> and other substances that caused hallucinations and confusion.</a:t>
            </a:r>
            <a:endParaRPr lang="it-IT" sz="2400" dirty="0"/>
          </a:p>
          <a:p>
            <a:endParaRPr lang="it-IT" sz="2400" dirty="0"/>
          </a:p>
          <a:p>
            <a:endParaRPr lang="it-IT" sz="2400" dirty="0"/>
          </a:p>
          <a:p>
            <a:endParaRPr lang="it-IT" sz="2400" dirty="0"/>
          </a:p>
        </p:txBody>
      </p:sp>
      <p:sp>
        <p:nvSpPr>
          <p:cNvPr id="4" name="Rettangolo 3"/>
          <p:cNvSpPr/>
          <p:nvPr/>
        </p:nvSpPr>
        <p:spPr>
          <a:xfrm>
            <a:off x="1279358" y="2942998"/>
            <a:ext cx="9537031" cy="461665"/>
          </a:xfrm>
          <a:prstGeom prst="rect">
            <a:avLst/>
          </a:prstGeom>
        </p:spPr>
        <p:txBody>
          <a:bodyPr wrap="square">
            <a:spAutoFit/>
          </a:bodyPr>
          <a:lstStyle/>
          <a:p>
            <a:endParaRPr lang="it-IT" sz="2400" dirty="0"/>
          </a:p>
        </p:txBody>
      </p:sp>
    </p:spTree>
    <p:extLst>
      <p:ext uri="{BB962C8B-B14F-4D97-AF65-F5344CB8AC3E}">
        <p14:creationId xmlns:p14="http://schemas.microsoft.com/office/powerpoint/2010/main" val="779178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36525"/>
            <a:ext cx="10515600" cy="1325563"/>
          </a:xfrm>
        </p:spPr>
        <p:txBody>
          <a:bodyPr/>
          <a:lstStyle/>
          <a:p>
            <a:r>
              <a:rPr lang="it-IT" dirty="0"/>
              <a:t>Doping </a:t>
            </a:r>
            <a:r>
              <a:rPr lang="it-IT" dirty="0" err="1"/>
              <a:t>effects</a:t>
            </a:r>
            <a:endParaRPr lang="it-IT" dirty="0"/>
          </a:p>
        </p:txBody>
      </p:sp>
      <p:sp>
        <p:nvSpPr>
          <p:cNvPr id="3" name="Segnaposto contenuto 2"/>
          <p:cNvSpPr>
            <a:spLocks noGrp="1"/>
          </p:cNvSpPr>
          <p:nvPr>
            <p:ph idx="1"/>
          </p:nvPr>
        </p:nvSpPr>
        <p:spPr>
          <a:xfrm>
            <a:off x="838200" y="2506662"/>
            <a:ext cx="10233800" cy="4351338"/>
          </a:xfrm>
        </p:spPr>
        <p:txBody>
          <a:bodyPr>
            <a:normAutofit lnSpcReduction="10000"/>
          </a:bodyPr>
          <a:lstStyle/>
          <a:p>
            <a:r>
              <a:rPr lang="it-IT" b="1" u="sng" dirty="0" err="1"/>
              <a:t>Anabolic</a:t>
            </a:r>
            <a:r>
              <a:rPr lang="it-IT" b="1" u="sng" dirty="0"/>
              <a:t> Agents</a:t>
            </a:r>
          </a:p>
          <a:p>
            <a:r>
              <a:rPr lang="it-IT" sz="2400" b="1" dirty="0" err="1"/>
              <a:t>Physiological</a:t>
            </a:r>
            <a:r>
              <a:rPr lang="it-IT" dirty="0"/>
              <a:t>: </a:t>
            </a:r>
            <a:r>
              <a:rPr lang="en-US" sz="2400" dirty="0"/>
              <a:t>acne, male pattern baldness, liver damage, premature closure of the growth centers of long bones (in adolescents) which may result in stunted growth, stunted growth and disruption of puberty in children.</a:t>
            </a:r>
          </a:p>
          <a:p>
            <a:r>
              <a:rPr lang="en-US" sz="2400" b="1" dirty="0"/>
              <a:t>Psychological</a:t>
            </a:r>
            <a:r>
              <a:rPr lang="en-US" sz="2400" dirty="0"/>
              <a:t>: increased aggressiveness and sexual appetite, sometimes resulting in abnormal sexual and criminal behavior, often referred to as “</a:t>
            </a:r>
            <a:r>
              <a:rPr lang="en-US" sz="2400" dirty="0" err="1"/>
              <a:t>Roid</a:t>
            </a:r>
            <a:r>
              <a:rPr lang="en-US" sz="2400" dirty="0"/>
              <a:t> Rage”; withdrawal from anabolic steroid use can be associated with depression, and in some cases, suicide.</a:t>
            </a:r>
          </a:p>
          <a:p>
            <a:r>
              <a:rPr lang="en-US" b="1" u="sng" dirty="0"/>
              <a:t>Peptide Hormones, Growth Factors, and Related Substances</a:t>
            </a:r>
          </a:p>
          <a:p>
            <a:r>
              <a:rPr lang="it-IT" sz="2400" b="1" dirty="0" err="1"/>
              <a:t>Physiological</a:t>
            </a:r>
            <a:r>
              <a:rPr lang="it-IT" sz="2400" b="1" dirty="0"/>
              <a:t>: </a:t>
            </a:r>
            <a:r>
              <a:rPr lang="it-IT" sz="2400" dirty="0" err="1"/>
              <a:t>hypertension</a:t>
            </a:r>
            <a:r>
              <a:rPr lang="it-IT" sz="2400" dirty="0"/>
              <a:t>, </a:t>
            </a:r>
            <a:r>
              <a:rPr lang="it-IT" sz="2400" dirty="0" err="1"/>
              <a:t>blood</a:t>
            </a:r>
            <a:r>
              <a:rPr lang="it-IT" sz="2400" dirty="0"/>
              <a:t> </a:t>
            </a:r>
            <a:r>
              <a:rPr lang="it-IT" sz="2400" dirty="0" err="1"/>
              <a:t>cancers</a:t>
            </a:r>
            <a:r>
              <a:rPr lang="it-IT" sz="2400" dirty="0"/>
              <a:t>/</a:t>
            </a:r>
            <a:r>
              <a:rPr lang="it-IT" sz="2400" dirty="0" err="1"/>
              <a:t>leukemia</a:t>
            </a:r>
            <a:r>
              <a:rPr lang="it-IT" sz="2400" dirty="0"/>
              <a:t>, anemia, </a:t>
            </a:r>
            <a:r>
              <a:rPr lang="it-IT" sz="2400" dirty="0" err="1"/>
              <a:t>strokes</a:t>
            </a:r>
            <a:r>
              <a:rPr lang="it-IT" sz="2400" dirty="0"/>
              <a:t>, </a:t>
            </a:r>
            <a:r>
              <a:rPr lang="it-IT" sz="2400" dirty="0" err="1"/>
              <a:t>heart</a:t>
            </a:r>
            <a:r>
              <a:rPr lang="it-IT" sz="2400" dirty="0"/>
              <a:t> </a:t>
            </a:r>
            <a:r>
              <a:rPr lang="it-IT" sz="2400" dirty="0" err="1"/>
              <a:t>attacks</a:t>
            </a:r>
            <a:r>
              <a:rPr lang="it-IT" sz="2400" dirty="0"/>
              <a:t>, </a:t>
            </a:r>
            <a:r>
              <a:rPr lang="it-IT" sz="2400" dirty="0" err="1"/>
              <a:t>pulmonary</a:t>
            </a:r>
            <a:r>
              <a:rPr lang="it-IT" sz="2400" dirty="0"/>
              <a:t> </a:t>
            </a:r>
            <a:r>
              <a:rPr lang="it-IT" sz="2400" dirty="0" err="1"/>
              <a:t>embolism</a:t>
            </a:r>
            <a:r>
              <a:rPr lang="it-IT" sz="2400" dirty="0"/>
              <a:t>, </a:t>
            </a:r>
            <a:r>
              <a:rPr lang="it-IT" sz="2400" dirty="0" err="1"/>
              <a:t>feminization</a:t>
            </a:r>
            <a:r>
              <a:rPr lang="it-IT" sz="2400" dirty="0"/>
              <a:t>, </a:t>
            </a:r>
            <a:r>
              <a:rPr lang="it-IT" sz="2400" dirty="0" err="1"/>
              <a:t>thyroid</a:t>
            </a:r>
            <a:r>
              <a:rPr lang="it-IT" sz="2400" dirty="0"/>
              <a:t> problems.t</a:t>
            </a:r>
            <a:endParaRPr lang="en-US" sz="2400" b="1" u="sng" dirty="0"/>
          </a:p>
          <a:p>
            <a:endParaRPr lang="en-US" dirty="0"/>
          </a:p>
          <a:p>
            <a:pPr marL="0" indent="0">
              <a:buNone/>
            </a:pPr>
            <a:endParaRPr lang="it-IT" dirty="0"/>
          </a:p>
        </p:txBody>
      </p:sp>
      <p:sp>
        <p:nvSpPr>
          <p:cNvPr id="4" name="CasellaDiTesto 3"/>
          <p:cNvSpPr txBox="1"/>
          <p:nvPr/>
        </p:nvSpPr>
        <p:spPr>
          <a:xfrm>
            <a:off x="838200" y="1191126"/>
            <a:ext cx="9709484" cy="1015663"/>
          </a:xfrm>
          <a:prstGeom prst="rect">
            <a:avLst/>
          </a:prstGeom>
          <a:noFill/>
        </p:spPr>
        <p:txBody>
          <a:bodyPr wrap="square" rtlCol="0">
            <a:spAutoFit/>
          </a:bodyPr>
          <a:lstStyle/>
          <a:p>
            <a:r>
              <a:rPr lang="it-IT" sz="2000" dirty="0"/>
              <a:t>Some </a:t>
            </a:r>
            <a:r>
              <a:rPr lang="it-IT" sz="2000" dirty="0" err="1"/>
              <a:t>people</a:t>
            </a:r>
            <a:r>
              <a:rPr lang="it-IT" sz="2000" dirty="0"/>
              <a:t>, </a:t>
            </a:r>
            <a:r>
              <a:rPr lang="it-IT" sz="2000" dirty="0" err="1"/>
              <a:t>as</a:t>
            </a:r>
            <a:r>
              <a:rPr lang="it-IT" sz="2000" dirty="0"/>
              <a:t> </a:t>
            </a:r>
            <a:r>
              <a:rPr lang="it-IT" sz="2000" dirty="0" err="1"/>
              <a:t>weightlifters</a:t>
            </a:r>
            <a:r>
              <a:rPr lang="it-IT" sz="2000" dirty="0"/>
              <a:t> and </a:t>
            </a:r>
            <a:r>
              <a:rPr lang="it-IT" sz="2000" dirty="0" err="1"/>
              <a:t>bodybuilders</a:t>
            </a:r>
            <a:r>
              <a:rPr lang="it-IT" sz="2000" dirty="0"/>
              <a:t> in </a:t>
            </a:r>
            <a:r>
              <a:rPr lang="it-IT" sz="2000" dirty="0" err="1"/>
              <a:t>particular</a:t>
            </a:r>
            <a:r>
              <a:rPr lang="it-IT" sz="2000" dirty="0"/>
              <a:t>, use </a:t>
            </a:r>
            <a:r>
              <a:rPr lang="it-IT" sz="2000" dirty="0" err="1"/>
              <a:t>this</a:t>
            </a:r>
            <a:r>
              <a:rPr lang="it-IT" sz="2000" dirty="0"/>
              <a:t> </a:t>
            </a:r>
            <a:r>
              <a:rPr lang="it-IT" sz="2000" dirty="0" err="1"/>
              <a:t>kind</a:t>
            </a:r>
            <a:r>
              <a:rPr lang="it-IT" sz="2000" dirty="0"/>
              <a:t> of </a:t>
            </a:r>
            <a:r>
              <a:rPr lang="it-IT" sz="2000" dirty="0" err="1"/>
              <a:t>drugs</a:t>
            </a:r>
            <a:r>
              <a:rPr lang="it-IT" sz="2000" dirty="0"/>
              <a:t> </a:t>
            </a:r>
            <a:r>
              <a:rPr lang="it-IT" sz="2000" dirty="0" err="1"/>
              <a:t>daily</a:t>
            </a:r>
            <a:r>
              <a:rPr lang="it-IT" sz="2000" dirty="0"/>
              <a:t>, just to </a:t>
            </a:r>
            <a:r>
              <a:rPr lang="it-IT" sz="2000" dirty="0" err="1"/>
              <a:t>increase</a:t>
            </a:r>
            <a:r>
              <a:rPr lang="it-IT" sz="2000" dirty="0"/>
              <a:t> </a:t>
            </a:r>
            <a:r>
              <a:rPr lang="it-IT" sz="2000" dirty="0" err="1"/>
              <a:t>their</a:t>
            </a:r>
            <a:r>
              <a:rPr lang="it-IT" sz="2000" dirty="0"/>
              <a:t> </a:t>
            </a:r>
            <a:r>
              <a:rPr lang="it-IT" sz="2000" dirty="0" err="1"/>
              <a:t>abilities</a:t>
            </a:r>
            <a:r>
              <a:rPr lang="it-IT" sz="2000" dirty="0"/>
              <a:t> </a:t>
            </a:r>
            <a:r>
              <a:rPr lang="it-IT" sz="2000" dirty="0" err="1"/>
              <a:t>without</a:t>
            </a:r>
            <a:r>
              <a:rPr lang="it-IT" sz="2000" dirty="0"/>
              <a:t> </a:t>
            </a:r>
            <a:r>
              <a:rPr lang="it-IT" sz="2000" dirty="0" err="1"/>
              <a:t>overdo</a:t>
            </a:r>
            <a:r>
              <a:rPr lang="it-IT" sz="2000" dirty="0"/>
              <a:t> </a:t>
            </a:r>
            <a:r>
              <a:rPr lang="it-IT" sz="2000" dirty="0" err="1"/>
              <a:t>it</a:t>
            </a:r>
            <a:r>
              <a:rPr lang="it-IT" sz="2000" dirty="0"/>
              <a:t>. </a:t>
            </a:r>
            <a:r>
              <a:rPr lang="it-IT" sz="2000" dirty="0" err="1"/>
              <a:t>Anyway</a:t>
            </a:r>
            <a:r>
              <a:rPr lang="it-IT" sz="2000" dirty="0"/>
              <a:t>, </a:t>
            </a:r>
            <a:r>
              <a:rPr lang="it-IT" sz="2000" dirty="0" err="1"/>
              <a:t>these</a:t>
            </a:r>
            <a:r>
              <a:rPr lang="it-IT" sz="2000" dirty="0"/>
              <a:t> </a:t>
            </a:r>
            <a:r>
              <a:rPr lang="it-IT" sz="2000" dirty="0" err="1"/>
              <a:t>drugs</a:t>
            </a:r>
            <a:r>
              <a:rPr lang="it-IT" sz="2000" dirty="0"/>
              <a:t> are, </a:t>
            </a:r>
            <a:r>
              <a:rPr lang="it-IT" sz="2000" dirty="0" err="1"/>
              <a:t>if</a:t>
            </a:r>
            <a:r>
              <a:rPr lang="it-IT" sz="2000" dirty="0"/>
              <a:t> </a:t>
            </a:r>
            <a:r>
              <a:rPr lang="it-IT" sz="2000" dirty="0" err="1"/>
              <a:t>used</a:t>
            </a:r>
            <a:r>
              <a:rPr lang="it-IT" sz="2000" dirty="0"/>
              <a:t> </a:t>
            </a:r>
            <a:r>
              <a:rPr lang="it-IT" sz="2000" dirty="0" err="1"/>
              <a:t>even</a:t>
            </a:r>
            <a:r>
              <a:rPr lang="it-IT" sz="2000" dirty="0"/>
              <a:t> in small </a:t>
            </a:r>
            <a:r>
              <a:rPr lang="it-IT" sz="2000" dirty="0" err="1"/>
              <a:t>quantities</a:t>
            </a:r>
            <a:r>
              <a:rPr lang="it-IT" sz="2000" dirty="0"/>
              <a:t>, </a:t>
            </a:r>
            <a:r>
              <a:rPr lang="it-IT" sz="2000" dirty="0" err="1"/>
              <a:t>dangerous</a:t>
            </a:r>
            <a:r>
              <a:rPr lang="it-IT" sz="2000" dirty="0"/>
              <a:t> </a:t>
            </a:r>
            <a:r>
              <a:rPr lang="it-IT" sz="2000" dirty="0" err="1"/>
              <a:t>both</a:t>
            </a:r>
            <a:r>
              <a:rPr lang="it-IT" sz="2000" dirty="0"/>
              <a:t> for the body and for the </a:t>
            </a:r>
            <a:r>
              <a:rPr lang="it-IT" sz="2000" dirty="0" err="1"/>
              <a:t>mind</a:t>
            </a:r>
            <a:r>
              <a:rPr lang="it-IT" sz="2000" dirty="0"/>
              <a:t>.   </a:t>
            </a:r>
          </a:p>
        </p:txBody>
      </p:sp>
    </p:spTree>
    <p:extLst>
      <p:ext uri="{BB962C8B-B14F-4D97-AF65-F5344CB8AC3E}">
        <p14:creationId xmlns:p14="http://schemas.microsoft.com/office/powerpoint/2010/main" val="1182074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20000" y="336884"/>
            <a:ext cx="10233800" cy="5840079"/>
          </a:xfrm>
        </p:spPr>
        <p:txBody>
          <a:bodyPr>
            <a:normAutofit fontScale="92500"/>
          </a:bodyPr>
          <a:lstStyle/>
          <a:p>
            <a:r>
              <a:rPr lang="it-IT" b="1" u="sng" dirty="0"/>
              <a:t>Human </a:t>
            </a:r>
            <a:r>
              <a:rPr lang="it-IT" b="1" u="sng" dirty="0" err="1"/>
              <a:t>Growth</a:t>
            </a:r>
            <a:r>
              <a:rPr lang="it-IT" b="1" u="sng" dirty="0"/>
              <a:t> </a:t>
            </a:r>
            <a:r>
              <a:rPr lang="it-IT" b="1" u="sng" dirty="0" err="1"/>
              <a:t>Hormone</a:t>
            </a:r>
            <a:r>
              <a:rPr lang="it-IT" b="1" u="sng" dirty="0"/>
              <a:t> </a:t>
            </a:r>
          </a:p>
          <a:p>
            <a:r>
              <a:rPr lang="en-US" b="1" dirty="0"/>
              <a:t>Physiological: </a:t>
            </a:r>
            <a:r>
              <a:rPr lang="en-US" dirty="0"/>
              <a:t>severe headaches, loss of vision, acromegaly (protruding or enlarged jaw, brow, skull, hands and feet), high blood pressure and heart failure, diabetes and tumors, crippling arthritis.</a:t>
            </a:r>
          </a:p>
          <a:p>
            <a:r>
              <a:rPr lang="it-IT" b="1" u="sng" dirty="0" err="1"/>
              <a:t>Stimulants</a:t>
            </a:r>
            <a:endParaRPr lang="it-IT" b="1" u="sng" dirty="0"/>
          </a:p>
          <a:p>
            <a:r>
              <a:rPr lang="en-US" b="1" dirty="0"/>
              <a:t>Physiological: </a:t>
            </a:r>
            <a:r>
              <a:rPr lang="en-US" dirty="0"/>
              <a:t>insomnia, anxiety, weight loss, dependence and addiction, dehydration, tremors, increased heart rate and blood pressure, increased risk of stroke, heart attack, and cardiac arrhythmia.</a:t>
            </a:r>
          </a:p>
          <a:p>
            <a:r>
              <a:rPr lang="it-IT" b="1" u="sng" dirty="0" err="1"/>
              <a:t>Narcotics</a:t>
            </a:r>
            <a:endParaRPr lang="it-IT" b="1" u="sng" dirty="0"/>
          </a:p>
          <a:p>
            <a:r>
              <a:rPr lang="en-US" b="1" dirty="0"/>
              <a:t>Physiological: </a:t>
            </a:r>
            <a:r>
              <a:rPr lang="en-US" dirty="0"/>
              <a:t>a false sense of invincibility, nausea and vomiting, increased pain threshold and failure to recognize injury, decreased heart rate, physical and psychological dependence, leading to addiction.</a:t>
            </a:r>
          </a:p>
        </p:txBody>
      </p:sp>
    </p:spTree>
    <p:extLst>
      <p:ext uri="{BB962C8B-B14F-4D97-AF65-F5344CB8AC3E}">
        <p14:creationId xmlns:p14="http://schemas.microsoft.com/office/powerpoint/2010/main" val="2378565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Ben Johnson</a:t>
            </a:r>
          </a:p>
        </p:txBody>
      </p:sp>
      <p:sp>
        <p:nvSpPr>
          <p:cNvPr id="3" name="Segnaposto contenuto 2"/>
          <p:cNvSpPr>
            <a:spLocks noGrp="1"/>
          </p:cNvSpPr>
          <p:nvPr>
            <p:ph idx="1"/>
          </p:nvPr>
        </p:nvSpPr>
        <p:spPr>
          <a:xfrm>
            <a:off x="838200" y="1837657"/>
            <a:ext cx="10233800" cy="4351338"/>
          </a:xfrm>
        </p:spPr>
        <p:txBody>
          <a:bodyPr>
            <a:normAutofit fontScale="77500" lnSpcReduction="20000"/>
          </a:bodyPr>
          <a:lstStyle/>
          <a:p>
            <a:pPr marL="0" indent="0">
              <a:buNone/>
            </a:pPr>
            <a:r>
              <a:rPr lang="it-IT" dirty="0"/>
              <a:t>Benjamin Johnson </a:t>
            </a:r>
            <a:r>
              <a:rPr lang="it-IT" dirty="0" err="1"/>
              <a:t>was</a:t>
            </a:r>
            <a:r>
              <a:rPr lang="it-IT" dirty="0"/>
              <a:t> a Canadian sprinter, </a:t>
            </a:r>
            <a:r>
              <a:rPr lang="it-IT" dirty="0" err="1"/>
              <a:t>who</a:t>
            </a:r>
            <a:r>
              <a:rPr lang="it-IT" dirty="0"/>
              <a:t> </a:t>
            </a:r>
            <a:r>
              <a:rPr lang="it-IT" dirty="0" err="1"/>
              <a:t>won</a:t>
            </a:r>
            <a:r>
              <a:rPr lang="it-IT" dirty="0"/>
              <a:t> </a:t>
            </a:r>
            <a:r>
              <a:rPr lang="it-IT" dirty="0" err="1"/>
              <a:t>two</a:t>
            </a:r>
            <a:r>
              <a:rPr lang="it-IT" dirty="0"/>
              <a:t> </a:t>
            </a:r>
            <a:r>
              <a:rPr lang="it-IT" dirty="0" err="1"/>
              <a:t>bronze</a:t>
            </a:r>
            <a:r>
              <a:rPr lang="it-IT" dirty="0"/>
              <a:t> </a:t>
            </a:r>
            <a:r>
              <a:rPr lang="it-IT" dirty="0" err="1"/>
              <a:t>medals</a:t>
            </a:r>
            <a:r>
              <a:rPr lang="it-IT" dirty="0"/>
              <a:t> </a:t>
            </a:r>
            <a:r>
              <a:rPr lang="it-IT" dirty="0" err="1"/>
              <a:t>at</a:t>
            </a:r>
            <a:r>
              <a:rPr lang="it-IT" dirty="0"/>
              <a:t> the Olympic Games and a </a:t>
            </a:r>
            <a:r>
              <a:rPr lang="it-IT" dirty="0" err="1"/>
              <a:t>gold</a:t>
            </a:r>
            <a:r>
              <a:rPr lang="it-IT" dirty="0"/>
              <a:t> one, </a:t>
            </a:r>
            <a:r>
              <a:rPr lang="it-IT" dirty="0" err="1"/>
              <a:t>also</a:t>
            </a:r>
            <a:r>
              <a:rPr lang="it-IT" dirty="0"/>
              <a:t> </a:t>
            </a:r>
            <a:r>
              <a:rPr lang="it-IT" dirty="0" err="1"/>
              <a:t>at</a:t>
            </a:r>
            <a:r>
              <a:rPr lang="it-IT" dirty="0"/>
              <a:t> the Olympic Games, </a:t>
            </a:r>
            <a:r>
              <a:rPr lang="it-IT" dirty="0" err="1"/>
              <a:t>that</a:t>
            </a:r>
            <a:r>
              <a:rPr lang="it-IT" dirty="0"/>
              <a:t> </a:t>
            </a:r>
            <a:r>
              <a:rPr lang="it-IT" dirty="0" err="1"/>
              <a:t>was</a:t>
            </a:r>
            <a:r>
              <a:rPr lang="it-IT" dirty="0"/>
              <a:t> </a:t>
            </a:r>
            <a:r>
              <a:rPr lang="it-IT" dirty="0" err="1"/>
              <a:t>later</a:t>
            </a:r>
            <a:r>
              <a:rPr lang="it-IT" dirty="0"/>
              <a:t> </a:t>
            </a:r>
            <a:r>
              <a:rPr lang="it-IT" dirty="0" err="1"/>
              <a:t>rescinded</a:t>
            </a:r>
            <a:r>
              <a:rPr lang="it-IT" dirty="0"/>
              <a:t> </a:t>
            </a:r>
            <a:r>
              <a:rPr lang="it-IT" dirty="0" err="1"/>
              <a:t>because</a:t>
            </a:r>
            <a:r>
              <a:rPr lang="it-IT" dirty="0"/>
              <a:t> of </a:t>
            </a:r>
            <a:r>
              <a:rPr lang="it-IT" dirty="0" err="1"/>
              <a:t>his</a:t>
            </a:r>
            <a:r>
              <a:rPr lang="it-IT" dirty="0"/>
              <a:t> use of </a:t>
            </a:r>
            <a:r>
              <a:rPr lang="it-IT" dirty="0" err="1"/>
              <a:t>drug</a:t>
            </a:r>
            <a:r>
              <a:rPr lang="it-IT" dirty="0"/>
              <a:t> </a:t>
            </a:r>
            <a:r>
              <a:rPr lang="it-IT" dirty="0" err="1"/>
              <a:t>before</a:t>
            </a:r>
            <a:r>
              <a:rPr lang="it-IT" dirty="0"/>
              <a:t> the </a:t>
            </a:r>
            <a:r>
              <a:rPr lang="it-IT" dirty="0" err="1"/>
              <a:t>competition</a:t>
            </a:r>
            <a:r>
              <a:rPr lang="it-IT" dirty="0"/>
              <a:t>. </a:t>
            </a:r>
            <a:r>
              <a:rPr lang="it-IT" dirty="0" err="1"/>
              <a:t>Before</a:t>
            </a:r>
            <a:r>
              <a:rPr lang="it-IT" dirty="0"/>
              <a:t> he </a:t>
            </a:r>
            <a:r>
              <a:rPr lang="it-IT" dirty="0" err="1"/>
              <a:t>was</a:t>
            </a:r>
            <a:r>
              <a:rPr lang="it-IT" dirty="0"/>
              <a:t> </a:t>
            </a:r>
            <a:r>
              <a:rPr lang="it-IT" dirty="0" err="1"/>
              <a:t>squalified</a:t>
            </a:r>
            <a:r>
              <a:rPr lang="it-IT" dirty="0"/>
              <a:t> for doping, he set </a:t>
            </a:r>
            <a:r>
              <a:rPr lang="it-IT" dirty="0" err="1"/>
              <a:t>two</a:t>
            </a:r>
            <a:r>
              <a:rPr lang="it-IT" dirty="0"/>
              <a:t> consecutive 100 </a:t>
            </a:r>
            <a:r>
              <a:rPr lang="it-IT" dirty="0" err="1"/>
              <a:t>metres</a:t>
            </a:r>
            <a:r>
              <a:rPr lang="it-IT" dirty="0"/>
              <a:t> world </a:t>
            </a:r>
            <a:r>
              <a:rPr lang="it-IT" dirty="0" err="1"/>
              <a:t>records</a:t>
            </a:r>
            <a:r>
              <a:rPr lang="it-IT" dirty="0"/>
              <a:t> (1987 and 1988). </a:t>
            </a:r>
          </a:p>
          <a:p>
            <a:pPr marL="0" indent="0">
              <a:buNone/>
            </a:pPr>
            <a:r>
              <a:rPr lang="it-IT" dirty="0"/>
              <a:t>In 1988 he </a:t>
            </a:r>
            <a:r>
              <a:rPr lang="it-IT" dirty="0" err="1"/>
              <a:t>was</a:t>
            </a:r>
            <a:r>
              <a:rPr lang="it-IT" dirty="0"/>
              <a:t> </a:t>
            </a:r>
            <a:r>
              <a:rPr lang="it-IT" dirty="0" err="1"/>
              <a:t>suspended</a:t>
            </a:r>
            <a:r>
              <a:rPr lang="it-IT" dirty="0"/>
              <a:t> for </a:t>
            </a:r>
            <a:r>
              <a:rPr lang="it-IT" dirty="0" err="1"/>
              <a:t>two</a:t>
            </a:r>
            <a:r>
              <a:rPr lang="it-IT" dirty="0"/>
              <a:t> </a:t>
            </a:r>
            <a:r>
              <a:rPr lang="it-IT" dirty="0" err="1"/>
              <a:t>years</a:t>
            </a:r>
            <a:r>
              <a:rPr lang="it-IT" dirty="0"/>
              <a:t> and in 1991 he </a:t>
            </a:r>
            <a:r>
              <a:rPr lang="it-IT" dirty="0" err="1"/>
              <a:t>attempted</a:t>
            </a:r>
            <a:r>
              <a:rPr lang="it-IT" dirty="0"/>
              <a:t> a </a:t>
            </a:r>
            <a:r>
              <a:rPr lang="it-IT" dirty="0" err="1"/>
              <a:t>comeback</a:t>
            </a:r>
            <a:r>
              <a:rPr lang="it-IT" dirty="0"/>
              <a:t>. </a:t>
            </a:r>
            <a:r>
              <a:rPr lang="en-US" dirty="0"/>
              <a:t>He returned to the track for the Hamilton Indoor Games in 1991 and was greeted by the largest crowd to ever attend an indoor Canadian track and field event. He failed to qualify for the 1991 World Championships in Tokyo but made the Canadian Olympic team again in 1992 in Barcelona, Spain after finishing second at the Canadian Olympic trials to </a:t>
            </a:r>
            <a:r>
              <a:rPr lang="en-US" dirty="0" err="1"/>
              <a:t>Bruny</a:t>
            </a:r>
            <a:r>
              <a:rPr lang="en-US" dirty="0"/>
              <a:t> </a:t>
            </a:r>
            <a:r>
              <a:rPr lang="en-US" dirty="0" err="1"/>
              <a:t>Surin</a:t>
            </a:r>
            <a:r>
              <a:rPr lang="en-US" dirty="0"/>
              <a:t>. He missed the 100 </a:t>
            </a:r>
            <a:r>
              <a:rPr lang="en-US" dirty="0" err="1"/>
              <a:t>metre</a:t>
            </a:r>
            <a:r>
              <a:rPr lang="en-US" dirty="0"/>
              <a:t> finals at the Olympics, however, finishing last in his semi-final heat after stumbling out of the blocks. </a:t>
            </a:r>
          </a:p>
          <a:p>
            <a:pPr marL="0" indent="0">
              <a:buNone/>
            </a:pPr>
            <a:r>
              <a:rPr lang="en-US" dirty="0"/>
              <a:t>In 1999 he was positive to a second drug test for a diuretic, that can be used to mask the presence of other drugs. He had not competed since 1993, but in 1999 he definitely retired.</a:t>
            </a:r>
          </a:p>
          <a:p>
            <a:pPr marL="0" indent="0">
              <a:buNone/>
            </a:pPr>
            <a:r>
              <a:rPr lang="it-IT" dirty="0"/>
              <a:t> </a:t>
            </a:r>
          </a:p>
        </p:txBody>
      </p:sp>
    </p:spTree>
    <p:extLst>
      <p:ext uri="{BB962C8B-B14F-4D97-AF65-F5344CB8AC3E}">
        <p14:creationId xmlns:p14="http://schemas.microsoft.com/office/powerpoint/2010/main" val="1952602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Lance Armstrong</a:t>
            </a:r>
          </a:p>
        </p:txBody>
      </p:sp>
      <p:sp>
        <p:nvSpPr>
          <p:cNvPr id="3" name="Segnaposto contenuto 2"/>
          <p:cNvSpPr>
            <a:spLocks noGrp="1"/>
          </p:cNvSpPr>
          <p:nvPr>
            <p:ph idx="1"/>
          </p:nvPr>
        </p:nvSpPr>
        <p:spPr>
          <a:xfrm>
            <a:off x="838200" y="1789530"/>
            <a:ext cx="10233800" cy="4351338"/>
          </a:xfrm>
        </p:spPr>
        <p:txBody>
          <a:bodyPr>
            <a:normAutofit fontScale="92500" lnSpcReduction="10000"/>
          </a:bodyPr>
          <a:lstStyle/>
          <a:p>
            <a:pPr marL="0" indent="0">
              <a:buNone/>
            </a:pPr>
            <a:r>
              <a:rPr lang="it-IT" dirty="0"/>
              <a:t>Lance Edward Armstrong </a:t>
            </a:r>
            <a:r>
              <a:rPr lang="it-IT" dirty="0" err="1"/>
              <a:t>was</a:t>
            </a:r>
            <a:r>
              <a:rPr lang="it-IT" dirty="0"/>
              <a:t> an American</a:t>
            </a:r>
            <a:r>
              <a:rPr lang="en-US" dirty="0"/>
              <a:t> American former professional road racing cyclist. Armstrong had won the Tour de France seven consecutive times from 1999 to 2005, before he was banned for life and all his results going back to August 1998 were voided, as a result of long-term doping offenses.</a:t>
            </a:r>
          </a:p>
          <a:p>
            <a:pPr marL="0" indent="0">
              <a:buNone/>
            </a:pPr>
            <a:r>
              <a:rPr lang="en-US" dirty="0"/>
              <a:t> In 2005 the newspaper </a:t>
            </a:r>
            <a:r>
              <a:rPr lang="en-US" dirty="0" err="1"/>
              <a:t>l’Equipe</a:t>
            </a:r>
            <a:r>
              <a:rPr lang="en-US" dirty="0"/>
              <a:t> alleges that EPO was found in several samples provided by Armstrong during the 1999 Tour, when these were retested for research purposes. He was banned but in 2008 he announced his return to professional cycling and in 2009 he arrived third to the Tour de France and the in 2010 he arrived 23</a:t>
            </a:r>
            <a:r>
              <a:rPr lang="en-US" baseline="30000" dirty="0"/>
              <a:t>rd</a:t>
            </a:r>
            <a:r>
              <a:rPr lang="en-US" dirty="0"/>
              <a:t> in his last Tour de France.</a:t>
            </a:r>
          </a:p>
          <a:p>
            <a:pPr marL="0" indent="0">
              <a:buNone/>
            </a:pPr>
            <a:r>
              <a:rPr lang="en-US" dirty="0"/>
              <a:t>In 2011 he announced his retirement and, in 2012, the </a:t>
            </a:r>
            <a:r>
              <a:rPr lang="en-US" dirty="0" err="1"/>
              <a:t>Usada</a:t>
            </a:r>
            <a:r>
              <a:rPr lang="en-US" dirty="0"/>
              <a:t> announced the cancellation of his seven titles in the Tour de France.</a:t>
            </a:r>
            <a:endParaRPr lang="it-IT" dirty="0"/>
          </a:p>
        </p:txBody>
      </p:sp>
    </p:spTree>
    <p:extLst>
      <p:ext uri="{BB962C8B-B14F-4D97-AF65-F5344CB8AC3E}">
        <p14:creationId xmlns:p14="http://schemas.microsoft.com/office/powerpoint/2010/main" val="2690836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Russian Team </a:t>
            </a:r>
            <a:r>
              <a:rPr lang="it-IT" dirty="0" err="1"/>
              <a:t>at</a:t>
            </a:r>
            <a:r>
              <a:rPr lang="it-IT" dirty="0"/>
              <a:t> the Olympic Game</a:t>
            </a:r>
          </a:p>
        </p:txBody>
      </p:sp>
      <p:sp>
        <p:nvSpPr>
          <p:cNvPr id="3" name="Segnaposto contenuto 2"/>
          <p:cNvSpPr>
            <a:spLocks noGrp="1"/>
          </p:cNvSpPr>
          <p:nvPr>
            <p:ph idx="1"/>
          </p:nvPr>
        </p:nvSpPr>
        <p:spPr>
          <a:xfrm>
            <a:off x="838200" y="1690687"/>
            <a:ext cx="10233800" cy="4914649"/>
          </a:xfrm>
        </p:spPr>
        <p:txBody>
          <a:bodyPr>
            <a:normAutofit fontScale="92500" lnSpcReduction="20000"/>
          </a:bodyPr>
          <a:lstStyle/>
          <a:p>
            <a:pPr marL="0" indent="0">
              <a:buNone/>
            </a:pPr>
            <a:r>
              <a:rPr lang="it-IT" sz="2400" dirty="0"/>
              <a:t>On November 2015 WADA </a:t>
            </a:r>
            <a:r>
              <a:rPr lang="it-IT" sz="2400" dirty="0" err="1"/>
              <a:t>announced</a:t>
            </a:r>
            <a:r>
              <a:rPr lang="it-IT" sz="2400" dirty="0"/>
              <a:t> </a:t>
            </a:r>
            <a:r>
              <a:rPr lang="it-IT" sz="2400" dirty="0" err="1"/>
              <a:t>that</a:t>
            </a:r>
            <a:r>
              <a:rPr lang="it-IT" sz="2400" dirty="0"/>
              <a:t> Russian team </a:t>
            </a:r>
            <a:r>
              <a:rPr lang="it-IT" sz="2400" dirty="0" err="1"/>
              <a:t>had</a:t>
            </a:r>
            <a:r>
              <a:rPr lang="it-IT" sz="2400" dirty="0"/>
              <a:t> </a:t>
            </a:r>
            <a:r>
              <a:rPr lang="it-IT" sz="2400" dirty="0" err="1"/>
              <a:t>falsified</a:t>
            </a:r>
            <a:r>
              <a:rPr lang="it-IT" sz="2400" dirty="0"/>
              <a:t> the </a:t>
            </a:r>
            <a:r>
              <a:rPr lang="it-IT" sz="2400" dirty="0" err="1"/>
              <a:t>results</a:t>
            </a:r>
            <a:r>
              <a:rPr lang="it-IT" sz="2400" dirty="0"/>
              <a:t> of some </a:t>
            </a:r>
            <a:r>
              <a:rPr lang="it-IT" sz="2400" dirty="0" err="1"/>
              <a:t>tests</a:t>
            </a:r>
            <a:r>
              <a:rPr lang="it-IT" sz="2400" dirty="0"/>
              <a:t> made in </a:t>
            </a:r>
            <a:r>
              <a:rPr lang="it-IT" sz="2400" dirty="0" err="1"/>
              <a:t>previous</a:t>
            </a:r>
            <a:r>
              <a:rPr lang="it-IT" sz="2400" dirty="0"/>
              <a:t> </a:t>
            </a:r>
            <a:r>
              <a:rPr lang="it-IT" sz="2400" dirty="0" err="1"/>
              <a:t>years</a:t>
            </a:r>
            <a:r>
              <a:rPr lang="it-IT" sz="2400" dirty="0"/>
              <a:t>, and</a:t>
            </a:r>
            <a:r>
              <a:rPr lang="en-US" sz="2400" dirty="0"/>
              <a:t> announced that it was Russia's obligation to implement an effective anti-doping program compliant with the World Anti-Doping Code. On 21 June 2016, due to Russia's national anti-doping organization having been declared non-compliant with the World Anti-Doping Code, the International Olympic Committee (IOC) decided that the eligibility of all athletes to compete in the 2016 Olympics should be based on an individual case by case basis by the International Federation governing each sport. </a:t>
            </a:r>
          </a:p>
          <a:p>
            <a:pPr marL="0" indent="0">
              <a:buNone/>
            </a:pPr>
            <a:r>
              <a:rPr lang="en-US" sz="2400" dirty="0"/>
              <a:t>On 18 July 2016, the World Anti-Doping Agency (WADA) presented a second more detailed report, finding that Russia's Ministry of Sport and Federal Security Service (FSB) had operated a "state-dictated" system to implement an extensive doping program and to cover up positive samples. On 24 July 2016, the IOC Executive Committee decided against completely banning Russian participation and instead decided to set additional, stricter requirements for all Russian participants entered into the Olympic Games. </a:t>
            </a:r>
          </a:p>
          <a:p>
            <a:pPr marL="0" indent="0">
              <a:buNone/>
            </a:pPr>
            <a:r>
              <a:rPr lang="en-US" sz="2400" dirty="0"/>
              <a:t>In the end WADA decided to exclude from the competition only the athletic team, except Darya </a:t>
            </a:r>
            <a:r>
              <a:rPr lang="en-US" sz="2400" dirty="0" err="1"/>
              <a:t>Klishina</a:t>
            </a:r>
            <a:r>
              <a:rPr lang="en-US" sz="2400" dirty="0"/>
              <a:t>, who was allowed to compete and arrived 9</a:t>
            </a:r>
            <a:r>
              <a:rPr lang="en-US" sz="2400" baseline="30000" dirty="0"/>
              <a:t>th</a:t>
            </a:r>
            <a:r>
              <a:rPr lang="en-US" sz="2400" dirty="0"/>
              <a:t> in the long jump competition.</a:t>
            </a:r>
            <a:endParaRPr lang="it-IT" sz="2400" dirty="0"/>
          </a:p>
        </p:txBody>
      </p:sp>
    </p:spTree>
    <p:extLst>
      <p:ext uri="{BB962C8B-B14F-4D97-AF65-F5344CB8AC3E}">
        <p14:creationId xmlns:p14="http://schemas.microsoft.com/office/powerpoint/2010/main" val="1130736304"/>
      </p:ext>
    </p:extLst>
  </p:cSld>
  <p:clrMapOvr>
    <a:masterClrMapping/>
  </p:clrMapOvr>
</p:sld>
</file>

<file path=ppt/theme/theme1.xml><?xml version="1.0" encoding="utf-8"?>
<a:theme xmlns:a="http://schemas.openxmlformats.org/drawingml/2006/main" name="Profondità">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TM04033923[[fn=Profondità]]</Template>
  <TotalTime>172</TotalTime>
  <Words>950</Words>
  <Application>Microsoft Office PowerPoint</Application>
  <PresentationFormat>Personalizzato</PresentationFormat>
  <Paragraphs>40</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Profondità</vt:lpstr>
      <vt:lpstr>DOPING</vt:lpstr>
      <vt:lpstr>Doping in sport</vt:lpstr>
      <vt:lpstr>History of doping</vt:lpstr>
      <vt:lpstr>Doping effects</vt:lpstr>
      <vt:lpstr>Presentazione standard di PowerPoint</vt:lpstr>
      <vt:lpstr>Ben Johnson</vt:lpstr>
      <vt:lpstr>Lance Armstrong</vt:lpstr>
      <vt:lpstr>Russian Team at the Olympic Game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DOPING</dc:title>
  <dc:creator>Benedetta Biondi</dc:creator>
  <cp:lastModifiedBy>Lou</cp:lastModifiedBy>
  <cp:revision>16</cp:revision>
  <dcterms:created xsi:type="dcterms:W3CDTF">2017-02-17T15:20:19Z</dcterms:created>
  <dcterms:modified xsi:type="dcterms:W3CDTF">2017-07-30T07:58:30Z</dcterms:modified>
</cp:coreProperties>
</file>