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57" r:id="rId3"/>
    <p:sldId id="258" r:id="rId4"/>
    <p:sldId id="260" r:id="rId5"/>
    <p:sldId id="261" r:id="rId6"/>
    <p:sldId id="269" r:id="rId7"/>
    <p:sldId id="270" r:id="rId8"/>
    <p:sldId id="266" r:id="rId9"/>
    <p:sldId id="264" r:id="rId10"/>
    <p:sldId id="267" r:id="rId11"/>
    <p:sldId id="268" r:id="rId12"/>
    <p:sldId id="271"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2"/>
  </p:normalViewPr>
  <p:slideViewPr>
    <p:cSldViewPr snapToGrid="0" snapToObjects="1">
      <p:cViewPr>
        <p:scale>
          <a:sx n="118" d="100"/>
          <a:sy n="118" d="100"/>
        </p:scale>
        <p:origin x="744" y="6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it-IT"/>
              <a:t>Fare clic per modificare stile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64EB816-ECA3-9D4B-A387-E6D498E026CA}" type="datetimeFigureOut">
              <a:rPr lang="it-IT" smtClean="0"/>
              <a:t>30/07/2017</a:t>
            </a:fld>
            <a:endParaRPr lang="it-IT"/>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it-IT"/>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572BDBC-BA83-C44B-A7C8-E4616F0C0BB9}" type="slidenum">
              <a:rPr lang="it-IT" smtClean="0"/>
              <a:t>‹N›</a:t>
            </a:fld>
            <a:endParaRPr lang="it-IT"/>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8994717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64EB816-ECA3-9D4B-A387-E6D498E026CA}" type="datetimeFigureOut">
              <a:rPr lang="it-IT" smtClean="0"/>
              <a:t>30/07/2017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572BDBC-BA83-C44B-A7C8-E4616F0C0BB9}" type="slidenum">
              <a:rPr lang="it-IT" smtClean="0"/>
              <a:t>‹N›</a:t>
            </a:fld>
            <a:endParaRPr lang="it-IT"/>
          </a:p>
        </p:txBody>
      </p:sp>
    </p:spTree>
    <p:extLst>
      <p:ext uri="{BB962C8B-B14F-4D97-AF65-F5344CB8AC3E}">
        <p14:creationId xmlns:p14="http://schemas.microsoft.com/office/powerpoint/2010/main" val="141154967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it-IT"/>
              <a:t>Fare clic per modificare stile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64EB816-ECA3-9D4B-A387-E6D498E026CA}" type="datetimeFigureOut">
              <a:rPr lang="it-IT" smtClean="0"/>
              <a:t>30/07/2017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572BDBC-BA83-C44B-A7C8-E4616F0C0BB9}" type="slidenum">
              <a:rPr lang="it-IT" smtClean="0"/>
              <a:t>‹N›</a:t>
            </a:fld>
            <a:endParaRPr lang="it-IT"/>
          </a:p>
        </p:txBody>
      </p:sp>
    </p:spTree>
    <p:extLst>
      <p:ext uri="{BB962C8B-B14F-4D97-AF65-F5344CB8AC3E}">
        <p14:creationId xmlns:p14="http://schemas.microsoft.com/office/powerpoint/2010/main" val="184399336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a:t>Fare clic per modificare stile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64EB816-ECA3-9D4B-A387-E6D498E026CA}" type="datetimeFigureOut">
              <a:rPr lang="it-IT" smtClean="0"/>
              <a:t>30/07/2017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572BDBC-BA83-C44B-A7C8-E4616F0C0BB9}" type="slidenum">
              <a:rPr lang="it-IT" smtClean="0"/>
              <a:t>‹N›</a:t>
            </a:fld>
            <a:endParaRPr lang="it-IT"/>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4394773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it-IT"/>
              <a:t>Fare clic per modificare stile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64EB816-ECA3-9D4B-A387-E6D498E026CA}" type="datetimeFigureOut">
              <a:rPr lang="it-IT" smtClean="0"/>
              <a:t>30/07/2017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572BDBC-BA83-C44B-A7C8-E4616F0C0BB9}" type="slidenum">
              <a:rPr lang="it-IT" smtClean="0"/>
              <a:t>‹N›</a:t>
            </a:fld>
            <a:endParaRPr lang="it-IT"/>
          </a:p>
        </p:txBody>
      </p:sp>
    </p:spTree>
    <p:extLst>
      <p:ext uri="{BB962C8B-B14F-4D97-AF65-F5344CB8AC3E}">
        <p14:creationId xmlns:p14="http://schemas.microsoft.com/office/powerpoint/2010/main" val="198421001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it-IT"/>
              <a:t>Fare clic per modificare stile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D64EB816-ECA3-9D4B-A387-E6D498E026CA}" type="datetimeFigureOut">
              <a:rPr lang="it-IT" smtClean="0"/>
              <a:t>30/07/2017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572BDBC-BA83-C44B-A7C8-E4616F0C0BB9}" type="slidenum">
              <a:rPr lang="it-IT" smtClean="0"/>
              <a:t>‹N›</a:t>
            </a:fld>
            <a:endParaRPr lang="it-IT"/>
          </a:p>
        </p:txBody>
      </p:sp>
    </p:spTree>
    <p:extLst>
      <p:ext uri="{BB962C8B-B14F-4D97-AF65-F5344CB8AC3E}">
        <p14:creationId xmlns:p14="http://schemas.microsoft.com/office/powerpoint/2010/main" val="85563622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it-IT"/>
              <a:t>Fare clic per modificare stile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D64EB816-ECA3-9D4B-A387-E6D498E026CA}" type="datetimeFigureOut">
              <a:rPr lang="it-IT" smtClean="0"/>
              <a:t>30/07/2017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572BDBC-BA83-C44B-A7C8-E4616F0C0BB9}" type="slidenum">
              <a:rPr lang="it-IT" smtClean="0"/>
              <a:t>‹N›</a:t>
            </a:fld>
            <a:endParaRPr lang="it-IT"/>
          </a:p>
        </p:txBody>
      </p:sp>
    </p:spTree>
    <p:extLst>
      <p:ext uri="{BB962C8B-B14F-4D97-AF65-F5344CB8AC3E}">
        <p14:creationId xmlns:p14="http://schemas.microsoft.com/office/powerpoint/2010/main" val="174969858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a:t>Fare clic per modificare stile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64EB816-ECA3-9D4B-A387-E6D498E026CA}" type="datetimeFigureOut">
              <a:rPr lang="it-IT" smtClean="0"/>
              <a:t>30/07/2017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572BDBC-BA83-C44B-A7C8-E4616F0C0BB9}" type="slidenum">
              <a:rPr lang="it-IT" smtClean="0"/>
              <a:t>‹N›</a:t>
            </a:fld>
            <a:endParaRPr lang="it-IT"/>
          </a:p>
        </p:txBody>
      </p:sp>
    </p:spTree>
    <p:extLst>
      <p:ext uri="{BB962C8B-B14F-4D97-AF65-F5344CB8AC3E}">
        <p14:creationId xmlns:p14="http://schemas.microsoft.com/office/powerpoint/2010/main" val="146934809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it-IT"/>
              <a:t>Fare clic per modificare stile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64EB816-ECA3-9D4B-A387-E6D498E026CA}" type="datetimeFigureOut">
              <a:rPr lang="it-IT" smtClean="0"/>
              <a:t>30/07/2017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572BDBC-BA83-C44B-A7C8-E4616F0C0BB9}" type="slidenum">
              <a:rPr lang="it-IT" smtClean="0"/>
              <a:t>‹N›</a:t>
            </a:fld>
            <a:endParaRPr lang="it-IT"/>
          </a:p>
        </p:txBody>
      </p:sp>
    </p:spTree>
    <p:extLst>
      <p:ext uri="{BB962C8B-B14F-4D97-AF65-F5344CB8AC3E}">
        <p14:creationId xmlns:p14="http://schemas.microsoft.com/office/powerpoint/2010/main" val="195629753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64EB816-ECA3-9D4B-A387-E6D498E026CA}" type="datetimeFigureOut">
              <a:rPr lang="it-IT" smtClean="0"/>
              <a:t>30/07/2017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572BDBC-BA83-C44B-A7C8-E4616F0C0BB9}" type="slidenum">
              <a:rPr lang="it-IT" smtClean="0"/>
              <a:t>‹N›</a:t>
            </a:fld>
            <a:endParaRPr lang="it-IT"/>
          </a:p>
        </p:txBody>
      </p:sp>
    </p:spTree>
    <p:extLst>
      <p:ext uri="{BB962C8B-B14F-4D97-AF65-F5344CB8AC3E}">
        <p14:creationId xmlns:p14="http://schemas.microsoft.com/office/powerpoint/2010/main" val="178069578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it-IT"/>
              <a:t>Fare clic per modificare stile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64EB816-ECA3-9D4B-A387-E6D498E026CA}" type="datetimeFigureOut">
              <a:rPr lang="it-IT" smtClean="0"/>
              <a:t>30/07/2017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572BDBC-BA83-C44B-A7C8-E4616F0C0BB9}" type="slidenum">
              <a:rPr lang="it-IT" smtClean="0"/>
              <a:t>‹N›</a:t>
            </a:fld>
            <a:endParaRPr lang="it-IT"/>
          </a:p>
        </p:txBody>
      </p:sp>
    </p:spTree>
    <p:extLst>
      <p:ext uri="{BB962C8B-B14F-4D97-AF65-F5344CB8AC3E}">
        <p14:creationId xmlns:p14="http://schemas.microsoft.com/office/powerpoint/2010/main" val="70939358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it-IT"/>
              <a:t>Fare clic per modificare stile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64EB816-ECA3-9D4B-A387-E6D498E026CA}" type="datetimeFigureOut">
              <a:rPr lang="it-IT" smtClean="0"/>
              <a:t>30/07/2017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572BDBC-BA83-C44B-A7C8-E4616F0C0BB9}" type="slidenum">
              <a:rPr lang="it-IT" smtClean="0"/>
              <a:t>‹N›</a:t>
            </a:fld>
            <a:endParaRPr lang="it-IT"/>
          </a:p>
        </p:txBody>
      </p:sp>
    </p:spTree>
    <p:extLst>
      <p:ext uri="{BB962C8B-B14F-4D97-AF65-F5344CB8AC3E}">
        <p14:creationId xmlns:p14="http://schemas.microsoft.com/office/powerpoint/2010/main" val="49170540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it-IT"/>
              <a:t>Fare clic per modificare stile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685802" y="2861733"/>
            <a:ext cx="5088712" cy="2512852"/>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5993969" y="2861733"/>
            <a:ext cx="5088713" cy="2512852"/>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64EB816-ECA3-9D4B-A387-E6D498E026CA}" type="datetimeFigureOut">
              <a:rPr lang="it-IT" smtClean="0"/>
              <a:t>30/07/2017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572BDBC-BA83-C44B-A7C8-E4616F0C0BB9}" type="slidenum">
              <a:rPr lang="it-IT" smtClean="0"/>
              <a:t>‹N›</a:t>
            </a:fld>
            <a:endParaRPr lang="it-IT"/>
          </a:p>
        </p:txBody>
      </p:sp>
    </p:spTree>
    <p:extLst>
      <p:ext uri="{BB962C8B-B14F-4D97-AF65-F5344CB8AC3E}">
        <p14:creationId xmlns:p14="http://schemas.microsoft.com/office/powerpoint/2010/main" val="191850265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Date Placeholder 2"/>
          <p:cNvSpPr>
            <a:spLocks noGrp="1"/>
          </p:cNvSpPr>
          <p:nvPr>
            <p:ph type="dt" sz="half" idx="10"/>
          </p:nvPr>
        </p:nvSpPr>
        <p:spPr/>
        <p:txBody>
          <a:bodyPr/>
          <a:lstStyle/>
          <a:p>
            <a:fld id="{D64EB816-ECA3-9D4B-A387-E6D498E026CA}" type="datetimeFigureOut">
              <a:rPr lang="it-IT" smtClean="0"/>
              <a:t>30/07/2017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572BDBC-BA83-C44B-A7C8-E4616F0C0BB9}" type="slidenum">
              <a:rPr lang="it-IT" smtClean="0"/>
              <a:t>‹N›</a:t>
            </a:fld>
            <a:endParaRPr lang="it-IT"/>
          </a:p>
        </p:txBody>
      </p:sp>
    </p:spTree>
    <p:extLst>
      <p:ext uri="{BB962C8B-B14F-4D97-AF65-F5344CB8AC3E}">
        <p14:creationId xmlns:p14="http://schemas.microsoft.com/office/powerpoint/2010/main" val="75239275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EB816-ECA3-9D4B-A387-E6D498E026CA}" type="datetimeFigureOut">
              <a:rPr lang="it-IT" smtClean="0"/>
              <a:t>30/07/2017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572BDBC-BA83-C44B-A7C8-E4616F0C0BB9}" type="slidenum">
              <a:rPr lang="it-IT" smtClean="0"/>
              <a:t>‹N›</a:t>
            </a:fld>
            <a:endParaRPr lang="it-IT"/>
          </a:p>
        </p:txBody>
      </p:sp>
    </p:spTree>
    <p:extLst>
      <p:ext uri="{BB962C8B-B14F-4D97-AF65-F5344CB8AC3E}">
        <p14:creationId xmlns:p14="http://schemas.microsoft.com/office/powerpoint/2010/main" val="147461239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it-IT"/>
              <a:t>Fare clic per modificare stile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64EB816-ECA3-9D4B-A387-E6D498E026CA}" type="datetimeFigureOut">
              <a:rPr lang="it-IT" smtClean="0"/>
              <a:t>30/07/2017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572BDBC-BA83-C44B-A7C8-E4616F0C0BB9}" type="slidenum">
              <a:rPr lang="it-IT" smtClean="0"/>
              <a:t>‹N›</a:t>
            </a:fld>
            <a:endParaRPr lang="it-IT"/>
          </a:p>
        </p:txBody>
      </p:sp>
    </p:spTree>
    <p:extLst>
      <p:ext uri="{BB962C8B-B14F-4D97-AF65-F5344CB8AC3E}">
        <p14:creationId xmlns:p14="http://schemas.microsoft.com/office/powerpoint/2010/main" val="205399993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it-IT"/>
              <a:t>Fare clic per modificare stile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64EB816-ECA3-9D4B-A387-E6D498E026CA}" type="datetimeFigureOut">
              <a:rPr lang="it-IT" smtClean="0"/>
              <a:t>30/07/2017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572BDBC-BA83-C44B-A7C8-E4616F0C0BB9}" type="slidenum">
              <a:rPr lang="it-IT" smtClean="0"/>
              <a:t>‹N›</a:t>
            </a:fld>
            <a:endParaRPr lang="it-IT"/>
          </a:p>
        </p:txBody>
      </p:sp>
    </p:spTree>
    <p:extLst>
      <p:ext uri="{BB962C8B-B14F-4D97-AF65-F5344CB8AC3E}">
        <p14:creationId xmlns:p14="http://schemas.microsoft.com/office/powerpoint/2010/main" val="126409506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64EB816-ECA3-9D4B-A387-E6D498E026CA}" type="datetimeFigureOut">
              <a:rPr lang="it-IT" smtClean="0"/>
              <a:t>30/07/2017</a:t>
            </a:fld>
            <a:endParaRPr lang="it-IT"/>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it-IT"/>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572BDBC-BA83-C44B-A7C8-E4616F0C0BB9}" type="slidenum">
              <a:rPr lang="it-IT" smtClean="0"/>
              <a:t>‹N›</a:t>
            </a:fld>
            <a:endParaRPr lang="it-IT"/>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push dir="u"/>
  </p:transition>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The </a:t>
            </a:r>
            <a:r>
              <a:rPr lang="it-IT" dirty="0" err="1" smtClean="0"/>
              <a:t>five</a:t>
            </a:r>
            <a:r>
              <a:rPr lang="it-IT" dirty="0" smtClean="0"/>
              <a:t> </a:t>
            </a:r>
            <a:r>
              <a:rPr lang="it-IT" dirty="0" err="1" smtClean="0"/>
              <a:t>senses</a:t>
            </a:r>
            <a:endParaRPr lang="it-IT" dirty="0"/>
          </a:p>
        </p:txBody>
      </p:sp>
      <p:sp>
        <p:nvSpPr>
          <p:cNvPr id="3" name="Sottotitolo 2"/>
          <p:cNvSpPr>
            <a:spLocks noGrp="1"/>
          </p:cNvSpPr>
          <p:nvPr>
            <p:ph type="subTitle" idx="1"/>
          </p:nvPr>
        </p:nvSpPr>
        <p:spPr/>
        <p:txBody>
          <a:bodyPr/>
          <a:lstStyle/>
          <a:p>
            <a:r>
              <a:rPr lang="it-IT" dirty="0" err="1" smtClean="0"/>
              <a:t>Touch</a:t>
            </a:r>
            <a:r>
              <a:rPr lang="it-IT" dirty="0" smtClean="0"/>
              <a:t> </a:t>
            </a:r>
            <a:r>
              <a:rPr lang="mr-IN" dirty="0" smtClean="0"/>
              <a:t>–</a:t>
            </a:r>
            <a:r>
              <a:rPr lang="it-IT" dirty="0" smtClean="0"/>
              <a:t> </a:t>
            </a:r>
            <a:r>
              <a:rPr lang="it-IT" dirty="0" err="1" smtClean="0"/>
              <a:t>hearing</a:t>
            </a:r>
            <a:r>
              <a:rPr lang="it-IT" dirty="0" smtClean="0"/>
              <a:t> - </a:t>
            </a:r>
            <a:r>
              <a:rPr lang="it-IT" dirty="0" err="1" smtClean="0"/>
              <a:t>Olfaction</a:t>
            </a:r>
            <a:r>
              <a:rPr lang="it-IT" dirty="0" smtClean="0"/>
              <a:t> </a:t>
            </a:r>
            <a:r>
              <a:rPr lang="mr-IN" dirty="0"/>
              <a:t>–</a:t>
            </a:r>
            <a:r>
              <a:rPr lang="it-IT" dirty="0"/>
              <a:t> </a:t>
            </a:r>
            <a:r>
              <a:rPr lang="it-IT" dirty="0" err="1" smtClean="0"/>
              <a:t>Sight</a:t>
            </a:r>
            <a:r>
              <a:rPr lang="it-IT" dirty="0" smtClean="0">
                <a:hlinkClick r:id="rId2" action="ppaction://hlinksldjump"/>
              </a:rPr>
              <a:t> </a:t>
            </a:r>
            <a:r>
              <a:rPr lang="mr-IN" dirty="0"/>
              <a:t>–</a:t>
            </a:r>
            <a:r>
              <a:rPr lang="it-IT" dirty="0"/>
              <a:t> </a:t>
            </a:r>
            <a:r>
              <a:rPr lang="it-IT" dirty="0" smtClean="0"/>
              <a:t>Taste</a:t>
            </a:r>
            <a:endParaRPr lang="it-IT" dirty="0"/>
          </a:p>
        </p:txBody>
      </p:sp>
    </p:spTree>
    <p:extLst>
      <p:ext uri="{BB962C8B-B14F-4D97-AF65-F5344CB8AC3E}">
        <p14:creationId xmlns:p14="http://schemas.microsoft.com/office/powerpoint/2010/main" val="1131176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0396882" cy="1151965"/>
          </a:xfrm>
        </p:spPr>
        <p:txBody>
          <a:bodyPr/>
          <a:lstStyle/>
          <a:p>
            <a:r>
              <a:rPr lang="it-IT" dirty="0"/>
              <a:t>THE TASTE</a:t>
            </a:r>
          </a:p>
        </p:txBody>
      </p:sp>
      <p:pic>
        <p:nvPicPr>
          <p:cNvPr id="2050" name="Picture 2" descr="C:\Users\itis\Desktop\malattie_causate_cibo.jpg"/>
          <p:cNvPicPr>
            <a:picLocks noChangeAspect="1" noChangeArrowheads="1"/>
          </p:cNvPicPr>
          <p:nvPr/>
        </p:nvPicPr>
        <p:blipFill>
          <a:blip r:embed="rId2" cstate="print"/>
          <a:srcRect/>
          <a:stretch>
            <a:fillRect/>
          </a:stretch>
        </p:blipFill>
        <p:spPr bwMode="auto">
          <a:xfrm>
            <a:off x="4965539" y="1139182"/>
            <a:ext cx="6574421" cy="4080999"/>
          </a:xfrm>
          <a:prstGeom prst="rect">
            <a:avLst/>
          </a:prstGeom>
          <a:noFill/>
        </p:spPr>
      </p:pic>
      <p:sp>
        <p:nvSpPr>
          <p:cNvPr id="4" name="CasellaDiTesto 3"/>
          <p:cNvSpPr txBox="1"/>
          <p:nvPr/>
        </p:nvSpPr>
        <p:spPr>
          <a:xfrm>
            <a:off x="0" y="978345"/>
            <a:ext cx="4965538" cy="4093428"/>
          </a:xfrm>
          <a:prstGeom prst="rect">
            <a:avLst/>
          </a:prstGeom>
          <a:noFill/>
        </p:spPr>
        <p:txBody>
          <a:bodyPr wrap="square" rtlCol="0">
            <a:spAutoFit/>
          </a:bodyPr>
          <a:lstStyle/>
          <a:p>
            <a:r>
              <a:rPr lang="it-IT" sz="2000" dirty="0">
                <a:latin typeface="Calibri" charset="0"/>
                <a:ea typeface="Calibri" charset="0"/>
                <a:cs typeface="Calibri" charset="0"/>
              </a:rPr>
              <a:t>The taste </a:t>
            </a:r>
            <a:r>
              <a:rPr lang="it-IT" sz="2000" dirty="0" err="1">
                <a:latin typeface="Calibri" charset="0"/>
                <a:ea typeface="Calibri" charset="0"/>
                <a:cs typeface="Calibri" charset="0"/>
              </a:rPr>
              <a:t>is</a:t>
            </a:r>
            <a:r>
              <a:rPr lang="it-IT" sz="2000" dirty="0">
                <a:latin typeface="Calibri" charset="0"/>
                <a:ea typeface="Calibri" charset="0"/>
                <a:cs typeface="Calibri" charset="0"/>
              </a:rPr>
              <a:t> the </a:t>
            </a:r>
            <a:r>
              <a:rPr lang="it-IT" sz="2000" dirty="0" err="1">
                <a:latin typeface="Calibri" charset="0"/>
                <a:ea typeface="Calibri" charset="0"/>
                <a:cs typeface="Calibri" charset="0"/>
              </a:rPr>
              <a:t>specific</a:t>
            </a:r>
            <a:r>
              <a:rPr lang="it-IT" sz="2000" dirty="0">
                <a:latin typeface="Calibri" charset="0"/>
                <a:ea typeface="Calibri" charset="0"/>
                <a:cs typeface="Calibri" charset="0"/>
              </a:rPr>
              <a:t> </a:t>
            </a:r>
            <a:r>
              <a:rPr lang="it-IT" sz="2000" dirty="0" err="1">
                <a:latin typeface="Calibri" charset="0"/>
                <a:ea typeface="Calibri" charset="0"/>
                <a:cs typeface="Calibri" charset="0"/>
              </a:rPr>
              <a:t>sense</a:t>
            </a:r>
            <a:r>
              <a:rPr lang="it-IT" sz="2000" dirty="0">
                <a:latin typeface="Calibri" charset="0"/>
                <a:ea typeface="Calibri" charset="0"/>
                <a:cs typeface="Calibri" charset="0"/>
              </a:rPr>
              <a:t> </a:t>
            </a:r>
            <a:r>
              <a:rPr lang="it-IT" sz="2000" dirty="0" err="1">
                <a:latin typeface="Calibri" charset="0"/>
                <a:ea typeface="Calibri" charset="0"/>
                <a:cs typeface="Calibri" charset="0"/>
              </a:rPr>
              <a:t>that</a:t>
            </a:r>
            <a:r>
              <a:rPr lang="it-IT" sz="2000" dirty="0">
                <a:latin typeface="Calibri" charset="0"/>
                <a:ea typeface="Calibri" charset="0"/>
                <a:cs typeface="Calibri" charset="0"/>
              </a:rPr>
              <a:t> </a:t>
            </a:r>
            <a:r>
              <a:rPr lang="it-IT" sz="2000" dirty="0" err="1">
                <a:latin typeface="Calibri" charset="0"/>
                <a:ea typeface="Calibri" charset="0"/>
                <a:cs typeface="Calibri" charset="0"/>
              </a:rPr>
              <a:t>thanks</a:t>
            </a:r>
            <a:r>
              <a:rPr lang="it-IT" sz="2000" dirty="0">
                <a:latin typeface="Calibri" charset="0"/>
                <a:ea typeface="Calibri" charset="0"/>
                <a:cs typeface="Calibri" charset="0"/>
              </a:rPr>
              <a:t> to </a:t>
            </a:r>
            <a:r>
              <a:rPr lang="it-IT" sz="2000" dirty="0" err="1">
                <a:latin typeface="Calibri" charset="0"/>
                <a:ea typeface="Calibri" charset="0"/>
                <a:cs typeface="Calibri" charset="0"/>
              </a:rPr>
              <a:t>him</a:t>
            </a:r>
            <a:r>
              <a:rPr lang="it-IT" sz="2000" dirty="0">
                <a:latin typeface="Calibri" charset="0"/>
                <a:ea typeface="Calibri" charset="0"/>
                <a:cs typeface="Calibri" charset="0"/>
              </a:rPr>
              <a:t>, </a:t>
            </a:r>
            <a:r>
              <a:rPr lang="it-IT" sz="2000" dirty="0" err="1">
                <a:latin typeface="Calibri" charset="0"/>
                <a:ea typeface="Calibri" charset="0"/>
                <a:cs typeface="Calibri" charset="0"/>
              </a:rPr>
              <a:t>it’s</a:t>
            </a:r>
            <a:r>
              <a:rPr lang="it-IT" sz="2000" dirty="0">
                <a:latin typeface="Calibri" charset="0"/>
                <a:ea typeface="Calibri" charset="0"/>
                <a:cs typeface="Calibri" charset="0"/>
              </a:rPr>
              <a:t> </a:t>
            </a:r>
            <a:r>
              <a:rPr lang="it-IT" sz="2000" dirty="0" err="1">
                <a:latin typeface="Calibri" charset="0"/>
                <a:ea typeface="Calibri" charset="0"/>
                <a:cs typeface="Calibri" charset="0"/>
              </a:rPr>
              <a:t>recognized</a:t>
            </a:r>
            <a:r>
              <a:rPr lang="it-IT" sz="2000" dirty="0">
                <a:latin typeface="Calibri" charset="0"/>
                <a:ea typeface="Calibri" charset="0"/>
                <a:cs typeface="Calibri" charset="0"/>
              </a:rPr>
              <a:t> and </a:t>
            </a:r>
            <a:r>
              <a:rPr lang="it-IT" sz="2000" dirty="0" err="1">
                <a:latin typeface="Calibri" charset="0"/>
                <a:ea typeface="Calibri" charset="0"/>
                <a:cs typeface="Calibri" charset="0"/>
              </a:rPr>
              <a:t>checked</a:t>
            </a:r>
            <a:r>
              <a:rPr lang="it-IT" sz="2000" dirty="0">
                <a:latin typeface="Calibri" charset="0"/>
                <a:ea typeface="Calibri" charset="0"/>
                <a:cs typeface="Calibri" charset="0"/>
              </a:rPr>
              <a:t> the </a:t>
            </a:r>
            <a:r>
              <a:rPr lang="it-IT" sz="2000" dirty="0" err="1">
                <a:latin typeface="Calibri" charset="0"/>
                <a:ea typeface="Calibri" charset="0"/>
                <a:cs typeface="Calibri" charset="0"/>
              </a:rPr>
              <a:t>flavor</a:t>
            </a:r>
            <a:r>
              <a:rPr lang="it-IT" sz="2000" dirty="0">
                <a:latin typeface="Calibri" charset="0"/>
                <a:ea typeface="Calibri" charset="0"/>
                <a:cs typeface="Calibri" charset="0"/>
              </a:rPr>
              <a:t> of the </a:t>
            </a:r>
            <a:r>
              <a:rPr lang="it-IT" sz="2000" dirty="0" err="1">
                <a:latin typeface="Calibri" charset="0"/>
                <a:ea typeface="Calibri" charset="0"/>
                <a:cs typeface="Calibri" charset="0"/>
              </a:rPr>
              <a:t>substances</a:t>
            </a:r>
            <a:r>
              <a:rPr lang="it-IT" sz="2000" dirty="0">
                <a:latin typeface="Calibri" charset="0"/>
                <a:ea typeface="Calibri" charset="0"/>
                <a:cs typeface="Calibri" charset="0"/>
              </a:rPr>
              <a:t> </a:t>
            </a:r>
            <a:r>
              <a:rPr lang="it-IT" sz="2000" dirty="0" err="1">
                <a:latin typeface="Calibri" charset="0"/>
                <a:ea typeface="Calibri" charset="0"/>
                <a:cs typeface="Calibri" charset="0"/>
              </a:rPr>
              <a:t>that</a:t>
            </a:r>
            <a:r>
              <a:rPr lang="it-IT" sz="2000" dirty="0">
                <a:latin typeface="Calibri" charset="0"/>
                <a:ea typeface="Calibri" charset="0"/>
                <a:cs typeface="Calibri" charset="0"/>
              </a:rPr>
              <a:t> are </a:t>
            </a:r>
            <a:r>
              <a:rPr lang="it-IT" sz="2000" dirty="0" err="1">
                <a:latin typeface="Calibri" charset="0"/>
                <a:ea typeface="Calibri" charset="0"/>
                <a:cs typeface="Calibri" charset="0"/>
              </a:rPr>
              <a:t>introduced</a:t>
            </a:r>
            <a:r>
              <a:rPr lang="it-IT" sz="2000" dirty="0">
                <a:latin typeface="Calibri" charset="0"/>
                <a:ea typeface="Calibri" charset="0"/>
                <a:cs typeface="Calibri" charset="0"/>
              </a:rPr>
              <a:t> in the </a:t>
            </a:r>
            <a:r>
              <a:rPr lang="it-IT" sz="2000" dirty="0" err="1">
                <a:latin typeface="Calibri" charset="0"/>
                <a:ea typeface="Calibri" charset="0"/>
                <a:cs typeface="Calibri" charset="0"/>
              </a:rPr>
              <a:t>mouth</a:t>
            </a:r>
            <a:r>
              <a:rPr lang="it-IT" sz="2000" dirty="0">
                <a:latin typeface="Calibri" charset="0"/>
                <a:ea typeface="Calibri" charset="0"/>
                <a:cs typeface="Calibri" charset="0"/>
              </a:rPr>
              <a:t>. The </a:t>
            </a:r>
            <a:r>
              <a:rPr lang="it-IT" sz="2000" dirty="0" err="1">
                <a:latin typeface="Calibri" charset="0"/>
                <a:ea typeface="Calibri" charset="0"/>
                <a:cs typeface="Calibri" charset="0"/>
              </a:rPr>
              <a:t>taste’s</a:t>
            </a:r>
            <a:r>
              <a:rPr lang="it-IT" sz="2000" dirty="0">
                <a:latin typeface="Calibri" charset="0"/>
                <a:ea typeface="Calibri" charset="0"/>
                <a:cs typeface="Calibri" charset="0"/>
              </a:rPr>
              <a:t> </a:t>
            </a:r>
            <a:r>
              <a:rPr lang="it-IT" sz="2000" dirty="0" err="1">
                <a:latin typeface="Calibri" charset="0"/>
                <a:ea typeface="Calibri" charset="0"/>
                <a:cs typeface="Calibri" charset="0"/>
              </a:rPr>
              <a:t>organs</a:t>
            </a:r>
            <a:r>
              <a:rPr lang="it-IT" sz="2000" dirty="0">
                <a:latin typeface="Calibri" charset="0"/>
                <a:ea typeface="Calibri" charset="0"/>
                <a:cs typeface="Calibri" charset="0"/>
              </a:rPr>
              <a:t> are made of special </a:t>
            </a:r>
            <a:r>
              <a:rPr lang="it-IT" sz="2000" dirty="0" err="1">
                <a:latin typeface="Calibri" charset="0"/>
                <a:ea typeface="Calibri" charset="0"/>
                <a:cs typeface="Calibri" charset="0"/>
              </a:rPr>
              <a:t>structures</a:t>
            </a:r>
            <a:r>
              <a:rPr lang="it-IT" sz="2000" dirty="0">
                <a:latin typeface="Calibri" charset="0"/>
                <a:ea typeface="Calibri" charset="0"/>
                <a:cs typeface="Calibri" charset="0"/>
              </a:rPr>
              <a:t>, </a:t>
            </a:r>
            <a:r>
              <a:rPr lang="it-IT" sz="2000" dirty="0" err="1">
                <a:latin typeface="Calibri" charset="0"/>
                <a:ea typeface="Calibri" charset="0"/>
                <a:cs typeface="Calibri" charset="0"/>
              </a:rPr>
              <a:t>called</a:t>
            </a:r>
            <a:r>
              <a:rPr lang="it-IT" sz="2000" dirty="0">
                <a:latin typeface="Calibri" charset="0"/>
                <a:ea typeface="Calibri" charset="0"/>
                <a:cs typeface="Calibri" charset="0"/>
              </a:rPr>
              <a:t> «taste </a:t>
            </a:r>
            <a:r>
              <a:rPr lang="it-IT" sz="2000" dirty="0" err="1">
                <a:latin typeface="Calibri" charset="0"/>
                <a:ea typeface="Calibri" charset="0"/>
                <a:cs typeface="Calibri" charset="0"/>
              </a:rPr>
              <a:t>buds</a:t>
            </a:r>
            <a:r>
              <a:rPr lang="it-IT" sz="2000" dirty="0">
                <a:latin typeface="Calibri" charset="0"/>
                <a:ea typeface="Calibri" charset="0"/>
                <a:cs typeface="Calibri" charset="0"/>
              </a:rPr>
              <a:t>», </a:t>
            </a:r>
            <a:r>
              <a:rPr lang="it-IT" sz="2000" dirty="0" err="1">
                <a:latin typeface="Calibri" charset="0"/>
                <a:ea typeface="Calibri" charset="0"/>
                <a:cs typeface="Calibri" charset="0"/>
              </a:rPr>
              <a:t>that</a:t>
            </a:r>
            <a:r>
              <a:rPr lang="it-IT" sz="2000" dirty="0">
                <a:latin typeface="Calibri" charset="0"/>
                <a:ea typeface="Calibri" charset="0"/>
                <a:cs typeface="Calibri" charset="0"/>
              </a:rPr>
              <a:t> are </a:t>
            </a:r>
            <a:r>
              <a:rPr lang="it-IT" sz="2000" dirty="0" err="1">
                <a:latin typeface="Calibri" charset="0"/>
                <a:ea typeface="Calibri" charset="0"/>
                <a:cs typeface="Calibri" charset="0"/>
              </a:rPr>
              <a:t>cointained</a:t>
            </a:r>
            <a:r>
              <a:rPr lang="it-IT" sz="2000" dirty="0">
                <a:latin typeface="Calibri" charset="0"/>
                <a:ea typeface="Calibri" charset="0"/>
                <a:cs typeface="Calibri" charset="0"/>
              </a:rPr>
              <a:t> in the taste </a:t>
            </a:r>
            <a:r>
              <a:rPr lang="it-IT" sz="2000" dirty="0" err="1">
                <a:latin typeface="Calibri" charset="0"/>
                <a:ea typeface="Calibri" charset="0"/>
                <a:cs typeface="Calibri" charset="0"/>
              </a:rPr>
              <a:t>buds</a:t>
            </a:r>
            <a:r>
              <a:rPr lang="it-IT" sz="2000" dirty="0">
                <a:latin typeface="Calibri" charset="0"/>
                <a:ea typeface="Calibri" charset="0"/>
                <a:cs typeface="Calibri" charset="0"/>
              </a:rPr>
              <a:t>: </a:t>
            </a:r>
            <a:r>
              <a:rPr lang="it-IT" sz="2000" dirty="0" err="1">
                <a:latin typeface="Calibri" charset="0"/>
                <a:ea typeface="Calibri" charset="0"/>
                <a:cs typeface="Calibri" charset="0"/>
              </a:rPr>
              <a:t>between</a:t>
            </a:r>
            <a:r>
              <a:rPr lang="it-IT" sz="2000" dirty="0">
                <a:latin typeface="Calibri" charset="0"/>
                <a:ea typeface="Calibri" charset="0"/>
                <a:cs typeface="Calibri" charset="0"/>
              </a:rPr>
              <a:t> the </a:t>
            </a:r>
            <a:r>
              <a:rPr lang="it-IT" sz="2000" dirty="0" err="1">
                <a:latin typeface="Calibri" charset="0"/>
                <a:ea typeface="Calibri" charset="0"/>
                <a:cs typeface="Calibri" charset="0"/>
              </a:rPr>
              <a:t>different</a:t>
            </a:r>
            <a:r>
              <a:rPr lang="it-IT" sz="2000" dirty="0">
                <a:latin typeface="Calibri" charset="0"/>
                <a:ea typeface="Calibri" charset="0"/>
                <a:cs typeface="Calibri" charset="0"/>
              </a:rPr>
              <a:t> </a:t>
            </a:r>
            <a:r>
              <a:rPr lang="it-IT" sz="2000" dirty="0" err="1">
                <a:latin typeface="Calibri" charset="0"/>
                <a:ea typeface="Calibri" charset="0"/>
                <a:cs typeface="Calibri" charset="0"/>
              </a:rPr>
              <a:t>varieties</a:t>
            </a:r>
            <a:r>
              <a:rPr lang="it-IT" sz="2000" dirty="0">
                <a:latin typeface="Calibri" charset="0"/>
                <a:ea typeface="Calibri" charset="0"/>
                <a:cs typeface="Calibri" charset="0"/>
              </a:rPr>
              <a:t> of </a:t>
            </a:r>
            <a:r>
              <a:rPr lang="it-IT" sz="2000" dirty="0" err="1">
                <a:latin typeface="Calibri" charset="0"/>
                <a:ea typeface="Calibri" charset="0"/>
                <a:cs typeface="Calibri" charset="0"/>
              </a:rPr>
              <a:t>cell</a:t>
            </a:r>
            <a:r>
              <a:rPr lang="it-IT" sz="2000" dirty="0">
                <a:latin typeface="Calibri" charset="0"/>
                <a:ea typeface="Calibri" charset="0"/>
                <a:cs typeface="Calibri" charset="0"/>
              </a:rPr>
              <a:t> </a:t>
            </a:r>
            <a:r>
              <a:rPr lang="it-IT" sz="2000" dirty="0" err="1">
                <a:latin typeface="Calibri" charset="0"/>
                <a:ea typeface="Calibri" charset="0"/>
                <a:cs typeface="Calibri" charset="0"/>
              </a:rPr>
              <a:t>that</a:t>
            </a:r>
            <a:r>
              <a:rPr lang="it-IT" sz="2000" dirty="0">
                <a:latin typeface="Calibri" charset="0"/>
                <a:ea typeface="Calibri" charset="0"/>
                <a:cs typeface="Calibri" charset="0"/>
              </a:rPr>
              <a:t> make the </a:t>
            </a:r>
            <a:r>
              <a:rPr lang="it-IT" sz="2000" dirty="0" err="1">
                <a:latin typeface="Calibri" charset="0"/>
                <a:ea typeface="Calibri" charset="0"/>
                <a:cs typeface="Calibri" charset="0"/>
              </a:rPr>
              <a:t>buds</a:t>
            </a:r>
            <a:r>
              <a:rPr lang="it-IT" sz="2000" dirty="0">
                <a:latin typeface="Calibri" charset="0"/>
                <a:ea typeface="Calibri" charset="0"/>
                <a:cs typeface="Calibri" charset="0"/>
              </a:rPr>
              <a:t>; </a:t>
            </a:r>
            <a:r>
              <a:rPr lang="it-IT" sz="2000" dirty="0" err="1">
                <a:latin typeface="Calibri" charset="0"/>
                <a:ea typeface="Calibri" charset="0"/>
                <a:cs typeface="Calibri" charset="0"/>
              </a:rPr>
              <a:t>they</a:t>
            </a:r>
            <a:r>
              <a:rPr lang="it-IT" sz="2000" dirty="0">
                <a:latin typeface="Calibri" charset="0"/>
                <a:ea typeface="Calibri" charset="0"/>
                <a:cs typeface="Calibri" charset="0"/>
              </a:rPr>
              <a:t> </a:t>
            </a:r>
            <a:r>
              <a:rPr lang="it-IT" sz="2000" dirty="0" err="1">
                <a:latin typeface="Calibri" charset="0"/>
                <a:ea typeface="Calibri" charset="0"/>
                <a:cs typeface="Calibri" charset="0"/>
              </a:rPr>
              <a:t>react</a:t>
            </a:r>
            <a:r>
              <a:rPr lang="it-IT" sz="2000" dirty="0">
                <a:latin typeface="Calibri" charset="0"/>
                <a:ea typeface="Calibri" charset="0"/>
                <a:cs typeface="Calibri" charset="0"/>
              </a:rPr>
              <a:t> to some </a:t>
            </a:r>
            <a:r>
              <a:rPr lang="it-IT" sz="2000" dirty="0" err="1">
                <a:latin typeface="Calibri" charset="0"/>
                <a:ea typeface="Calibri" charset="0"/>
                <a:cs typeface="Calibri" charset="0"/>
              </a:rPr>
              <a:t>chemical</a:t>
            </a:r>
            <a:r>
              <a:rPr lang="it-IT" sz="2000" dirty="0">
                <a:latin typeface="Calibri" charset="0"/>
                <a:ea typeface="Calibri" charset="0"/>
                <a:cs typeface="Calibri" charset="0"/>
              </a:rPr>
              <a:t> </a:t>
            </a:r>
            <a:r>
              <a:rPr lang="it-IT" sz="2000" dirty="0" err="1">
                <a:latin typeface="Calibri" charset="0"/>
                <a:ea typeface="Calibri" charset="0"/>
                <a:cs typeface="Calibri" charset="0"/>
              </a:rPr>
              <a:t>stimuli</a:t>
            </a:r>
            <a:r>
              <a:rPr lang="it-IT" sz="2000" dirty="0">
                <a:latin typeface="Calibri" charset="0"/>
                <a:ea typeface="Calibri" charset="0"/>
                <a:cs typeface="Calibri" charset="0"/>
              </a:rPr>
              <a:t> </a:t>
            </a:r>
            <a:r>
              <a:rPr lang="it-IT" sz="2000" dirty="0" err="1">
                <a:latin typeface="Calibri" charset="0"/>
                <a:ea typeface="Calibri" charset="0"/>
                <a:cs typeface="Calibri" charset="0"/>
              </a:rPr>
              <a:t>that</a:t>
            </a:r>
            <a:r>
              <a:rPr lang="it-IT" sz="2000" dirty="0">
                <a:latin typeface="Calibri" charset="0"/>
                <a:ea typeface="Calibri" charset="0"/>
                <a:cs typeface="Calibri" charset="0"/>
              </a:rPr>
              <a:t> are the 4 </a:t>
            </a:r>
            <a:r>
              <a:rPr lang="it-IT" sz="2000" dirty="0" err="1">
                <a:latin typeface="Calibri" charset="0"/>
                <a:ea typeface="Calibri" charset="0"/>
                <a:cs typeface="Calibri" charset="0"/>
              </a:rPr>
              <a:t>flavors</a:t>
            </a:r>
            <a:r>
              <a:rPr lang="it-IT" sz="2000" dirty="0">
                <a:latin typeface="Calibri" charset="0"/>
                <a:ea typeface="Calibri" charset="0"/>
                <a:cs typeface="Calibri" charset="0"/>
              </a:rPr>
              <a:t> (bitter, </a:t>
            </a:r>
            <a:r>
              <a:rPr lang="it-IT" sz="2000" dirty="0" err="1">
                <a:latin typeface="Calibri" charset="0"/>
                <a:ea typeface="Calibri" charset="0"/>
                <a:cs typeface="Calibri" charset="0"/>
              </a:rPr>
              <a:t>sweet</a:t>
            </a:r>
            <a:r>
              <a:rPr lang="it-IT" sz="2000" dirty="0">
                <a:latin typeface="Calibri" charset="0"/>
                <a:ea typeface="Calibri" charset="0"/>
                <a:cs typeface="Calibri" charset="0"/>
              </a:rPr>
              <a:t>, </a:t>
            </a:r>
            <a:r>
              <a:rPr lang="it-IT" sz="2000" dirty="0" err="1">
                <a:latin typeface="Calibri" charset="0"/>
                <a:ea typeface="Calibri" charset="0"/>
                <a:cs typeface="Calibri" charset="0"/>
              </a:rPr>
              <a:t>salty</a:t>
            </a:r>
            <a:r>
              <a:rPr lang="it-IT" sz="2000" dirty="0">
                <a:latin typeface="Calibri" charset="0"/>
                <a:ea typeface="Calibri" charset="0"/>
                <a:cs typeface="Calibri" charset="0"/>
              </a:rPr>
              <a:t> and acid). </a:t>
            </a:r>
            <a:r>
              <a:rPr lang="it-IT" sz="2000" dirty="0" err="1">
                <a:latin typeface="Calibri" charset="0"/>
                <a:ea typeface="Calibri" charset="0"/>
                <a:cs typeface="Calibri" charset="0"/>
              </a:rPr>
              <a:t>Every</a:t>
            </a:r>
            <a:r>
              <a:rPr lang="it-IT" sz="2000" dirty="0">
                <a:latin typeface="Calibri" charset="0"/>
                <a:ea typeface="Calibri" charset="0"/>
                <a:cs typeface="Calibri" charset="0"/>
              </a:rPr>
              <a:t> </a:t>
            </a:r>
            <a:r>
              <a:rPr lang="it-IT" sz="2000" dirty="0" err="1">
                <a:latin typeface="Calibri" charset="0"/>
                <a:ea typeface="Calibri" charset="0"/>
                <a:cs typeface="Calibri" charset="0"/>
              </a:rPr>
              <a:t>fiber</a:t>
            </a:r>
            <a:r>
              <a:rPr lang="it-IT" sz="2000" dirty="0">
                <a:latin typeface="Calibri" charset="0"/>
                <a:ea typeface="Calibri" charset="0"/>
                <a:cs typeface="Calibri" charset="0"/>
              </a:rPr>
              <a:t> </a:t>
            </a:r>
            <a:r>
              <a:rPr lang="it-IT" sz="2000" dirty="0" err="1">
                <a:latin typeface="Calibri" charset="0"/>
                <a:ea typeface="Calibri" charset="0"/>
                <a:cs typeface="Calibri" charset="0"/>
              </a:rPr>
              <a:t>afferent</a:t>
            </a:r>
            <a:r>
              <a:rPr lang="it-IT" sz="2000" dirty="0">
                <a:latin typeface="Calibri" charset="0"/>
                <a:ea typeface="Calibri" charset="0"/>
                <a:cs typeface="Calibri" charset="0"/>
              </a:rPr>
              <a:t> </a:t>
            </a:r>
            <a:r>
              <a:rPr lang="it-IT" sz="2000" dirty="0" err="1">
                <a:latin typeface="Calibri" charset="0"/>
                <a:ea typeface="Calibri" charset="0"/>
                <a:cs typeface="Calibri" charset="0"/>
              </a:rPr>
              <a:t>receives</a:t>
            </a:r>
            <a:r>
              <a:rPr lang="it-IT" sz="2000" dirty="0">
                <a:latin typeface="Calibri" charset="0"/>
                <a:ea typeface="Calibri" charset="0"/>
                <a:cs typeface="Calibri" charset="0"/>
              </a:rPr>
              <a:t> information from some taste </a:t>
            </a:r>
            <a:r>
              <a:rPr lang="it-IT" sz="2000" dirty="0" err="1">
                <a:latin typeface="Calibri" charset="0"/>
                <a:ea typeface="Calibri" charset="0"/>
                <a:cs typeface="Calibri" charset="0"/>
              </a:rPr>
              <a:t>buds</a:t>
            </a:r>
            <a:r>
              <a:rPr lang="it-IT" sz="2000" dirty="0">
                <a:latin typeface="Calibri" charset="0"/>
                <a:ea typeface="Calibri" charset="0"/>
                <a:cs typeface="Calibri" charset="0"/>
              </a:rPr>
              <a:t> and the information are introduce in the brain </a:t>
            </a:r>
            <a:r>
              <a:rPr lang="it-IT" sz="2000" dirty="0" err="1">
                <a:latin typeface="Calibri" charset="0"/>
                <a:ea typeface="Calibri" charset="0"/>
                <a:cs typeface="Calibri" charset="0"/>
              </a:rPr>
              <a:t>where</a:t>
            </a:r>
            <a:r>
              <a:rPr lang="it-IT" sz="2000" dirty="0">
                <a:latin typeface="Calibri" charset="0"/>
                <a:ea typeface="Calibri" charset="0"/>
                <a:cs typeface="Calibri" charset="0"/>
              </a:rPr>
              <a:t> the </a:t>
            </a:r>
            <a:r>
              <a:rPr lang="it-IT" sz="2000" dirty="0" err="1">
                <a:latin typeface="Calibri" charset="0"/>
                <a:ea typeface="Calibri" charset="0"/>
                <a:cs typeface="Calibri" charset="0"/>
              </a:rPr>
              <a:t>central</a:t>
            </a:r>
            <a:r>
              <a:rPr lang="it-IT" sz="2000" dirty="0">
                <a:latin typeface="Calibri" charset="0"/>
                <a:ea typeface="Calibri" charset="0"/>
                <a:cs typeface="Calibri" charset="0"/>
              </a:rPr>
              <a:t> </a:t>
            </a:r>
            <a:r>
              <a:rPr lang="it-IT" sz="2000" dirty="0" err="1">
                <a:latin typeface="Calibri" charset="0"/>
                <a:ea typeface="Calibri" charset="0"/>
                <a:cs typeface="Calibri" charset="0"/>
              </a:rPr>
              <a:t>neurons</a:t>
            </a:r>
            <a:r>
              <a:rPr lang="it-IT" sz="2000" dirty="0">
                <a:latin typeface="Calibri" charset="0"/>
                <a:ea typeface="Calibri" charset="0"/>
                <a:cs typeface="Calibri" charset="0"/>
              </a:rPr>
              <a:t> </a:t>
            </a:r>
            <a:r>
              <a:rPr lang="it-IT" sz="2000" dirty="0" err="1">
                <a:latin typeface="Calibri" charset="0"/>
                <a:ea typeface="Calibri" charset="0"/>
                <a:cs typeface="Calibri" charset="0"/>
              </a:rPr>
              <a:t>decipher</a:t>
            </a:r>
            <a:r>
              <a:rPr lang="it-IT" sz="2000" dirty="0">
                <a:latin typeface="Calibri" charset="0"/>
                <a:ea typeface="Calibri" charset="0"/>
                <a:cs typeface="Calibri" charset="0"/>
              </a:rPr>
              <a:t> the feeling </a:t>
            </a:r>
            <a:r>
              <a:rPr lang="it-IT" sz="2000" dirty="0" err="1">
                <a:latin typeface="Calibri" charset="0"/>
                <a:ea typeface="Calibri" charset="0"/>
                <a:cs typeface="Calibri" charset="0"/>
              </a:rPr>
              <a:t>you</a:t>
            </a:r>
            <a:r>
              <a:rPr lang="it-IT" sz="2000" dirty="0">
                <a:latin typeface="Calibri" charset="0"/>
                <a:ea typeface="Calibri" charset="0"/>
                <a:cs typeface="Calibri" charset="0"/>
              </a:rPr>
              <a:t> </a:t>
            </a:r>
            <a:r>
              <a:rPr lang="it-IT" sz="2000" dirty="0" err="1">
                <a:latin typeface="Calibri" charset="0"/>
                <a:ea typeface="Calibri" charset="0"/>
                <a:cs typeface="Calibri" charset="0"/>
              </a:rPr>
              <a:t>get</a:t>
            </a:r>
            <a:r>
              <a:rPr lang="it-IT" sz="2000" dirty="0">
                <a:latin typeface="Calibri" charset="0"/>
                <a:ea typeface="Calibri" charset="0"/>
                <a:cs typeface="Calibri" charset="0"/>
              </a:rPr>
              <a:t>.</a:t>
            </a:r>
          </a:p>
        </p:txBody>
      </p:sp>
    </p:spTree>
    <p:extLst>
      <p:ext uri="{BB962C8B-B14F-4D97-AF65-F5344CB8AC3E}">
        <p14:creationId xmlns:p14="http://schemas.microsoft.com/office/powerpoint/2010/main" val="2316024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500"/>
                            </p:stCondLst>
                            <p:childTnLst>
                              <p:par>
                                <p:cTn id="13" presetID="25"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par>
                          <p:cTn id="23" fill="hold">
                            <p:stCondLst>
                              <p:cond delay="5500"/>
                            </p:stCondLst>
                            <p:childTnLst>
                              <p:par>
                                <p:cTn id="24" presetID="5" presetClass="entr" presetSubtype="10" fill="hold" nodeType="after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checkerboard(across)">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7341"/>
            <a:ext cx="10396882" cy="1151965"/>
          </a:xfrm>
        </p:spPr>
        <p:txBody>
          <a:bodyPr/>
          <a:lstStyle/>
          <a:p>
            <a:r>
              <a:rPr lang="it-IT" dirty="0"/>
              <a:t>THE TONGUE AND THE FLAVORS</a:t>
            </a:r>
          </a:p>
        </p:txBody>
      </p:sp>
      <p:sp>
        <p:nvSpPr>
          <p:cNvPr id="3" name="Segnaposto contenuto 2"/>
          <p:cNvSpPr>
            <a:spLocks noGrp="1"/>
          </p:cNvSpPr>
          <p:nvPr>
            <p:ph idx="4294967295"/>
          </p:nvPr>
        </p:nvSpPr>
        <p:spPr>
          <a:xfrm>
            <a:off x="82951" y="1270200"/>
            <a:ext cx="6372278" cy="3629000"/>
          </a:xfrm>
          <a:prstGeom prst="rect">
            <a:avLst/>
          </a:prstGeom>
        </p:spPr>
        <p:txBody>
          <a:bodyPr>
            <a:noAutofit/>
          </a:bodyPr>
          <a:lstStyle/>
          <a:p>
            <a:pPr>
              <a:buNone/>
            </a:pPr>
            <a:r>
              <a:rPr lang="it-IT" sz="1600" cap="none" dirty="0">
                <a:latin typeface="Calibri" charset="0"/>
                <a:ea typeface="Calibri" charset="0"/>
                <a:cs typeface="Calibri" charset="0"/>
              </a:rPr>
              <a:t>    The </a:t>
            </a:r>
            <a:r>
              <a:rPr lang="it-IT" sz="1600" cap="none" dirty="0" err="1">
                <a:latin typeface="Calibri" charset="0"/>
                <a:ea typeface="Calibri" charset="0"/>
                <a:cs typeface="Calibri" charset="0"/>
              </a:rPr>
              <a:t>otgan</a:t>
            </a:r>
            <a:r>
              <a:rPr lang="it-IT" sz="1600" cap="none" dirty="0">
                <a:latin typeface="Calibri" charset="0"/>
                <a:ea typeface="Calibri" charset="0"/>
                <a:cs typeface="Calibri" charset="0"/>
              </a:rPr>
              <a:t> of taste </a:t>
            </a:r>
            <a:r>
              <a:rPr lang="it-IT" sz="1600" cap="none" dirty="0" err="1">
                <a:latin typeface="Calibri" charset="0"/>
                <a:ea typeface="Calibri" charset="0"/>
                <a:cs typeface="Calibri" charset="0"/>
              </a:rPr>
              <a:t>sensitivity</a:t>
            </a:r>
            <a:r>
              <a:rPr lang="it-IT" sz="1600" cap="none" dirty="0">
                <a:latin typeface="Calibri" charset="0"/>
                <a:ea typeface="Calibri" charset="0"/>
                <a:cs typeface="Calibri" charset="0"/>
              </a:rPr>
              <a:t> </a:t>
            </a:r>
            <a:r>
              <a:rPr lang="it-IT" sz="1600" cap="none" dirty="0" err="1">
                <a:latin typeface="Calibri" charset="0"/>
                <a:ea typeface="Calibri" charset="0"/>
                <a:cs typeface="Calibri" charset="0"/>
              </a:rPr>
              <a:t>is</a:t>
            </a:r>
            <a:r>
              <a:rPr lang="it-IT" sz="1600" cap="none" dirty="0">
                <a:latin typeface="Calibri" charset="0"/>
                <a:ea typeface="Calibri" charset="0"/>
                <a:cs typeface="Calibri" charset="0"/>
              </a:rPr>
              <a:t> the </a:t>
            </a:r>
            <a:r>
              <a:rPr lang="it-IT" sz="1600" cap="none" dirty="0" err="1">
                <a:latin typeface="Calibri" charset="0"/>
                <a:ea typeface="Calibri" charset="0"/>
                <a:cs typeface="Calibri" charset="0"/>
              </a:rPr>
              <a:t>tongue</a:t>
            </a:r>
            <a:r>
              <a:rPr lang="it-IT" sz="1600" cap="none" dirty="0">
                <a:latin typeface="Calibri" charset="0"/>
                <a:ea typeface="Calibri" charset="0"/>
                <a:cs typeface="Calibri" charset="0"/>
              </a:rPr>
              <a:t>,  with a </a:t>
            </a:r>
            <a:r>
              <a:rPr lang="it-IT" sz="1600" cap="none" dirty="0" err="1">
                <a:latin typeface="Calibri" charset="0"/>
                <a:ea typeface="Calibri" charset="0"/>
                <a:cs typeface="Calibri" charset="0"/>
              </a:rPr>
              <a:t>tactile</a:t>
            </a:r>
            <a:r>
              <a:rPr lang="it-IT" sz="1600" cap="none" dirty="0">
                <a:latin typeface="Calibri" charset="0"/>
                <a:ea typeface="Calibri" charset="0"/>
                <a:cs typeface="Calibri" charset="0"/>
              </a:rPr>
              <a:t> and taste </a:t>
            </a:r>
            <a:r>
              <a:rPr lang="it-IT" sz="1600" cap="none" dirty="0" err="1">
                <a:latin typeface="Calibri" charset="0"/>
                <a:ea typeface="Calibri" charset="0"/>
                <a:cs typeface="Calibri" charset="0"/>
              </a:rPr>
              <a:t>function</a:t>
            </a:r>
            <a:r>
              <a:rPr lang="it-IT" sz="1600" cap="none" dirty="0">
                <a:latin typeface="Calibri" charset="0"/>
                <a:ea typeface="Calibri" charset="0"/>
                <a:cs typeface="Calibri" charset="0"/>
              </a:rPr>
              <a:t>, and </a:t>
            </a:r>
            <a:r>
              <a:rPr lang="it-IT" sz="1600" cap="none" dirty="0" err="1">
                <a:latin typeface="Calibri" charset="0"/>
                <a:ea typeface="Calibri" charset="0"/>
                <a:cs typeface="Calibri" charset="0"/>
              </a:rPr>
              <a:t>it</a:t>
            </a:r>
            <a:r>
              <a:rPr lang="it-IT" sz="1600" cap="none" dirty="0">
                <a:latin typeface="Calibri" charset="0"/>
                <a:ea typeface="Calibri" charset="0"/>
                <a:cs typeface="Calibri" charset="0"/>
              </a:rPr>
              <a:t> </a:t>
            </a:r>
            <a:r>
              <a:rPr lang="it-IT" sz="1600" cap="none" dirty="0" err="1">
                <a:latin typeface="Calibri" charset="0"/>
                <a:ea typeface="Calibri" charset="0"/>
                <a:cs typeface="Calibri" charset="0"/>
              </a:rPr>
              <a:t>also</a:t>
            </a:r>
            <a:r>
              <a:rPr lang="it-IT" sz="1600" cap="none" dirty="0">
                <a:latin typeface="Calibri" charset="0"/>
                <a:ea typeface="Calibri" charset="0"/>
                <a:cs typeface="Calibri" charset="0"/>
              </a:rPr>
              <a:t> </a:t>
            </a:r>
            <a:r>
              <a:rPr lang="it-IT" sz="1600" cap="none" dirty="0" err="1">
                <a:latin typeface="Calibri" charset="0"/>
                <a:ea typeface="Calibri" charset="0"/>
                <a:cs typeface="Calibri" charset="0"/>
              </a:rPr>
              <a:t>has</a:t>
            </a:r>
            <a:r>
              <a:rPr lang="it-IT" sz="1600" cap="none" dirty="0">
                <a:latin typeface="Calibri" charset="0"/>
                <a:ea typeface="Calibri" charset="0"/>
                <a:cs typeface="Calibri" charset="0"/>
              </a:rPr>
              <a:t> an </a:t>
            </a:r>
            <a:r>
              <a:rPr lang="it-IT" sz="1600" cap="none" dirty="0" err="1">
                <a:latin typeface="Calibri" charset="0"/>
                <a:ea typeface="Calibri" charset="0"/>
                <a:cs typeface="Calibri" charset="0"/>
              </a:rPr>
              <a:t>important</a:t>
            </a:r>
            <a:r>
              <a:rPr lang="it-IT" sz="1600" cap="none" dirty="0">
                <a:latin typeface="Calibri" charset="0"/>
                <a:ea typeface="Calibri" charset="0"/>
                <a:cs typeface="Calibri" charset="0"/>
              </a:rPr>
              <a:t> part in the </a:t>
            </a:r>
            <a:r>
              <a:rPr lang="it-IT" sz="1600" cap="none" dirty="0" err="1">
                <a:latin typeface="Calibri" charset="0"/>
                <a:ea typeface="Calibri" charset="0"/>
                <a:cs typeface="Calibri" charset="0"/>
              </a:rPr>
              <a:t>chewing</a:t>
            </a:r>
            <a:r>
              <a:rPr lang="it-IT" sz="1600" cap="none" dirty="0">
                <a:latin typeface="Calibri" charset="0"/>
                <a:ea typeface="Calibri" charset="0"/>
                <a:cs typeface="Calibri" charset="0"/>
              </a:rPr>
              <a:t>, in the </a:t>
            </a:r>
            <a:r>
              <a:rPr lang="it-IT" sz="1600" cap="none" dirty="0" err="1">
                <a:latin typeface="Calibri" charset="0"/>
                <a:ea typeface="Calibri" charset="0"/>
                <a:cs typeface="Calibri" charset="0"/>
              </a:rPr>
              <a:t>swallowing</a:t>
            </a:r>
            <a:r>
              <a:rPr lang="it-IT" sz="1600" cap="none" dirty="0">
                <a:latin typeface="Calibri" charset="0"/>
                <a:ea typeface="Calibri" charset="0"/>
                <a:cs typeface="Calibri" charset="0"/>
              </a:rPr>
              <a:t> and in the </a:t>
            </a:r>
            <a:r>
              <a:rPr lang="it-IT" sz="1600" cap="none" dirty="0" err="1">
                <a:latin typeface="Calibri" charset="0"/>
                <a:ea typeface="Calibri" charset="0"/>
                <a:cs typeface="Calibri" charset="0"/>
              </a:rPr>
              <a:t>language</a:t>
            </a:r>
            <a:r>
              <a:rPr lang="it-IT" sz="1600" cap="none" dirty="0">
                <a:latin typeface="Calibri" charset="0"/>
                <a:ea typeface="Calibri" charset="0"/>
                <a:cs typeface="Calibri" charset="0"/>
              </a:rPr>
              <a:t>: under the </a:t>
            </a:r>
            <a:r>
              <a:rPr lang="it-IT" sz="1600" cap="none" dirty="0" err="1">
                <a:latin typeface="Calibri" charset="0"/>
                <a:ea typeface="Calibri" charset="0"/>
                <a:cs typeface="Calibri" charset="0"/>
              </a:rPr>
              <a:t>anatomical</a:t>
            </a:r>
            <a:r>
              <a:rPr lang="it-IT" sz="1600" cap="none" dirty="0">
                <a:latin typeface="Calibri" charset="0"/>
                <a:ea typeface="Calibri" charset="0"/>
                <a:cs typeface="Calibri" charset="0"/>
              </a:rPr>
              <a:t> </a:t>
            </a:r>
            <a:r>
              <a:rPr lang="it-IT" sz="1600" cap="none" dirty="0" err="1">
                <a:latin typeface="Calibri" charset="0"/>
                <a:ea typeface="Calibri" charset="0"/>
                <a:cs typeface="Calibri" charset="0"/>
              </a:rPr>
              <a:t>aspect</a:t>
            </a:r>
            <a:r>
              <a:rPr lang="it-IT" sz="1600" cap="none" dirty="0">
                <a:latin typeface="Calibri" charset="0"/>
                <a:ea typeface="Calibri" charset="0"/>
                <a:cs typeface="Calibri" charset="0"/>
              </a:rPr>
              <a:t>, </a:t>
            </a:r>
            <a:r>
              <a:rPr lang="it-IT" sz="1600" cap="none" dirty="0" err="1">
                <a:latin typeface="Calibri" charset="0"/>
                <a:ea typeface="Calibri" charset="0"/>
                <a:cs typeface="Calibri" charset="0"/>
              </a:rPr>
              <a:t>is</a:t>
            </a:r>
            <a:r>
              <a:rPr lang="it-IT" sz="1600" cap="none" dirty="0">
                <a:latin typeface="Calibri" charset="0"/>
                <a:ea typeface="Calibri" charset="0"/>
                <a:cs typeface="Calibri" charset="0"/>
              </a:rPr>
              <a:t> a </a:t>
            </a:r>
            <a:r>
              <a:rPr lang="it-IT" sz="1600" cap="none" dirty="0" err="1">
                <a:latin typeface="Calibri" charset="0"/>
                <a:ea typeface="Calibri" charset="0"/>
                <a:cs typeface="Calibri" charset="0"/>
              </a:rPr>
              <a:t>muscolar</a:t>
            </a:r>
            <a:r>
              <a:rPr lang="it-IT" sz="1600" cap="none" dirty="0">
                <a:latin typeface="Calibri" charset="0"/>
                <a:ea typeface="Calibri" charset="0"/>
                <a:cs typeface="Calibri" charset="0"/>
              </a:rPr>
              <a:t> </a:t>
            </a:r>
            <a:r>
              <a:rPr lang="it-IT" sz="1600" cap="none" dirty="0" err="1">
                <a:latin typeface="Calibri" charset="0"/>
                <a:ea typeface="Calibri" charset="0"/>
                <a:cs typeface="Calibri" charset="0"/>
              </a:rPr>
              <a:t>organ</a:t>
            </a:r>
            <a:r>
              <a:rPr lang="it-IT" sz="1600" cap="none" dirty="0">
                <a:latin typeface="Calibri" charset="0"/>
                <a:ea typeface="Calibri" charset="0"/>
                <a:cs typeface="Calibri" charset="0"/>
              </a:rPr>
              <a:t>, </a:t>
            </a:r>
            <a:r>
              <a:rPr lang="it-IT" sz="1600" cap="none" dirty="0" err="1">
                <a:latin typeface="Calibri" charset="0"/>
                <a:ea typeface="Calibri" charset="0"/>
                <a:cs typeface="Calibri" charset="0"/>
              </a:rPr>
              <a:t>coated</a:t>
            </a:r>
            <a:r>
              <a:rPr lang="it-IT" sz="1600" cap="none" dirty="0">
                <a:latin typeface="Calibri" charset="0"/>
                <a:ea typeface="Calibri" charset="0"/>
                <a:cs typeface="Calibri" charset="0"/>
              </a:rPr>
              <a:t> of mucosa, </a:t>
            </a:r>
            <a:r>
              <a:rPr lang="it-IT" sz="1600" cap="none" dirty="0" err="1">
                <a:latin typeface="Calibri" charset="0"/>
                <a:ea typeface="Calibri" charset="0"/>
                <a:cs typeface="Calibri" charset="0"/>
              </a:rPr>
              <a:t>movable</a:t>
            </a:r>
            <a:r>
              <a:rPr lang="it-IT" sz="1600" cap="none" dirty="0">
                <a:latin typeface="Calibri" charset="0"/>
                <a:ea typeface="Calibri" charset="0"/>
                <a:cs typeface="Calibri" charset="0"/>
              </a:rPr>
              <a:t> and </a:t>
            </a:r>
            <a:r>
              <a:rPr lang="it-IT" sz="1600" cap="none" dirty="0" err="1">
                <a:latin typeface="Calibri" charset="0"/>
                <a:ea typeface="Calibri" charset="0"/>
                <a:cs typeface="Calibri" charset="0"/>
              </a:rPr>
              <a:t>it’s</a:t>
            </a:r>
            <a:r>
              <a:rPr lang="it-IT" sz="1600" cap="none" dirty="0">
                <a:latin typeface="Calibri" charset="0"/>
                <a:ea typeface="Calibri" charset="0"/>
                <a:cs typeface="Calibri" charset="0"/>
              </a:rPr>
              <a:t> on the </a:t>
            </a:r>
            <a:r>
              <a:rPr lang="it-IT" sz="1600" cap="none" dirty="0" err="1">
                <a:latin typeface="Calibri" charset="0"/>
                <a:ea typeface="Calibri" charset="0"/>
                <a:cs typeface="Calibri" charset="0"/>
              </a:rPr>
              <a:t>rear</a:t>
            </a:r>
            <a:r>
              <a:rPr lang="it-IT" sz="1600" cap="none" dirty="0">
                <a:latin typeface="Calibri" charset="0"/>
                <a:ea typeface="Calibri" charset="0"/>
                <a:cs typeface="Calibri" charset="0"/>
              </a:rPr>
              <a:t> of the </a:t>
            </a:r>
            <a:r>
              <a:rPr lang="it-IT" sz="1600" cap="none" dirty="0" err="1">
                <a:latin typeface="Calibri" charset="0"/>
                <a:ea typeface="Calibri" charset="0"/>
                <a:cs typeface="Calibri" charset="0"/>
              </a:rPr>
              <a:t>mouth</a:t>
            </a:r>
            <a:r>
              <a:rPr lang="it-IT" sz="1600" cap="none" dirty="0">
                <a:latin typeface="Calibri" charset="0"/>
                <a:ea typeface="Calibri" charset="0"/>
                <a:cs typeface="Calibri" charset="0"/>
              </a:rPr>
              <a:t>. On </a:t>
            </a:r>
            <a:r>
              <a:rPr lang="it-IT" sz="1600" cap="none" dirty="0" err="1">
                <a:latin typeface="Calibri" charset="0"/>
                <a:ea typeface="Calibri" charset="0"/>
                <a:cs typeface="Calibri" charset="0"/>
              </a:rPr>
              <a:t>this</a:t>
            </a:r>
            <a:r>
              <a:rPr lang="it-IT" sz="1600" cap="none" dirty="0">
                <a:latin typeface="Calibri" charset="0"/>
                <a:ea typeface="Calibri" charset="0"/>
                <a:cs typeface="Calibri" charset="0"/>
              </a:rPr>
              <a:t> </a:t>
            </a:r>
            <a:r>
              <a:rPr lang="it-IT" sz="1600" cap="none" dirty="0" err="1">
                <a:latin typeface="Calibri" charset="0"/>
                <a:ea typeface="Calibri" charset="0"/>
                <a:cs typeface="Calibri" charset="0"/>
              </a:rPr>
              <a:t>muscle</a:t>
            </a:r>
            <a:r>
              <a:rPr lang="it-IT" sz="1600" cap="none" dirty="0">
                <a:latin typeface="Calibri" charset="0"/>
                <a:ea typeface="Calibri" charset="0"/>
                <a:cs typeface="Calibri" charset="0"/>
              </a:rPr>
              <a:t> </a:t>
            </a:r>
            <a:r>
              <a:rPr lang="it-IT" sz="1600" cap="none" dirty="0" err="1">
                <a:latin typeface="Calibri" charset="0"/>
                <a:ea typeface="Calibri" charset="0"/>
                <a:cs typeface="Calibri" charset="0"/>
              </a:rPr>
              <a:t>lie</a:t>
            </a:r>
            <a:r>
              <a:rPr lang="it-IT" sz="1600" cap="none" dirty="0">
                <a:latin typeface="Calibri" charset="0"/>
                <a:ea typeface="Calibri" charset="0"/>
                <a:cs typeface="Calibri" charset="0"/>
              </a:rPr>
              <a:t> the taste </a:t>
            </a:r>
            <a:r>
              <a:rPr lang="it-IT" sz="1600" cap="none" dirty="0" err="1">
                <a:latin typeface="Calibri" charset="0"/>
                <a:ea typeface="Calibri" charset="0"/>
                <a:cs typeface="Calibri" charset="0"/>
              </a:rPr>
              <a:t>buds</a:t>
            </a:r>
            <a:r>
              <a:rPr lang="it-IT" sz="1600" cap="none" dirty="0">
                <a:latin typeface="Calibri" charset="0"/>
                <a:ea typeface="Calibri" charset="0"/>
                <a:cs typeface="Calibri" charset="0"/>
              </a:rPr>
              <a:t> </a:t>
            </a:r>
            <a:r>
              <a:rPr lang="it-IT" sz="1600" cap="none" dirty="0" err="1">
                <a:latin typeface="Calibri" charset="0"/>
                <a:ea typeface="Calibri" charset="0"/>
                <a:cs typeface="Calibri" charset="0"/>
              </a:rPr>
              <a:t>that</a:t>
            </a:r>
            <a:r>
              <a:rPr lang="it-IT" sz="1600" cap="none" dirty="0">
                <a:latin typeface="Calibri" charset="0"/>
                <a:ea typeface="Calibri" charset="0"/>
                <a:cs typeface="Calibri" charset="0"/>
              </a:rPr>
              <a:t> are to </a:t>
            </a:r>
            <a:r>
              <a:rPr lang="it-IT" sz="1600" cap="none" dirty="0" err="1">
                <a:latin typeface="Calibri" charset="0"/>
                <a:ea typeface="Calibri" charset="0"/>
                <a:cs typeface="Calibri" charset="0"/>
              </a:rPr>
              <a:t>react</a:t>
            </a:r>
            <a:r>
              <a:rPr lang="it-IT" sz="1600" cap="none" dirty="0">
                <a:latin typeface="Calibri" charset="0"/>
                <a:ea typeface="Calibri" charset="0"/>
                <a:cs typeface="Calibri" charset="0"/>
              </a:rPr>
              <a:t> to </a:t>
            </a:r>
            <a:r>
              <a:rPr lang="it-IT" sz="1600" cap="none" dirty="0" err="1">
                <a:latin typeface="Calibri" charset="0"/>
                <a:ea typeface="Calibri" charset="0"/>
                <a:cs typeface="Calibri" charset="0"/>
              </a:rPr>
              <a:t>different</a:t>
            </a:r>
            <a:r>
              <a:rPr lang="it-IT" sz="1600" cap="none" dirty="0">
                <a:latin typeface="Calibri" charset="0"/>
                <a:ea typeface="Calibri" charset="0"/>
                <a:cs typeface="Calibri" charset="0"/>
              </a:rPr>
              <a:t> </a:t>
            </a:r>
            <a:r>
              <a:rPr lang="it-IT" sz="1600" cap="none" dirty="0" err="1">
                <a:latin typeface="Calibri" charset="0"/>
                <a:ea typeface="Calibri" charset="0"/>
                <a:cs typeface="Calibri" charset="0"/>
              </a:rPr>
              <a:t>flavors</a:t>
            </a:r>
            <a:r>
              <a:rPr lang="it-IT" sz="1600" cap="none" dirty="0">
                <a:latin typeface="Calibri" charset="0"/>
                <a:ea typeface="Calibri" charset="0"/>
                <a:cs typeface="Calibri" charset="0"/>
              </a:rPr>
              <a:t>:</a:t>
            </a:r>
          </a:p>
          <a:p>
            <a:r>
              <a:rPr lang="it-IT" sz="1600" cap="none" dirty="0" err="1">
                <a:latin typeface="Calibri" charset="0"/>
                <a:ea typeface="Calibri" charset="0"/>
                <a:cs typeface="Calibri" charset="0"/>
              </a:rPr>
              <a:t>Sweet</a:t>
            </a:r>
            <a:endParaRPr lang="it-IT" sz="1600" cap="none" dirty="0">
              <a:latin typeface="Calibri" charset="0"/>
              <a:ea typeface="Calibri" charset="0"/>
              <a:cs typeface="Calibri" charset="0"/>
            </a:endParaRPr>
          </a:p>
          <a:p>
            <a:r>
              <a:rPr lang="it-IT" sz="1600" cap="none" dirty="0" err="1">
                <a:latin typeface="Calibri" charset="0"/>
                <a:ea typeface="Calibri" charset="0"/>
                <a:cs typeface="Calibri" charset="0"/>
              </a:rPr>
              <a:t>Salty</a:t>
            </a:r>
            <a:endParaRPr lang="it-IT" sz="1600" cap="none" dirty="0">
              <a:latin typeface="Calibri" charset="0"/>
              <a:ea typeface="Calibri" charset="0"/>
              <a:cs typeface="Calibri" charset="0"/>
            </a:endParaRPr>
          </a:p>
          <a:p>
            <a:r>
              <a:rPr lang="it-IT" sz="1600" cap="none" dirty="0">
                <a:latin typeface="Calibri" charset="0"/>
                <a:ea typeface="Calibri" charset="0"/>
                <a:cs typeface="Calibri" charset="0"/>
              </a:rPr>
              <a:t>Acid</a:t>
            </a:r>
          </a:p>
          <a:p>
            <a:r>
              <a:rPr lang="it-IT" sz="1600" cap="none" dirty="0">
                <a:latin typeface="Calibri" charset="0"/>
                <a:ea typeface="Calibri" charset="0"/>
                <a:cs typeface="Calibri" charset="0"/>
              </a:rPr>
              <a:t>Bitter</a:t>
            </a:r>
          </a:p>
          <a:p>
            <a:r>
              <a:rPr lang="it-IT" sz="1600" cap="none" dirty="0" err="1">
                <a:latin typeface="Calibri" charset="0"/>
                <a:ea typeface="Calibri" charset="0"/>
                <a:cs typeface="Calibri" charset="0"/>
              </a:rPr>
              <a:t>Umami</a:t>
            </a:r>
            <a:endParaRPr lang="it-IT" sz="1600" cap="none" dirty="0">
              <a:latin typeface="Calibri" charset="0"/>
              <a:ea typeface="Calibri" charset="0"/>
              <a:cs typeface="Calibri" charset="0"/>
            </a:endParaRPr>
          </a:p>
          <a:p>
            <a:pPr>
              <a:buNone/>
            </a:pPr>
            <a:endParaRPr lang="it-IT" sz="1600" cap="none" dirty="0">
              <a:solidFill>
                <a:srgbClr val="FF0000"/>
              </a:solidFill>
              <a:latin typeface="Calibri" charset="0"/>
              <a:ea typeface="Calibri" charset="0"/>
              <a:cs typeface="Calibri" charset="0"/>
            </a:endParaRPr>
          </a:p>
        </p:txBody>
      </p:sp>
      <p:sp>
        <p:nvSpPr>
          <p:cNvPr id="5" name="CasellaDiTesto 4"/>
          <p:cNvSpPr txBox="1"/>
          <p:nvPr/>
        </p:nvSpPr>
        <p:spPr>
          <a:xfrm>
            <a:off x="82951" y="4971059"/>
            <a:ext cx="11781100" cy="369332"/>
          </a:xfrm>
          <a:prstGeom prst="rect">
            <a:avLst/>
          </a:prstGeom>
          <a:noFill/>
        </p:spPr>
        <p:txBody>
          <a:bodyPr wrap="square" rtlCol="0">
            <a:spAutoFit/>
          </a:bodyPr>
          <a:lstStyle/>
          <a:p>
            <a:r>
              <a:rPr lang="it-IT" dirty="0">
                <a:latin typeface="Calibri" charset="0"/>
                <a:ea typeface="Calibri" charset="0"/>
                <a:cs typeface="Calibri" charset="0"/>
              </a:rPr>
              <a:t>The </a:t>
            </a:r>
            <a:r>
              <a:rPr lang="it-IT" dirty="0" err="1">
                <a:latin typeface="Calibri" charset="0"/>
                <a:ea typeface="Calibri" charset="0"/>
                <a:cs typeface="Calibri" charset="0"/>
              </a:rPr>
              <a:t>sensitivity</a:t>
            </a:r>
            <a:r>
              <a:rPr lang="it-IT" dirty="0">
                <a:latin typeface="Calibri" charset="0"/>
                <a:ea typeface="Calibri" charset="0"/>
                <a:cs typeface="Calibri" charset="0"/>
              </a:rPr>
              <a:t> to the </a:t>
            </a:r>
            <a:r>
              <a:rPr lang="it-IT" dirty="0" err="1">
                <a:latin typeface="Calibri" charset="0"/>
                <a:ea typeface="Calibri" charset="0"/>
                <a:cs typeface="Calibri" charset="0"/>
              </a:rPr>
              <a:t>flavors</a:t>
            </a:r>
            <a:r>
              <a:rPr lang="it-IT" dirty="0">
                <a:latin typeface="Calibri" charset="0"/>
                <a:ea typeface="Calibri" charset="0"/>
                <a:cs typeface="Calibri" charset="0"/>
              </a:rPr>
              <a:t> </a:t>
            </a:r>
            <a:r>
              <a:rPr lang="it-IT" dirty="0" err="1">
                <a:latin typeface="Calibri" charset="0"/>
                <a:ea typeface="Calibri" charset="0"/>
                <a:cs typeface="Calibri" charset="0"/>
              </a:rPr>
              <a:t>is</a:t>
            </a:r>
            <a:r>
              <a:rPr lang="it-IT" dirty="0">
                <a:latin typeface="Calibri" charset="0"/>
                <a:ea typeface="Calibri" charset="0"/>
                <a:cs typeface="Calibri" charset="0"/>
              </a:rPr>
              <a:t> spread </a:t>
            </a:r>
            <a:r>
              <a:rPr lang="it-IT" dirty="0" err="1">
                <a:latin typeface="Calibri" charset="0"/>
                <a:ea typeface="Calibri" charset="0"/>
                <a:cs typeface="Calibri" charset="0"/>
              </a:rPr>
              <a:t>across</a:t>
            </a:r>
            <a:r>
              <a:rPr lang="it-IT" dirty="0">
                <a:latin typeface="Calibri" charset="0"/>
                <a:ea typeface="Calibri" charset="0"/>
                <a:cs typeface="Calibri" charset="0"/>
              </a:rPr>
              <a:t> the </a:t>
            </a:r>
            <a:r>
              <a:rPr lang="it-IT" dirty="0" err="1">
                <a:latin typeface="Calibri" charset="0"/>
                <a:ea typeface="Calibri" charset="0"/>
                <a:cs typeface="Calibri" charset="0"/>
              </a:rPr>
              <a:t>tongue</a:t>
            </a:r>
            <a:r>
              <a:rPr lang="it-IT" dirty="0">
                <a:latin typeface="Calibri" charset="0"/>
                <a:ea typeface="Calibri" charset="0"/>
                <a:cs typeface="Calibri" charset="0"/>
              </a:rPr>
              <a:t> and in </a:t>
            </a:r>
            <a:r>
              <a:rPr lang="it-IT" dirty="0" err="1">
                <a:latin typeface="Calibri" charset="0"/>
                <a:ea typeface="Calibri" charset="0"/>
                <a:cs typeface="Calibri" charset="0"/>
              </a:rPr>
              <a:t>other</a:t>
            </a:r>
            <a:r>
              <a:rPr lang="it-IT" dirty="0">
                <a:latin typeface="Calibri" charset="0"/>
                <a:ea typeface="Calibri" charset="0"/>
                <a:cs typeface="Calibri" charset="0"/>
              </a:rPr>
              <a:t> </a:t>
            </a:r>
            <a:r>
              <a:rPr lang="it-IT" dirty="0" err="1">
                <a:latin typeface="Calibri" charset="0"/>
                <a:ea typeface="Calibri" charset="0"/>
                <a:cs typeface="Calibri" charset="0"/>
              </a:rPr>
              <a:t>parts</a:t>
            </a:r>
            <a:r>
              <a:rPr lang="it-IT" dirty="0">
                <a:latin typeface="Calibri" charset="0"/>
                <a:ea typeface="Calibri" charset="0"/>
                <a:cs typeface="Calibri" charset="0"/>
              </a:rPr>
              <a:t> of the </a:t>
            </a:r>
            <a:r>
              <a:rPr lang="it-IT" dirty="0" err="1">
                <a:latin typeface="Calibri" charset="0"/>
                <a:ea typeface="Calibri" charset="0"/>
                <a:cs typeface="Calibri" charset="0"/>
              </a:rPr>
              <a:t>mouth</a:t>
            </a:r>
            <a:r>
              <a:rPr lang="it-IT" dirty="0">
                <a:latin typeface="Calibri" charset="0"/>
                <a:ea typeface="Calibri" charset="0"/>
                <a:cs typeface="Calibri" charset="0"/>
              </a:rPr>
              <a:t> </a:t>
            </a:r>
            <a:r>
              <a:rPr lang="it-IT" dirty="0" err="1">
                <a:latin typeface="Calibri" charset="0"/>
                <a:ea typeface="Calibri" charset="0"/>
                <a:cs typeface="Calibri" charset="0"/>
              </a:rPr>
              <a:t>as</a:t>
            </a:r>
            <a:r>
              <a:rPr lang="it-IT" dirty="0">
                <a:latin typeface="Calibri" charset="0"/>
                <a:ea typeface="Calibri" charset="0"/>
                <a:cs typeface="Calibri" charset="0"/>
              </a:rPr>
              <a:t> the palate and the </a:t>
            </a:r>
            <a:r>
              <a:rPr lang="it-IT" dirty="0" err="1">
                <a:latin typeface="Calibri" charset="0"/>
                <a:ea typeface="Calibri" charset="0"/>
                <a:cs typeface="Calibri" charset="0"/>
              </a:rPr>
              <a:t>epiglottis</a:t>
            </a:r>
            <a:r>
              <a:rPr lang="it-IT" dirty="0">
                <a:latin typeface="Calibri" charset="0"/>
                <a:ea typeface="Calibri" charset="0"/>
                <a:cs typeface="Calibri" charset="0"/>
              </a:rPr>
              <a:t>. </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743" y="816429"/>
            <a:ext cx="4158343" cy="4010912"/>
          </a:xfrm>
          <a:prstGeom prst="rect">
            <a:avLst/>
          </a:prstGeom>
        </p:spPr>
      </p:pic>
    </p:spTree>
    <p:extLst>
      <p:ext uri="{BB962C8B-B14F-4D97-AF65-F5344CB8AC3E}">
        <p14:creationId xmlns:p14="http://schemas.microsoft.com/office/powerpoint/2010/main" val="1389867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par>
                          <p:cTn id="26" fill="hold">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The End!</a:t>
            </a:r>
            <a:endParaRPr lang="it-IT" dirty="0"/>
          </a:p>
        </p:txBody>
      </p:sp>
      <p:sp>
        <p:nvSpPr>
          <p:cNvPr id="3" name="Sottotitolo 2"/>
          <p:cNvSpPr>
            <a:spLocks noGrp="1"/>
          </p:cNvSpPr>
          <p:nvPr>
            <p:ph type="subTitle" idx="1"/>
          </p:nvPr>
        </p:nvSpPr>
        <p:spPr>
          <a:xfrm rot="21420000">
            <a:off x="-34079" y="3531844"/>
            <a:ext cx="10785321" cy="1019882"/>
          </a:xfrm>
        </p:spPr>
        <p:txBody>
          <a:bodyPr/>
          <a:lstStyle/>
          <a:p>
            <a:r>
              <a:rPr lang="it-IT" sz="2000" dirty="0" smtClean="0"/>
              <a:t>Made by Basile Ettore </a:t>
            </a:r>
            <a:r>
              <a:rPr lang="mr-IN" sz="2000" dirty="0" smtClean="0"/>
              <a:t>–</a:t>
            </a:r>
            <a:r>
              <a:rPr lang="it-IT" sz="2000" dirty="0" smtClean="0"/>
              <a:t> Colella Davide </a:t>
            </a:r>
            <a:r>
              <a:rPr lang="mr-IN" sz="2000" dirty="0" smtClean="0"/>
              <a:t>–</a:t>
            </a:r>
            <a:r>
              <a:rPr lang="it-IT" sz="2000" dirty="0" smtClean="0"/>
              <a:t> Pirro Armando </a:t>
            </a:r>
            <a:r>
              <a:rPr lang="mr-IN" sz="2000" dirty="0" smtClean="0"/>
              <a:t>–</a:t>
            </a:r>
            <a:r>
              <a:rPr lang="it-IT" sz="2000" dirty="0" smtClean="0"/>
              <a:t> Valente armando </a:t>
            </a:r>
            <a:r>
              <a:rPr lang="mr-IN" sz="2000" dirty="0" smtClean="0"/>
              <a:t>–</a:t>
            </a:r>
            <a:r>
              <a:rPr lang="it-IT" sz="2000" dirty="0" smtClean="0"/>
              <a:t> Sebastiani luigi</a:t>
            </a:r>
            <a:endParaRPr lang="it-IT" sz="2000" dirty="0"/>
          </a:p>
        </p:txBody>
      </p:sp>
    </p:spTree>
    <p:extLst>
      <p:ext uri="{BB962C8B-B14F-4D97-AF65-F5344CB8AC3E}">
        <p14:creationId xmlns:p14="http://schemas.microsoft.com/office/powerpoint/2010/main" val="327254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0515600" cy="1325563"/>
          </a:xfrm>
        </p:spPr>
        <p:txBody>
          <a:bodyPr/>
          <a:lstStyle/>
          <a:p>
            <a:r>
              <a:rPr lang="it-IT" dirty="0" smtClean="0">
                <a:solidFill>
                  <a:srgbClr val="C00000"/>
                </a:solidFill>
                <a:latin typeface="Impact" charset="0"/>
                <a:ea typeface="Impact" charset="0"/>
                <a:cs typeface="Impact" charset="0"/>
              </a:rPr>
              <a:t>The </a:t>
            </a:r>
            <a:r>
              <a:rPr lang="it-IT" dirty="0" err="1" smtClean="0">
                <a:solidFill>
                  <a:srgbClr val="C00000"/>
                </a:solidFill>
                <a:latin typeface="Impact" charset="0"/>
                <a:ea typeface="Impact" charset="0"/>
                <a:cs typeface="Impact" charset="0"/>
              </a:rPr>
              <a:t>sense</a:t>
            </a:r>
            <a:r>
              <a:rPr lang="it-IT" dirty="0" smtClean="0">
                <a:solidFill>
                  <a:srgbClr val="C00000"/>
                </a:solidFill>
                <a:latin typeface="Impact" charset="0"/>
                <a:ea typeface="Impact" charset="0"/>
                <a:cs typeface="Impact" charset="0"/>
              </a:rPr>
              <a:t> of </a:t>
            </a:r>
            <a:r>
              <a:rPr lang="it-IT" dirty="0" err="1" smtClean="0">
                <a:solidFill>
                  <a:srgbClr val="C00000"/>
                </a:solidFill>
                <a:latin typeface="Impact" charset="0"/>
                <a:ea typeface="Impact" charset="0"/>
                <a:cs typeface="Impact" charset="0"/>
              </a:rPr>
              <a:t>touch</a:t>
            </a:r>
            <a:endParaRPr lang="it-IT" dirty="0">
              <a:solidFill>
                <a:srgbClr val="C00000"/>
              </a:solidFill>
              <a:latin typeface="Impact" charset="0"/>
              <a:ea typeface="Impact" charset="0"/>
              <a:cs typeface="Impact" charset="0"/>
            </a:endParaRPr>
          </a:p>
        </p:txBody>
      </p:sp>
      <p:sp>
        <p:nvSpPr>
          <p:cNvPr id="8" name="CasellaDiTesto 7"/>
          <p:cNvSpPr txBox="1"/>
          <p:nvPr/>
        </p:nvSpPr>
        <p:spPr>
          <a:xfrm>
            <a:off x="26043" y="1325563"/>
            <a:ext cx="6247435" cy="923330"/>
          </a:xfrm>
          <a:prstGeom prst="rect">
            <a:avLst/>
          </a:prstGeom>
          <a:noFill/>
        </p:spPr>
        <p:txBody>
          <a:bodyPr wrap="square" rtlCol="0">
            <a:spAutoFit/>
          </a:bodyPr>
          <a:lstStyle/>
          <a:p>
            <a:pPr lvl="0" fontAlgn="base">
              <a:spcBef>
                <a:spcPct val="0"/>
              </a:spcBef>
              <a:spcAft>
                <a:spcPct val="0"/>
              </a:spcAft>
            </a:pPr>
            <a:r>
              <a:rPr lang="it-IT" dirty="0" err="1">
                <a:solidFill>
                  <a:srgbClr val="212121"/>
                </a:solidFill>
                <a:latin typeface="Calibri" charset="0"/>
                <a:ea typeface="Calibri" charset="0"/>
                <a:cs typeface="Calibri" charset="0"/>
              </a:rPr>
              <a:t>Touch</a:t>
            </a:r>
            <a:r>
              <a:rPr lang="it-IT" dirty="0">
                <a:solidFill>
                  <a:srgbClr val="212121"/>
                </a:solidFill>
                <a:latin typeface="Calibri" charset="0"/>
                <a:ea typeface="Calibri" charset="0"/>
                <a:cs typeface="Calibri" charset="0"/>
              </a:rPr>
              <a:t> or </a:t>
            </a:r>
            <a:r>
              <a:rPr lang="it-IT" dirty="0" err="1">
                <a:solidFill>
                  <a:srgbClr val="212121"/>
                </a:solidFill>
                <a:latin typeface="Calibri" charset="0"/>
                <a:ea typeface="Calibri" charset="0"/>
                <a:cs typeface="Calibri" charset="0"/>
              </a:rPr>
              <a:t>tactile</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sensitivity</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is</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one</a:t>
            </a:r>
            <a:r>
              <a:rPr lang="it-IT" dirty="0">
                <a:solidFill>
                  <a:srgbClr val="212121"/>
                </a:solidFill>
                <a:latin typeface="Calibri" charset="0"/>
                <a:ea typeface="Calibri" charset="0"/>
                <a:cs typeface="Calibri" charset="0"/>
              </a:rPr>
              <a:t> of the </a:t>
            </a:r>
            <a:r>
              <a:rPr lang="it-IT" dirty="0" err="1">
                <a:solidFill>
                  <a:srgbClr val="212121"/>
                </a:solidFill>
                <a:latin typeface="Calibri" charset="0"/>
                <a:ea typeface="Calibri" charset="0"/>
                <a:cs typeface="Calibri" charset="0"/>
              </a:rPr>
              <a:t>five</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senses</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Its</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purpose</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is</a:t>
            </a:r>
            <a:r>
              <a:rPr lang="it-IT" dirty="0">
                <a:solidFill>
                  <a:srgbClr val="212121"/>
                </a:solidFill>
                <a:latin typeface="Calibri" charset="0"/>
                <a:ea typeface="Calibri" charset="0"/>
                <a:cs typeface="Calibri" charset="0"/>
              </a:rPr>
              <a:t> to </a:t>
            </a:r>
            <a:r>
              <a:rPr lang="it-IT" dirty="0" err="1">
                <a:solidFill>
                  <a:srgbClr val="212121"/>
                </a:solidFill>
                <a:latin typeface="Calibri" charset="0"/>
                <a:ea typeface="Calibri" charset="0"/>
                <a:cs typeface="Calibri" charset="0"/>
              </a:rPr>
              <a:t>detect</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precisely</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all</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stimuli</a:t>
            </a:r>
            <a:r>
              <a:rPr lang="it-IT" dirty="0">
                <a:solidFill>
                  <a:srgbClr val="212121"/>
                </a:solidFill>
                <a:latin typeface="Calibri" charset="0"/>
                <a:ea typeface="Calibri" charset="0"/>
                <a:cs typeface="Calibri" charset="0"/>
              </a:rPr>
              <a:t> from the </a:t>
            </a:r>
            <a:r>
              <a:rPr lang="it-IT" dirty="0" err="1">
                <a:solidFill>
                  <a:srgbClr val="212121"/>
                </a:solidFill>
                <a:latin typeface="Calibri" charset="0"/>
                <a:ea typeface="Calibri" charset="0"/>
                <a:cs typeface="Calibri" charset="0"/>
              </a:rPr>
              <a:t>outside</a:t>
            </a:r>
            <a:r>
              <a:rPr lang="it-IT" dirty="0">
                <a:solidFill>
                  <a:srgbClr val="212121"/>
                </a:solidFill>
                <a:latin typeface="Calibri" charset="0"/>
                <a:ea typeface="Calibri" charset="0"/>
                <a:cs typeface="Calibri" charset="0"/>
              </a:rPr>
              <a:t> world, or </a:t>
            </a:r>
            <a:r>
              <a:rPr lang="it-IT" dirty="0" err="1">
                <a:solidFill>
                  <a:srgbClr val="212121"/>
                </a:solidFill>
                <a:latin typeface="Calibri" charset="0"/>
                <a:ea typeface="Calibri" charset="0"/>
                <a:cs typeface="Calibri" charset="0"/>
              </a:rPr>
              <a:t>rather</a:t>
            </a:r>
            <a:r>
              <a:rPr lang="it-IT" dirty="0">
                <a:solidFill>
                  <a:srgbClr val="212121"/>
                </a:solidFill>
                <a:latin typeface="Calibri" charset="0"/>
                <a:ea typeface="Calibri" charset="0"/>
                <a:cs typeface="Calibri" charset="0"/>
              </a:rPr>
              <a:t> : </a:t>
            </a:r>
            <a:r>
              <a:rPr lang="it-IT" dirty="0" err="1">
                <a:solidFill>
                  <a:srgbClr val="212121"/>
                </a:solidFill>
                <a:latin typeface="Calibri" charset="0"/>
                <a:ea typeface="Calibri" charset="0"/>
                <a:cs typeface="Calibri" charset="0"/>
              </a:rPr>
              <a:t>heat</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cold</a:t>
            </a:r>
            <a:r>
              <a:rPr lang="it-IT" dirty="0">
                <a:solidFill>
                  <a:srgbClr val="212121"/>
                </a:solidFill>
                <a:latin typeface="Calibri" charset="0"/>
                <a:ea typeface="Calibri" charset="0"/>
                <a:cs typeface="Calibri" charset="0"/>
              </a:rPr>
              <a:t>, pressure </a:t>
            </a:r>
            <a:r>
              <a:rPr lang="it-IT" dirty="0" err="1">
                <a:solidFill>
                  <a:srgbClr val="212121"/>
                </a:solidFill>
                <a:latin typeface="Calibri" charset="0"/>
                <a:ea typeface="Calibri" charset="0"/>
                <a:cs typeface="Calibri" charset="0"/>
              </a:rPr>
              <a:t>variation</a:t>
            </a:r>
            <a:r>
              <a:rPr lang="it-IT" dirty="0">
                <a:solidFill>
                  <a:srgbClr val="212121"/>
                </a:solidFill>
                <a:latin typeface="Calibri" charset="0"/>
                <a:ea typeface="Calibri" charset="0"/>
                <a:cs typeface="Calibri" charset="0"/>
              </a:rPr>
              <a:t> and </a:t>
            </a:r>
            <a:r>
              <a:rPr lang="it-IT" dirty="0" err="1">
                <a:solidFill>
                  <a:srgbClr val="212121"/>
                </a:solidFill>
                <a:latin typeface="Calibri" charset="0"/>
                <a:ea typeface="Calibri" charset="0"/>
                <a:cs typeface="Calibri" charset="0"/>
              </a:rPr>
              <a:t>pain</a:t>
            </a:r>
            <a:r>
              <a:rPr lang="it-IT" dirty="0">
                <a:solidFill>
                  <a:srgbClr val="212121"/>
                </a:solidFill>
                <a:latin typeface="Calibri" charset="0"/>
                <a:ea typeface="Calibri" charset="0"/>
                <a:cs typeface="Calibri" charset="0"/>
              </a:rPr>
              <a:t>.</a:t>
            </a:r>
            <a:r>
              <a:rPr lang="it-IT" dirty="0">
                <a:latin typeface="Calibri" charset="0"/>
                <a:ea typeface="Calibri" charset="0"/>
                <a:cs typeface="Calibri" charset="0"/>
              </a:rPr>
              <a:t> </a:t>
            </a:r>
          </a:p>
        </p:txBody>
      </p:sp>
      <p:sp>
        <p:nvSpPr>
          <p:cNvPr id="13" name="Titolo 1"/>
          <p:cNvSpPr txBox="1">
            <a:spLocks/>
          </p:cNvSpPr>
          <p:nvPr/>
        </p:nvSpPr>
        <p:spPr>
          <a:xfrm>
            <a:off x="0" y="25258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it-IT" sz="3200" dirty="0" smtClean="0">
                <a:solidFill>
                  <a:srgbClr val="C00000"/>
                </a:solidFill>
                <a:latin typeface="Impact" charset="0"/>
                <a:ea typeface="Impact" charset="0"/>
                <a:cs typeface="Impact" charset="0"/>
              </a:rPr>
              <a:t>How </a:t>
            </a:r>
            <a:r>
              <a:rPr lang="it-IT" sz="3200" dirty="0" err="1" smtClean="0">
                <a:solidFill>
                  <a:srgbClr val="C00000"/>
                </a:solidFill>
                <a:latin typeface="Impact" charset="0"/>
                <a:ea typeface="Impact" charset="0"/>
                <a:cs typeface="Impact" charset="0"/>
              </a:rPr>
              <a:t>does</a:t>
            </a:r>
            <a:r>
              <a:rPr lang="it-IT" sz="3200" dirty="0" smtClean="0">
                <a:solidFill>
                  <a:srgbClr val="C00000"/>
                </a:solidFill>
                <a:latin typeface="Impact" charset="0"/>
                <a:ea typeface="Impact" charset="0"/>
                <a:cs typeface="Impact" charset="0"/>
              </a:rPr>
              <a:t> </a:t>
            </a:r>
            <a:r>
              <a:rPr lang="it-IT" sz="3200" dirty="0" err="1" smtClean="0">
                <a:solidFill>
                  <a:srgbClr val="C00000"/>
                </a:solidFill>
                <a:latin typeface="Impact" charset="0"/>
                <a:ea typeface="Impact" charset="0"/>
                <a:cs typeface="Impact" charset="0"/>
              </a:rPr>
              <a:t>it</a:t>
            </a:r>
            <a:r>
              <a:rPr lang="it-IT" sz="3200" dirty="0" smtClean="0">
                <a:solidFill>
                  <a:srgbClr val="C00000"/>
                </a:solidFill>
                <a:latin typeface="Impact" charset="0"/>
                <a:ea typeface="Impact" charset="0"/>
                <a:cs typeface="Impact" charset="0"/>
              </a:rPr>
              <a:t> work?</a:t>
            </a:r>
            <a:endParaRPr lang="it-IT" sz="3200" dirty="0">
              <a:solidFill>
                <a:srgbClr val="C00000"/>
              </a:solidFill>
              <a:latin typeface="Impact" charset="0"/>
              <a:ea typeface="Impact" charset="0"/>
              <a:cs typeface="Impact" charset="0"/>
            </a:endParaRPr>
          </a:p>
          <a:p>
            <a:endParaRPr lang="it-IT" sz="3200" dirty="0">
              <a:solidFill>
                <a:srgbClr val="C00000"/>
              </a:solidFill>
              <a:latin typeface="Calibri" charset="0"/>
              <a:ea typeface="Calibri" charset="0"/>
              <a:cs typeface="Calibri" charset="0"/>
            </a:endParaRPr>
          </a:p>
        </p:txBody>
      </p:sp>
      <p:sp>
        <p:nvSpPr>
          <p:cNvPr id="14" name="CasellaDiTesto 13"/>
          <p:cNvSpPr txBox="1"/>
          <p:nvPr/>
        </p:nvSpPr>
        <p:spPr>
          <a:xfrm>
            <a:off x="26043" y="3188673"/>
            <a:ext cx="6400800" cy="2031325"/>
          </a:xfrm>
          <a:prstGeom prst="rect">
            <a:avLst/>
          </a:prstGeom>
          <a:noFill/>
        </p:spPr>
        <p:txBody>
          <a:bodyPr wrap="square" rtlCol="0">
            <a:spAutoFit/>
          </a:bodyPr>
          <a:lstStyle/>
          <a:p>
            <a:pPr lvl="0"/>
            <a:r>
              <a:rPr lang="it-IT" dirty="0">
                <a:solidFill>
                  <a:srgbClr val="212121"/>
                </a:solidFill>
                <a:latin typeface="Calibri" charset="0"/>
                <a:ea typeface="Calibri" charset="0"/>
                <a:cs typeface="Calibri" charset="0"/>
              </a:rPr>
              <a:t>Under the </a:t>
            </a:r>
            <a:r>
              <a:rPr lang="it-IT" dirty="0" err="1">
                <a:solidFill>
                  <a:srgbClr val="212121"/>
                </a:solidFill>
                <a:latin typeface="Calibri" charset="0"/>
                <a:ea typeface="Calibri" charset="0"/>
                <a:cs typeface="Calibri" charset="0"/>
              </a:rPr>
              <a:t>outermost</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layer</a:t>
            </a:r>
            <a:r>
              <a:rPr lang="it-IT" dirty="0">
                <a:solidFill>
                  <a:srgbClr val="212121"/>
                </a:solidFill>
                <a:latin typeface="Calibri" charset="0"/>
                <a:ea typeface="Calibri" charset="0"/>
                <a:cs typeface="Calibri" charset="0"/>
              </a:rPr>
              <a:t> of </a:t>
            </a:r>
            <a:r>
              <a:rPr lang="it-IT" dirty="0" err="1">
                <a:solidFill>
                  <a:srgbClr val="212121"/>
                </a:solidFill>
                <a:latin typeface="Calibri" charset="0"/>
                <a:ea typeface="Calibri" charset="0"/>
                <a:cs typeface="Calibri" charset="0"/>
              </a:rPr>
              <a:t>skin</a:t>
            </a:r>
            <a:r>
              <a:rPr lang="it-IT" dirty="0">
                <a:solidFill>
                  <a:srgbClr val="212121"/>
                </a:solidFill>
                <a:latin typeface="Calibri" charset="0"/>
                <a:ea typeface="Calibri" charset="0"/>
                <a:cs typeface="Calibri" charset="0"/>
              </a:rPr>
              <a:t>, the </a:t>
            </a:r>
            <a:r>
              <a:rPr lang="it-IT" dirty="0" err="1">
                <a:solidFill>
                  <a:srgbClr val="212121"/>
                </a:solidFill>
                <a:latin typeface="Calibri" charset="0"/>
                <a:ea typeface="Calibri" charset="0"/>
                <a:cs typeface="Calibri" charset="0"/>
              </a:rPr>
              <a:t>epidermis</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there</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is</a:t>
            </a:r>
            <a:r>
              <a:rPr lang="it-IT" dirty="0">
                <a:solidFill>
                  <a:srgbClr val="212121"/>
                </a:solidFill>
                <a:latin typeface="Calibri" charset="0"/>
                <a:ea typeface="Calibri" charset="0"/>
                <a:cs typeface="Calibri" charset="0"/>
              </a:rPr>
              <a:t> a </a:t>
            </a:r>
            <a:r>
              <a:rPr lang="it-IT" dirty="0" err="1">
                <a:solidFill>
                  <a:srgbClr val="212121"/>
                </a:solidFill>
                <a:latin typeface="Calibri" charset="0"/>
                <a:ea typeface="Calibri" charset="0"/>
                <a:cs typeface="Calibri" charset="0"/>
              </a:rPr>
              <a:t>deeper</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layer</a:t>
            </a:r>
            <a:r>
              <a:rPr lang="it-IT" dirty="0">
                <a:solidFill>
                  <a:srgbClr val="212121"/>
                </a:solidFill>
                <a:latin typeface="Calibri" charset="0"/>
                <a:ea typeface="Calibri" charset="0"/>
                <a:cs typeface="Calibri" charset="0"/>
              </a:rPr>
              <a:t>, or the </a:t>
            </a:r>
            <a:r>
              <a:rPr lang="it-IT" dirty="0" err="1">
                <a:solidFill>
                  <a:srgbClr val="212121"/>
                </a:solidFill>
                <a:latin typeface="Calibri" charset="0"/>
                <a:ea typeface="Calibri" charset="0"/>
                <a:cs typeface="Calibri" charset="0"/>
              </a:rPr>
              <a:t>dermis</a:t>
            </a:r>
            <a:r>
              <a:rPr lang="it-IT" dirty="0">
                <a:solidFill>
                  <a:srgbClr val="212121"/>
                </a:solidFill>
                <a:latin typeface="Calibri" charset="0"/>
                <a:ea typeface="Calibri" charset="0"/>
                <a:cs typeface="Calibri" charset="0"/>
              </a:rPr>
              <a:t> can be </a:t>
            </a:r>
            <a:r>
              <a:rPr lang="it-IT" dirty="0" err="1">
                <a:solidFill>
                  <a:srgbClr val="212121"/>
                </a:solidFill>
                <a:latin typeface="Calibri" charset="0"/>
                <a:ea typeface="Calibri" charset="0"/>
                <a:cs typeface="Calibri" charset="0"/>
              </a:rPr>
              <a:t>found</a:t>
            </a:r>
            <a:r>
              <a:rPr lang="it-IT" dirty="0">
                <a:solidFill>
                  <a:srgbClr val="212121"/>
                </a:solidFill>
                <a:latin typeface="Calibri" charset="0"/>
                <a:ea typeface="Calibri" charset="0"/>
                <a:cs typeface="Calibri" charset="0"/>
              </a:rPr>
              <a:t> in </a:t>
            </a:r>
            <a:r>
              <a:rPr lang="it-IT" dirty="0" err="1">
                <a:solidFill>
                  <a:srgbClr val="212121"/>
                </a:solidFill>
                <a:latin typeface="Calibri" charset="0"/>
                <a:ea typeface="Calibri" charset="0"/>
                <a:cs typeface="Calibri" charset="0"/>
              </a:rPr>
              <a:t>many</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receptors</a:t>
            </a:r>
            <a:r>
              <a:rPr lang="it-IT" dirty="0">
                <a:solidFill>
                  <a:srgbClr val="212121"/>
                </a:solidFill>
                <a:latin typeface="Calibri" charset="0"/>
                <a:ea typeface="Calibri" charset="0"/>
                <a:cs typeface="Calibri" charset="0"/>
              </a:rPr>
              <a:t> and </a:t>
            </a:r>
            <a:r>
              <a:rPr lang="it-IT" dirty="0" err="1">
                <a:solidFill>
                  <a:srgbClr val="212121"/>
                </a:solidFill>
                <a:latin typeface="Calibri" charset="0"/>
                <a:ea typeface="Calibri" charset="0"/>
                <a:cs typeface="Calibri" charset="0"/>
              </a:rPr>
              <a:t>nerve</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endings</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Both</a:t>
            </a:r>
            <a:r>
              <a:rPr lang="it-IT" dirty="0">
                <a:solidFill>
                  <a:srgbClr val="212121"/>
                </a:solidFill>
                <a:latin typeface="Calibri" charset="0"/>
                <a:ea typeface="Calibri" charset="0"/>
                <a:cs typeface="Calibri" charset="0"/>
              </a:rPr>
              <a:t> are </a:t>
            </a:r>
            <a:r>
              <a:rPr lang="it-IT" dirty="0" err="1">
                <a:solidFill>
                  <a:srgbClr val="212121"/>
                </a:solidFill>
                <a:latin typeface="Calibri" charset="0"/>
                <a:ea typeface="Calibri" charset="0"/>
                <a:cs typeface="Calibri" charset="0"/>
              </a:rPr>
              <a:t>located</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evenly</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throughout</a:t>
            </a:r>
            <a:r>
              <a:rPr lang="it-IT" dirty="0">
                <a:solidFill>
                  <a:srgbClr val="212121"/>
                </a:solidFill>
                <a:latin typeface="Calibri" charset="0"/>
                <a:ea typeface="Calibri" charset="0"/>
                <a:cs typeface="Calibri" charset="0"/>
              </a:rPr>
              <a:t> the body, </a:t>
            </a:r>
            <a:r>
              <a:rPr lang="it-IT" dirty="0" err="1">
                <a:solidFill>
                  <a:srgbClr val="212121"/>
                </a:solidFill>
                <a:latin typeface="Calibri" charset="0"/>
                <a:ea typeface="Calibri" charset="0"/>
                <a:cs typeface="Calibri" charset="0"/>
              </a:rPr>
              <a:t>but</a:t>
            </a:r>
            <a:r>
              <a:rPr lang="it-IT" dirty="0">
                <a:solidFill>
                  <a:srgbClr val="212121"/>
                </a:solidFill>
                <a:latin typeface="Calibri" charset="0"/>
                <a:ea typeface="Calibri" charset="0"/>
                <a:cs typeface="Calibri" charset="0"/>
              </a:rPr>
              <a:t> in </a:t>
            </a:r>
            <a:r>
              <a:rPr lang="it-IT" dirty="0" err="1">
                <a:solidFill>
                  <a:srgbClr val="212121"/>
                </a:solidFill>
                <a:latin typeface="Calibri" charset="0"/>
                <a:ea typeface="Calibri" charset="0"/>
                <a:cs typeface="Calibri" charset="0"/>
              </a:rPr>
              <a:t>greater</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quantities</a:t>
            </a:r>
            <a:r>
              <a:rPr lang="it-IT" dirty="0">
                <a:solidFill>
                  <a:srgbClr val="212121"/>
                </a:solidFill>
                <a:latin typeface="Calibri" charset="0"/>
                <a:ea typeface="Calibri" charset="0"/>
                <a:cs typeface="Calibri" charset="0"/>
              </a:rPr>
              <a:t> in the </a:t>
            </a:r>
            <a:r>
              <a:rPr lang="it-IT" dirty="0" err="1">
                <a:solidFill>
                  <a:srgbClr val="212121"/>
                </a:solidFill>
                <a:latin typeface="Calibri" charset="0"/>
                <a:ea typeface="Calibri" charset="0"/>
                <a:cs typeface="Calibri" charset="0"/>
              </a:rPr>
              <a:t>lips</a:t>
            </a:r>
            <a:r>
              <a:rPr lang="it-IT" dirty="0">
                <a:solidFill>
                  <a:srgbClr val="212121"/>
                </a:solidFill>
                <a:latin typeface="Calibri" charset="0"/>
                <a:ea typeface="Calibri" charset="0"/>
                <a:cs typeface="Calibri" charset="0"/>
              </a:rPr>
              <a:t>, in the </a:t>
            </a:r>
            <a:r>
              <a:rPr lang="it-IT" dirty="0" err="1">
                <a:solidFill>
                  <a:srgbClr val="212121"/>
                </a:solidFill>
                <a:latin typeface="Calibri" charset="0"/>
                <a:ea typeface="Calibri" charset="0"/>
                <a:cs typeface="Calibri" charset="0"/>
              </a:rPr>
              <a:t>fingertips</a:t>
            </a:r>
            <a:r>
              <a:rPr lang="it-IT" dirty="0">
                <a:solidFill>
                  <a:srgbClr val="212121"/>
                </a:solidFill>
                <a:latin typeface="Calibri" charset="0"/>
                <a:ea typeface="Calibri" charset="0"/>
                <a:cs typeface="Calibri" charset="0"/>
              </a:rPr>
              <a:t> and the </a:t>
            </a:r>
            <a:r>
              <a:rPr lang="it-IT" dirty="0" err="1">
                <a:solidFill>
                  <a:srgbClr val="212121"/>
                </a:solidFill>
                <a:latin typeface="Calibri" charset="0"/>
                <a:ea typeface="Calibri" charset="0"/>
                <a:cs typeface="Calibri" charset="0"/>
              </a:rPr>
              <a:t>soles</a:t>
            </a:r>
            <a:r>
              <a:rPr lang="it-IT" dirty="0">
                <a:solidFill>
                  <a:srgbClr val="212121"/>
                </a:solidFill>
                <a:latin typeface="Calibri" charset="0"/>
                <a:ea typeface="Calibri" charset="0"/>
                <a:cs typeface="Calibri" charset="0"/>
              </a:rPr>
              <a:t> of the </a:t>
            </a:r>
            <a:r>
              <a:rPr lang="it-IT" dirty="0" err="1">
                <a:solidFill>
                  <a:srgbClr val="212121"/>
                </a:solidFill>
                <a:latin typeface="Calibri" charset="0"/>
                <a:ea typeface="Calibri" charset="0"/>
                <a:cs typeface="Calibri" charset="0"/>
              </a:rPr>
              <a:t>feet</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These</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areas</a:t>
            </a:r>
            <a:r>
              <a:rPr lang="it-IT" dirty="0">
                <a:solidFill>
                  <a:srgbClr val="212121"/>
                </a:solidFill>
                <a:latin typeface="Calibri" charset="0"/>
                <a:ea typeface="Calibri" charset="0"/>
                <a:cs typeface="Calibri" charset="0"/>
              </a:rPr>
              <a:t> are </a:t>
            </a:r>
            <a:r>
              <a:rPr lang="it-IT" dirty="0" err="1">
                <a:solidFill>
                  <a:srgbClr val="212121"/>
                </a:solidFill>
                <a:latin typeface="Calibri" charset="0"/>
                <a:ea typeface="Calibri" charset="0"/>
                <a:cs typeface="Calibri" charset="0"/>
              </a:rPr>
              <a:t>therefore</a:t>
            </a:r>
            <a:r>
              <a:rPr lang="it-IT" dirty="0">
                <a:solidFill>
                  <a:srgbClr val="212121"/>
                </a:solidFill>
                <a:latin typeface="Calibri" charset="0"/>
                <a:ea typeface="Calibri" charset="0"/>
                <a:cs typeface="Calibri" charset="0"/>
              </a:rPr>
              <a:t> more sensitive to </a:t>
            </a:r>
            <a:r>
              <a:rPr lang="it-IT" dirty="0" err="1">
                <a:solidFill>
                  <a:srgbClr val="212121"/>
                </a:solidFill>
                <a:latin typeface="Calibri" charset="0"/>
                <a:ea typeface="Calibri" charset="0"/>
                <a:cs typeface="Calibri" charset="0"/>
              </a:rPr>
              <a:t>external</a:t>
            </a:r>
            <a:r>
              <a:rPr lang="it-IT" dirty="0">
                <a:solidFill>
                  <a:srgbClr val="212121"/>
                </a:solidFill>
                <a:latin typeface="Calibri" charset="0"/>
                <a:ea typeface="Calibri" charset="0"/>
                <a:cs typeface="Calibri" charset="0"/>
              </a:rPr>
              <a:t> </a:t>
            </a:r>
            <a:r>
              <a:rPr lang="it-IT" dirty="0" err="1">
                <a:solidFill>
                  <a:srgbClr val="212121"/>
                </a:solidFill>
                <a:latin typeface="Calibri" charset="0"/>
                <a:ea typeface="Calibri" charset="0"/>
                <a:cs typeface="Calibri" charset="0"/>
              </a:rPr>
              <a:t>stimuli</a:t>
            </a:r>
            <a:r>
              <a:rPr lang="it-IT" dirty="0">
                <a:solidFill>
                  <a:srgbClr val="212121"/>
                </a:solidFill>
                <a:latin typeface="Calibri" charset="0"/>
                <a:ea typeface="Calibri" charset="0"/>
                <a:cs typeface="Calibri" charset="0"/>
              </a:rPr>
              <a:t>.</a:t>
            </a:r>
            <a:r>
              <a:rPr lang="it-IT" dirty="0">
                <a:latin typeface="Calibri" charset="0"/>
                <a:ea typeface="Calibri" charset="0"/>
                <a:cs typeface="Calibri" charset="0"/>
              </a:rPr>
              <a:t> </a:t>
            </a:r>
          </a:p>
          <a:p>
            <a:endParaRPr lang="it-IT" dirty="0">
              <a:latin typeface="Calibri" charset="0"/>
              <a:ea typeface="Calibri" charset="0"/>
              <a:cs typeface="Calibri" charset="0"/>
            </a:endParaRPr>
          </a:p>
        </p:txBody>
      </p:sp>
      <p:pic>
        <p:nvPicPr>
          <p:cNvPr id="16" name="Immagine 15"/>
          <p:cNvPicPr>
            <a:picLocks noChangeAspect="1"/>
          </p:cNvPicPr>
          <p:nvPr/>
        </p:nvPicPr>
        <p:blipFill>
          <a:blip r:embed="rId2"/>
          <a:stretch>
            <a:fillRect/>
          </a:stretch>
        </p:blipFill>
        <p:spPr>
          <a:xfrm>
            <a:off x="6667018" y="752355"/>
            <a:ext cx="4865828" cy="3962971"/>
          </a:xfrm>
          <a:prstGeom prst="rect">
            <a:avLst/>
          </a:prstGeom>
        </p:spPr>
      </p:pic>
    </p:spTree>
    <p:extLst>
      <p:ext uri="{BB962C8B-B14F-4D97-AF65-F5344CB8AC3E}">
        <p14:creationId xmlns:p14="http://schemas.microsoft.com/office/powerpoint/2010/main" val="1189641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0396882" cy="1151965"/>
          </a:xfrm>
        </p:spPr>
        <p:txBody>
          <a:bodyPr/>
          <a:lstStyle/>
          <a:p>
            <a:r>
              <a:rPr lang="it-IT" dirty="0" smtClean="0"/>
              <a:t>THE SKIN</a:t>
            </a:r>
            <a:endParaRPr lang="it-IT" dirty="0"/>
          </a:p>
        </p:txBody>
      </p:sp>
      <p:sp>
        <p:nvSpPr>
          <p:cNvPr id="6" name="Rettangolo 5"/>
          <p:cNvSpPr/>
          <p:nvPr/>
        </p:nvSpPr>
        <p:spPr>
          <a:xfrm>
            <a:off x="-1" y="1151965"/>
            <a:ext cx="5617029" cy="4154984"/>
          </a:xfrm>
          <a:prstGeom prst="rect">
            <a:avLst/>
          </a:prstGeom>
        </p:spPr>
        <p:txBody>
          <a:bodyPr wrap="square">
            <a:spAutoFit/>
          </a:bodyPr>
          <a:lstStyle/>
          <a:p>
            <a:pPr lvl="0" fontAlgn="base">
              <a:spcBef>
                <a:spcPct val="0"/>
              </a:spcBef>
              <a:spcAft>
                <a:spcPct val="0"/>
              </a:spcAft>
            </a:pPr>
            <a:r>
              <a:rPr lang="it-IT" sz="2400" dirty="0">
                <a:latin typeface="Arial" charset="0"/>
                <a:ea typeface="Arial" charset="0"/>
                <a:cs typeface="Arial" charset="0"/>
              </a:rPr>
              <a:t>The </a:t>
            </a:r>
            <a:r>
              <a:rPr lang="it-IT" sz="2400" dirty="0" err="1">
                <a:latin typeface="Arial" charset="0"/>
                <a:ea typeface="Arial" charset="0"/>
                <a:cs typeface="Arial" charset="0"/>
              </a:rPr>
              <a:t>skin</a:t>
            </a:r>
            <a:r>
              <a:rPr lang="it-IT" sz="2400" dirty="0">
                <a:latin typeface="Arial" charset="0"/>
                <a:ea typeface="Arial" charset="0"/>
                <a:cs typeface="Arial" charset="0"/>
              </a:rPr>
              <a:t> </a:t>
            </a:r>
            <a:r>
              <a:rPr lang="it-IT" sz="2400" dirty="0" err="1">
                <a:latin typeface="Arial" charset="0"/>
                <a:ea typeface="Arial" charset="0"/>
                <a:cs typeface="Arial" charset="0"/>
              </a:rPr>
              <a:t>is</a:t>
            </a:r>
            <a:r>
              <a:rPr lang="it-IT" sz="2400" dirty="0">
                <a:latin typeface="Arial" charset="0"/>
                <a:ea typeface="Arial" charset="0"/>
                <a:cs typeface="Arial" charset="0"/>
              </a:rPr>
              <a:t> the </a:t>
            </a:r>
            <a:r>
              <a:rPr lang="it-IT" sz="2400" dirty="0" err="1">
                <a:latin typeface="Arial" charset="0"/>
                <a:ea typeface="Arial" charset="0"/>
                <a:cs typeface="Arial" charset="0"/>
              </a:rPr>
              <a:t>largest</a:t>
            </a:r>
            <a:r>
              <a:rPr lang="it-IT" sz="2400" dirty="0">
                <a:latin typeface="Arial" charset="0"/>
                <a:ea typeface="Arial" charset="0"/>
                <a:cs typeface="Arial" charset="0"/>
              </a:rPr>
              <a:t> </a:t>
            </a:r>
            <a:r>
              <a:rPr lang="it-IT" sz="2400" dirty="0" err="1">
                <a:latin typeface="Arial" charset="0"/>
                <a:ea typeface="Arial" charset="0"/>
                <a:cs typeface="Arial" charset="0"/>
              </a:rPr>
              <a:t>lining</a:t>
            </a:r>
            <a:r>
              <a:rPr lang="it-IT" sz="2400" dirty="0">
                <a:latin typeface="Arial" charset="0"/>
                <a:ea typeface="Arial" charset="0"/>
                <a:cs typeface="Arial" charset="0"/>
              </a:rPr>
              <a:t> of the human body, </a:t>
            </a:r>
            <a:r>
              <a:rPr lang="it-IT" sz="2400" dirty="0" err="1">
                <a:latin typeface="Arial" charset="0"/>
                <a:ea typeface="Arial" charset="0"/>
                <a:cs typeface="Arial" charset="0"/>
              </a:rPr>
              <a:t>it</a:t>
            </a:r>
            <a:r>
              <a:rPr lang="it-IT" sz="2400" dirty="0">
                <a:latin typeface="Arial" charset="0"/>
                <a:ea typeface="Arial" charset="0"/>
                <a:cs typeface="Arial" charset="0"/>
              </a:rPr>
              <a:t> </a:t>
            </a:r>
            <a:r>
              <a:rPr lang="it-IT" sz="2400" dirty="0" err="1">
                <a:latin typeface="Arial" charset="0"/>
                <a:ea typeface="Arial" charset="0"/>
                <a:cs typeface="Arial" charset="0"/>
              </a:rPr>
              <a:t>occupies</a:t>
            </a:r>
            <a:r>
              <a:rPr lang="it-IT" sz="2400" dirty="0">
                <a:latin typeface="Arial" charset="0"/>
                <a:ea typeface="Arial" charset="0"/>
                <a:cs typeface="Arial" charset="0"/>
              </a:rPr>
              <a:t> </a:t>
            </a:r>
            <a:r>
              <a:rPr lang="it-IT" sz="2400" dirty="0" err="1">
                <a:latin typeface="Arial" charset="0"/>
                <a:ea typeface="Arial" charset="0"/>
                <a:cs typeface="Arial" charset="0"/>
              </a:rPr>
              <a:t>less</a:t>
            </a:r>
            <a:r>
              <a:rPr lang="it-IT" sz="2400" dirty="0">
                <a:latin typeface="Arial" charset="0"/>
                <a:ea typeface="Arial" charset="0"/>
                <a:cs typeface="Arial" charset="0"/>
              </a:rPr>
              <a:t> </a:t>
            </a:r>
            <a:r>
              <a:rPr lang="it-IT" sz="2400" dirty="0" err="1">
                <a:latin typeface="Arial" charset="0"/>
                <a:ea typeface="Arial" charset="0"/>
                <a:cs typeface="Arial" charset="0"/>
              </a:rPr>
              <a:t>than</a:t>
            </a:r>
            <a:r>
              <a:rPr lang="it-IT" sz="2400" dirty="0">
                <a:latin typeface="Arial" charset="0"/>
                <a:ea typeface="Arial" charset="0"/>
                <a:cs typeface="Arial" charset="0"/>
              </a:rPr>
              <a:t> 2 </a:t>
            </a:r>
            <a:r>
              <a:rPr lang="it-IT" sz="2400" dirty="0" err="1">
                <a:latin typeface="Arial" charset="0"/>
                <a:ea typeface="Arial" charset="0"/>
                <a:cs typeface="Arial" charset="0"/>
              </a:rPr>
              <a:t>square</a:t>
            </a:r>
            <a:r>
              <a:rPr lang="it-IT" sz="2400" dirty="0">
                <a:latin typeface="Arial" charset="0"/>
                <a:ea typeface="Arial" charset="0"/>
                <a:cs typeface="Arial" charset="0"/>
              </a:rPr>
              <a:t> </a:t>
            </a:r>
            <a:r>
              <a:rPr lang="it-IT" sz="2400" dirty="0" err="1">
                <a:latin typeface="Arial" charset="0"/>
                <a:ea typeface="Arial" charset="0"/>
                <a:cs typeface="Arial" charset="0"/>
              </a:rPr>
              <a:t>meters</a:t>
            </a:r>
            <a:r>
              <a:rPr lang="it-IT" sz="2400" dirty="0">
                <a:latin typeface="Arial" charset="0"/>
                <a:ea typeface="Arial" charset="0"/>
                <a:cs typeface="Arial" charset="0"/>
              </a:rPr>
              <a:t> of </a:t>
            </a:r>
            <a:r>
              <a:rPr lang="it-IT" sz="2400" dirty="0" err="1">
                <a:latin typeface="Arial" charset="0"/>
                <a:ea typeface="Arial" charset="0"/>
                <a:cs typeface="Arial" charset="0"/>
              </a:rPr>
              <a:t>surface</a:t>
            </a:r>
            <a:r>
              <a:rPr lang="it-IT" sz="2400" dirty="0">
                <a:latin typeface="Arial" charset="0"/>
                <a:ea typeface="Arial" charset="0"/>
                <a:cs typeface="Arial" charset="0"/>
              </a:rPr>
              <a:t>. In </a:t>
            </a:r>
            <a:r>
              <a:rPr lang="it-IT" sz="2400" dirty="0" err="1">
                <a:latin typeface="Arial" charset="0"/>
                <a:ea typeface="Arial" charset="0"/>
                <a:cs typeface="Arial" charset="0"/>
              </a:rPr>
              <a:t>humans</a:t>
            </a:r>
            <a:r>
              <a:rPr lang="it-IT" sz="2400" dirty="0">
                <a:latin typeface="Arial" charset="0"/>
                <a:ea typeface="Arial" charset="0"/>
                <a:cs typeface="Arial" charset="0"/>
              </a:rPr>
              <a:t> </a:t>
            </a:r>
            <a:r>
              <a:rPr lang="it-IT" sz="2400" dirty="0" err="1">
                <a:latin typeface="Arial" charset="0"/>
                <a:ea typeface="Arial" charset="0"/>
                <a:cs typeface="Arial" charset="0"/>
              </a:rPr>
              <a:t>is</a:t>
            </a:r>
            <a:r>
              <a:rPr lang="it-IT" sz="2400" dirty="0">
                <a:latin typeface="Arial" charset="0"/>
                <a:ea typeface="Arial" charset="0"/>
                <a:cs typeface="Arial" charset="0"/>
              </a:rPr>
              <a:t> </a:t>
            </a:r>
            <a:r>
              <a:rPr lang="it-IT" sz="2400" dirty="0" err="1">
                <a:latin typeface="Arial" charset="0"/>
                <a:ea typeface="Arial" charset="0"/>
                <a:cs typeface="Arial" charset="0"/>
              </a:rPr>
              <a:t>thicker</a:t>
            </a:r>
            <a:r>
              <a:rPr lang="it-IT" sz="2400" dirty="0">
                <a:latin typeface="Arial" charset="0"/>
                <a:ea typeface="Arial" charset="0"/>
                <a:cs typeface="Arial" charset="0"/>
              </a:rPr>
              <a:t> in </a:t>
            </a:r>
            <a:r>
              <a:rPr lang="it-IT" sz="2400" dirty="0" err="1">
                <a:latin typeface="Arial" charset="0"/>
                <a:ea typeface="Arial" charset="0"/>
                <a:cs typeface="Arial" charset="0"/>
              </a:rPr>
              <a:t>males</a:t>
            </a:r>
            <a:r>
              <a:rPr lang="it-IT" sz="2400" dirty="0">
                <a:latin typeface="Arial" charset="0"/>
                <a:ea typeface="Arial" charset="0"/>
                <a:cs typeface="Arial" charset="0"/>
              </a:rPr>
              <a:t> </a:t>
            </a:r>
            <a:r>
              <a:rPr lang="it-IT" sz="2400" dirty="0" err="1">
                <a:latin typeface="Arial" charset="0"/>
                <a:ea typeface="Arial" charset="0"/>
                <a:cs typeface="Arial" charset="0"/>
              </a:rPr>
              <a:t>than</a:t>
            </a:r>
            <a:r>
              <a:rPr lang="it-IT" sz="2400" dirty="0">
                <a:latin typeface="Arial" charset="0"/>
                <a:ea typeface="Arial" charset="0"/>
                <a:cs typeface="Arial" charset="0"/>
              </a:rPr>
              <a:t> in </a:t>
            </a:r>
            <a:r>
              <a:rPr lang="it-IT" sz="2400" dirty="0" err="1">
                <a:latin typeface="Arial" charset="0"/>
                <a:ea typeface="Arial" charset="0"/>
                <a:cs typeface="Arial" charset="0"/>
              </a:rPr>
              <a:t>females</a:t>
            </a:r>
            <a:r>
              <a:rPr lang="it-IT" sz="2400" dirty="0">
                <a:latin typeface="Arial" charset="0"/>
                <a:ea typeface="Arial" charset="0"/>
                <a:cs typeface="Arial" charset="0"/>
              </a:rPr>
              <a:t> and the </a:t>
            </a:r>
            <a:r>
              <a:rPr lang="it-IT" sz="2400" dirty="0" err="1">
                <a:latin typeface="Arial" charset="0"/>
                <a:ea typeface="Arial" charset="0"/>
                <a:cs typeface="Arial" charset="0"/>
              </a:rPr>
              <a:t>thickness</a:t>
            </a:r>
            <a:r>
              <a:rPr lang="it-IT" sz="2400" dirty="0">
                <a:latin typeface="Arial" charset="0"/>
                <a:ea typeface="Arial" charset="0"/>
                <a:cs typeface="Arial" charset="0"/>
              </a:rPr>
              <a:t> can </a:t>
            </a:r>
            <a:r>
              <a:rPr lang="it-IT" sz="2400" dirty="0" err="1">
                <a:latin typeface="Arial" charset="0"/>
                <a:ea typeface="Arial" charset="0"/>
                <a:cs typeface="Arial" charset="0"/>
              </a:rPr>
              <a:t>range</a:t>
            </a:r>
            <a:r>
              <a:rPr lang="it-IT" sz="2400" dirty="0">
                <a:latin typeface="Arial" charset="0"/>
                <a:ea typeface="Arial" charset="0"/>
                <a:cs typeface="Arial" charset="0"/>
              </a:rPr>
              <a:t> from 0.5 mm to 2 mm up to 4 mm in the </a:t>
            </a:r>
            <a:r>
              <a:rPr lang="it-IT" sz="2400" dirty="0" err="1">
                <a:latin typeface="Arial" charset="0"/>
                <a:ea typeface="Arial" charset="0"/>
                <a:cs typeface="Arial" charset="0"/>
              </a:rPr>
              <a:t>neck</a:t>
            </a:r>
            <a:r>
              <a:rPr lang="it-IT" sz="2400" dirty="0">
                <a:latin typeface="Arial" charset="0"/>
                <a:ea typeface="Arial" charset="0"/>
                <a:cs typeface="Arial" charset="0"/>
              </a:rPr>
              <a:t> </a:t>
            </a:r>
            <a:r>
              <a:rPr lang="it-IT" sz="2400" dirty="0" err="1">
                <a:latin typeface="Arial" charset="0"/>
                <a:ea typeface="Arial" charset="0"/>
                <a:cs typeface="Arial" charset="0"/>
              </a:rPr>
              <a:t>regions</a:t>
            </a:r>
            <a:r>
              <a:rPr lang="it-IT" sz="2400" dirty="0">
                <a:latin typeface="Arial" charset="0"/>
                <a:ea typeface="Arial" charset="0"/>
                <a:cs typeface="Arial" charset="0"/>
              </a:rPr>
              <a:t>, the </a:t>
            </a:r>
            <a:r>
              <a:rPr lang="it-IT" sz="2400" dirty="0" err="1">
                <a:latin typeface="Arial" charset="0"/>
                <a:ea typeface="Arial" charset="0"/>
                <a:cs typeface="Arial" charset="0"/>
              </a:rPr>
              <a:t>palms</a:t>
            </a:r>
            <a:r>
              <a:rPr lang="it-IT" sz="2400" dirty="0">
                <a:latin typeface="Arial" charset="0"/>
                <a:ea typeface="Arial" charset="0"/>
                <a:cs typeface="Arial" charset="0"/>
              </a:rPr>
              <a:t> of the </a:t>
            </a:r>
            <a:r>
              <a:rPr lang="it-IT" sz="2400" dirty="0" err="1">
                <a:latin typeface="Arial" charset="0"/>
                <a:ea typeface="Arial" charset="0"/>
                <a:cs typeface="Arial" charset="0"/>
              </a:rPr>
              <a:t>hands</a:t>
            </a:r>
            <a:r>
              <a:rPr lang="it-IT" sz="2400" dirty="0">
                <a:latin typeface="Arial" charset="0"/>
                <a:ea typeface="Arial" charset="0"/>
                <a:cs typeface="Arial" charset="0"/>
              </a:rPr>
              <a:t> and </a:t>
            </a:r>
            <a:r>
              <a:rPr lang="it-IT" sz="2400" dirty="0" err="1">
                <a:latin typeface="Arial" charset="0"/>
                <a:ea typeface="Arial" charset="0"/>
                <a:cs typeface="Arial" charset="0"/>
              </a:rPr>
              <a:t>soles</a:t>
            </a:r>
            <a:r>
              <a:rPr lang="it-IT" sz="2400" dirty="0">
                <a:latin typeface="Arial" charset="0"/>
                <a:ea typeface="Arial" charset="0"/>
                <a:cs typeface="Arial" charset="0"/>
              </a:rPr>
              <a:t> of the </a:t>
            </a:r>
            <a:r>
              <a:rPr lang="it-IT" sz="2400" dirty="0" err="1">
                <a:latin typeface="Arial" charset="0"/>
                <a:ea typeface="Arial" charset="0"/>
                <a:cs typeface="Arial" charset="0"/>
              </a:rPr>
              <a:t>feet</a:t>
            </a:r>
            <a:r>
              <a:rPr lang="it-IT" sz="2400" dirty="0">
                <a:latin typeface="Arial" charset="0"/>
                <a:ea typeface="Arial" charset="0"/>
                <a:cs typeface="Arial" charset="0"/>
              </a:rPr>
              <a:t>. </a:t>
            </a:r>
            <a:r>
              <a:rPr lang="it-IT" sz="2400" dirty="0" err="1">
                <a:latin typeface="Arial" charset="0"/>
                <a:ea typeface="Arial" charset="0"/>
                <a:cs typeface="Arial" charset="0"/>
              </a:rPr>
              <a:t>It</a:t>
            </a:r>
            <a:r>
              <a:rPr lang="it-IT" sz="2400" dirty="0">
                <a:latin typeface="Arial" charset="0"/>
                <a:ea typeface="Arial" charset="0"/>
                <a:cs typeface="Arial" charset="0"/>
              </a:rPr>
              <a:t> </a:t>
            </a:r>
            <a:r>
              <a:rPr lang="it-IT" sz="2400" dirty="0" err="1">
                <a:latin typeface="Arial" charset="0"/>
                <a:ea typeface="Arial" charset="0"/>
                <a:cs typeface="Arial" charset="0"/>
              </a:rPr>
              <a:t>has</a:t>
            </a:r>
            <a:r>
              <a:rPr lang="it-IT" sz="2400" dirty="0">
                <a:latin typeface="Arial" charset="0"/>
                <a:ea typeface="Arial" charset="0"/>
                <a:cs typeface="Arial" charset="0"/>
              </a:rPr>
              <a:t> a large </a:t>
            </a:r>
            <a:r>
              <a:rPr lang="it-IT" sz="2400" dirty="0" err="1">
                <a:latin typeface="Arial" charset="0"/>
                <a:ea typeface="Arial" charset="0"/>
                <a:cs typeface="Arial" charset="0"/>
              </a:rPr>
              <a:t>distensibilily</a:t>
            </a:r>
            <a:r>
              <a:rPr lang="it-IT" sz="2400" dirty="0">
                <a:latin typeface="Arial" charset="0"/>
                <a:ea typeface="Arial" charset="0"/>
                <a:cs typeface="Arial" charset="0"/>
              </a:rPr>
              <a:t> and </a:t>
            </a:r>
            <a:r>
              <a:rPr lang="it-IT" sz="2400" dirty="0" err="1">
                <a:latin typeface="Arial" charset="0"/>
                <a:ea typeface="Arial" charset="0"/>
                <a:cs typeface="Arial" charset="0"/>
              </a:rPr>
              <a:t>resistance</a:t>
            </a:r>
            <a:r>
              <a:rPr lang="it-IT" sz="2400" dirty="0">
                <a:latin typeface="Arial" charset="0"/>
                <a:ea typeface="Arial" charset="0"/>
                <a:cs typeface="Arial" charset="0"/>
              </a:rPr>
              <a:t> </a:t>
            </a:r>
            <a:r>
              <a:rPr lang="it-IT" sz="2400" dirty="0" err="1">
                <a:latin typeface="Arial" charset="0"/>
                <a:ea typeface="Arial" charset="0"/>
                <a:cs typeface="Arial" charset="0"/>
              </a:rPr>
              <a:t>since</a:t>
            </a:r>
            <a:r>
              <a:rPr lang="it-IT" sz="2400" dirty="0">
                <a:latin typeface="Arial" charset="0"/>
                <a:ea typeface="Arial" charset="0"/>
                <a:cs typeface="Arial" charset="0"/>
              </a:rPr>
              <a:t> a strip of 3 mm to 100 mm can </a:t>
            </a:r>
            <a:r>
              <a:rPr lang="it-IT" sz="2400" dirty="0" err="1">
                <a:latin typeface="Arial" charset="0"/>
                <a:ea typeface="Arial" charset="0"/>
                <a:cs typeface="Arial" charset="0"/>
              </a:rPr>
              <a:t>withstand</a:t>
            </a:r>
            <a:r>
              <a:rPr lang="it-IT" sz="2400" dirty="0">
                <a:latin typeface="Arial" charset="0"/>
                <a:ea typeface="Arial" charset="0"/>
                <a:cs typeface="Arial" charset="0"/>
              </a:rPr>
              <a:t> up to 10 kg, </a:t>
            </a:r>
            <a:r>
              <a:rPr lang="it-IT" sz="2400" dirty="0" err="1">
                <a:latin typeface="Arial" charset="0"/>
                <a:ea typeface="Arial" charset="0"/>
                <a:cs typeface="Arial" charset="0"/>
              </a:rPr>
              <a:t>reaching</a:t>
            </a:r>
            <a:r>
              <a:rPr lang="it-IT" sz="2400" dirty="0">
                <a:latin typeface="Arial" charset="0"/>
                <a:ea typeface="Arial" charset="0"/>
                <a:cs typeface="Arial" charset="0"/>
              </a:rPr>
              <a:t> </a:t>
            </a:r>
            <a:r>
              <a:rPr lang="it-IT" sz="2400" dirty="0" err="1">
                <a:latin typeface="Arial" charset="0"/>
                <a:ea typeface="Arial" charset="0"/>
                <a:cs typeface="Arial" charset="0"/>
              </a:rPr>
              <a:t>about</a:t>
            </a:r>
            <a:r>
              <a:rPr lang="it-IT" sz="2400" dirty="0">
                <a:latin typeface="Arial" charset="0"/>
                <a:ea typeface="Arial" charset="0"/>
                <a:cs typeface="Arial" charset="0"/>
              </a:rPr>
              <a:t> 50%. </a:t>
            </a:r>
          </a:p>
        </p:txBody>
      </p:sp>
      <p:pic>
        <p:nvPicPr>
          <p:cNvPr id="5" name="Segnaposto contenuto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617028" y="1151965"/>
            <a:ext cx="5994439" cy="3925344"/>
          </a:xfrm>
        </p:spPr>
      </p:pic>
    </p:spTree>
    <p:extLst>
      <p:ext uri="{BB962C8B-B14F-4D97-AF65-F5344CB8AC3E}">
        <p14:creationId xmlns:p14="http://schemas.microsoft.com/office/powerpoint/2010/main" val="278450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0396882" cy="1151965"/>
          </a:xfrm>
        </p:spPr>
        <p:txBody>
          <a:bodyPr/>
          <a:lstStyle/>
          <a:p>
            <a:r>
              <a:rPr lang="it-IT" dirty="0" err="1" smtClean="0"/>
              <a:t>Hearing</a:t>
            </a:r>
            <a:r>
              <a:rPr lang="it-IT" dirty="0" smtClean="0"/>
              <a:t> </a:t>
            </a:r>
            <a:endParaRPr lang="it-IT" dirty="0"/>
          </a:p>
        </p:txBody>
      </p:sp>
      <p:sp>
        <p:nvSpPr>
          <p:cNvPr id="6" name="CasellaDiTesto 5"/>
          <p:cNvSpPr txBox="1"/>
          <p:nvPr/>
        </p:nvSpPr>
        <p:spPr>
          <a:xfrm>
            <a:off x="1" y="860752"/>
            <a:ext cx="6296627" cy="5262979"/>
          </a:xfrm>
          <a:prstGeom prst="rect">
            <a:avLst/>
          </a:prstGeom>
          <a:noFill/>
        </p:spPr>
        <p:txBody>
          <a:bodyPr wrap="square" rtlCol="0">
            <a:spAutoFit/>
          </a:bodyPr>
          <a:lstStyle/>
          <a:p>
            <a:r>
              <a:rPr lang="en-US" sz="2400" dirty="0">
                <a:latin typeface="Calibri" panose="020F0502020204030204" pitchFamily="34" charset="0"/>
              </a:rPr>
              <a:t>The </a:t>
            </a:r>
            <a:r>
              <a:rPr lang="en-US" sz="2400" dirty="0">
                <a:solidFill>
                  <a:srgbClr val="FF0000"/>
                </a:solidFill>
                <a:latin typeface="Calibri" panose="020F0502020204030204" pitchFamily="34" charset="0"/>
              </a:rPr>
              <a:t>auditory system </a:t>
            </a:r>
            <a:r>
              <a:rPr lang="en-US" sz="2400" dirty="0">
                <a:latin typeface="Calibri" panose="020F0502020204030204" pitchFamily="34" charset="0"/>
              </a:rPr>
              <a:t>(more simply hearing) is the first of five sense organs to develop in the fetus and to promote contact with the external environment. The system includes the sensory organs (ears, bodies involved in the perception and sound translation), both parts of the auditory sensory system. Is divided in</a:t>
            </a:r>
            <a:r>
              <a:rPr lang="en-US" sz="2400" dirty="0" smtClean="0">
                <a:latin typeface="Calibri" panose="020F0502020204030204" pitchFamily="34" charset="0"/>
              </a:rPr>
              <a:t>:</a:t>
            </a:r>
          </a:p>
          <a:p>
            <a:endParaRPr lang="en-US" sz="2400" dirty="0">
              <a:latin typeface="Calibri" panose="020F0502020204030204" pitchFamily="34" charset="0"/>
            </a:endParaRPr>
          </a:p>
          <a:p>
            <a:pPr marL="342900" indent="-342900">
              <a:buFont typeface="Arial" charset="0"/>
              <a:buChar char="•"/>
            </a:pPr>
            <a:r>
              <a:rPr lang="en-US" sz="2400" dirty="0" smtClean="0">
                <a:highlight>
                  <a:srgbClr val="FFFF00"/>
                </a:highlight>
                <a:latin typeface="Calibri" panose="020F0502020204030204" pitchFamily="34" charset="0"/>
              </a:rPr>
              <a:t>Peripheral</a:t>
            </a:r>
            <a:r>
              <a:rPr lang="en-US" sz="2400" dirty="0" smtClean="0">
                <a:latin typeface="Calibri" panose="020F0502020204030204" pitchFamily="34" charset="0"/>
              </a:rPr>
              <a:t> </a:t>
            </a:r>
            <a:r>
              <a:rPr lang="en-US" sz="2400" dirty="0">
                <a:latin typeface="Calibri" panose="020F0502020204030204" pitchFamily="34" charset="0"/>
              </a:rPr>
              <a:t>auditory </a:t>
            </a:r>
            <a:r>
              <a:rPr lang="en-US" sz="2400" dirty="0" smtClean="0">
                <a:latin typeface="Calibri" panose="020F0502020204030204" pitchFamily="34" charset="0"/>
              </a:rPr>
              <a:t>system</a:t>
            </a:r>
          </a:p>
          <a:p>
            <a:endParaRPr lang="en-US" sz="2400" dirty="0">
              <a:latin typeface="Calibri" panose="020F0502020204030204" pitchFamily="34" charset="0"/>
            </a:endParaRPr>
          </a:p>
          <a:p>
            <a:pPr marL="342900" indent="-342900">
              <a:buFont typeface="Arial" charset="0"/>
              <a:buChar char="•"/>
            </a:pPr>
            <a:r>
              <a:rPr lang="en-US" sz="2400" dirty="0">
                <a:highlight>
                  <a:srgbClr val="FFFF00"/>
                </a:highlight>
                <a:latin typeface="Calibri" panose="020F0502020204030204" pitchFamily="34" charset="0"/>
              </a:rPr>
              <a:t>Central</a:t>
            </a:r>
            <a:r>
              <a:rPr lang="en-US" sz="2400" dirty="0">
                <a:latin typeface="Calibri" panose="020F0502020204030204" pitchFamily="34" charset="0"/>
              </a:rPr>
              <a:t> auditory system</a:t>
            </a:r>
          </a:p>
          <a:p>
            <a:pPr marL="285750" indent="-285750">
              <a:buFont typeface="Arial" charset="0"/>
              <a:buChar char="•"/>
            </a:pPr>
            <a:endParaRPr lang="it-IT" sz="2400" b="1" dirty="0">
              <a:latin typeface="Calibri" panose="020F0502020204030204" pitchFamily="34" charset="0"/>
            </a:endParaRPr>
          </a:p>
          <a:p>
            <a:endParaRPr lang="it-IT" sz="1600" dirty="0">
              <a:latin typeface="Calibri" panose="020F0502020204030204" pitchFamily="34" charset="0"/>
            </a:endParaRPr>
          </a:p>
          <a:p>
            <a:endParaRPr lang="it-IT" sz="1600" dirty="0">
              <a:latin typeface="Calibri" panose="020F0502020204030204" pitchFamily="34" charset="0"/>
            </a:endParaRPr>
          </a:p>
          <a:p>
            <a:endParaRPr lang="it-IT" sz="1600" dirty="0">
              <a:latin typeface="Calibri" panose="020F0502020204030204"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346" y="860751"/>
            <a:ext cx="5445339" cy="4000616"/>
          </a:xfrm>
          <a:prstGeom prst="rect">
            <a:avLst/>
          </a:prstGeom>
        </p:spPr>
      </p:pic>
    </p:spTree>
    <p:extLst>
      <p:ext uri="{BB962C8B-B14F-4D97-AF65-F5344CB8AC3E}">
        <p14:creationId xmlns:p14="http://schemas.microsoft.com/office/powerpoint/2010/main" val="1947346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4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
                                        <p:tgtEl>
                                          <p:spTgt spid="6"/>
                                        </p:tgtEl>
                                      </p:cBhvr>
                                    </p:animEffect>
                                    <p:anim calcmode="lin" valueType="num">
                                      <p:cBhvr>
                                        <p:cTn id="12" dur="400" fill="hold"/>
                                        <p:tgtEl>
                                          <p:spTgt spid="6"/>
                                        </p:tgtEl>
                                        <p:attrNameLst>
                                          <p:attrName>ppt_x</p:attrName>
                                        </p:attrNameLst>
                                      </p:cBhvr>
                                      <p:tavLst>
                                        <p:tav tm="0">
                                          <p:val>
                                            <p:strVal val="#ppt_x"/>
                                          </p:val>
                                        </p:tav>
                                        <p:tav tm="100000">
                                          <p:val>
                                            <p:strVal val="#ppt_x"/>
                                          </p:val>
                                        </p:tav>
                                      </p:tavLst>
                                    </p:anim>
                                    <p:anim calcmode="lin" valueType="num">
                                      <p:cBhvr>
                                        <p:cTn id="13" dur="400" fill="hold"/>
                                        <p:tgtEl>
                                          <p:spTgt spid="6"/>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0396882" cy="1151965"/>
          </a:xfrm>
        </p:spPr>
        <p:txBody>
          <a:bodyPr/>
          <a:lstStyle/>
          <a:p>
            <a:r>
              <a:rPr lang="it-IT" dirty="0" smtClean="0"/>
              <a:t>The </a:t>
            </a:r>
            <a:r>
              <a:rPr lang="it-IT" dirty="0" err="1" smtClean="0"/>
              <a:t>ears</a:t>
            </a:r>
            <a:endParaRPr lang="it-IT" dirty="0"/>
          </a:p>
        </p:txBody>
      </p:sp>
      <p:sp>
        <p:nvSpPr>
          <p:cNvPr id="4" name="CasellaDiTesto 3"/>
          <p:cNvSpPr txBox="1"/>
          <p:nvPr/>
        </p:nvSpPr>
        <p:spPr>
          <a:xfrm>
            <a:off x="0" y="945833"/>
            <a:ext cx="5236029" cy="3416320"/>
          </a:xfrm>
          <a:prstGeom prst="rect">
            <a:avLst/>
          </a:prstGeom>
          <a:noFill/>
        </p:spPr>
        <p:txBody>
          <a:bodyPr wrap="square" rtlCol="0">
            <a:spAutoFit/>
          </a:bodyPr>
          <a:lstStyle/>
          <a:p>
            <a:r>
              <a:rPr lang="it-IT" sz="2400" dirty="0">
                <a:latin typeface="Calibri" panose="020F0502020204030204" pitchFamily="34" charset="0"/>
              </a:rPr>
              <a:t>The</a:t>
            </a:r>
            <a:r>
              <a:rPr lang="it-IT" sz="2400" dirty="0">
                <a:solidFill>
                  <a:srgbClr val="FF0000"/>
                </a:solidFill>
                <a:latin typeface="Calibri" panose="020F0502020204030204" pitchFamily="34" charset="0"/>
              </a:rPr>
              <a:t> </a:t>
            </a:r>
            <a:r>
              <a:rPr lang="it-IT" sz="2400" dirty="0" err="1">
                <a:solidFill>
                  <a:srgbClr val="FF0000"/>
                </a:solidFill>
                <a:latin typeface="Calibri" panose="020F0502020204030204" pitchFamily="34" charset="0"/>
              </a:rPr>
              <a:t>ears</a:t>
            </a:r>
            <a:r>
              <a:rPr lang="it-IT" sz="2400" dirty="0">
                <a:solidFill>
                  <a:srgbClr val="FF0000"/>
                </a:solidFill>
                <a:latin typeface="Calibri" panose="020F0502020204030204" pitchFamily="34" charset="0"/>
              </a:rPr>
              <a:t> </a:t>
            </a:r>
            <a:r>
              <a:rPr lang="it-IT" sz="2400" dirty="0">
                <a:latin typeface="Calibri" panose="020F0502020204030204" pitchFamily="34" charset="0"/>
              </a:rPr>
              <a:t>are the </a:t>
            </a:r>
            <a:r>
              <a:rPr lang="it-IT" sz="2400" dirty="0" err="1">
                <a:latin typeface="Calibri" panose="020F0502020204030204" pitchFamily="34" charset="0"/>
              </a:rPr>
              <a:t>sensory</a:t>
            </a:r>
            <a:r>
              <a:rPr lang="it-IT" sz="2400" dirty="0">
                <a:latin typeface="Calibri" panose="020F0502020204030204" pitchFamily="34" charset="0"/>
              </a:rPr>
              <a:t> </a:t>
            </a:r>
            <a:r>
              <a:rPr lang="it-IT" sz="2400" dirty="0" err="1">
                <a:latin typeface="Calibri" panose="020F0502020204030204" pitchFamily="34" charset="0"/>
              </a:rPr>
              <a:t>organ</a:t>
            </a:r>
            <a:r>
              <a:rPr lang="it-IT" sz="2400" dirty="0">
                <a:latin typeface="Calibri" panose="020F0502020204030204" pitchFamily="34" charset="0"/>
              </a:rPr>
              <a:t> of </a:t>
            </a:r>
            <a:r>
              <a:rPr lang="it-IT" sz="2400" dirty="0" err="1">
                <a:latin typeface="Calibri" panose="020F0502020204030204" pitchFamily="34" charset="0"/>
              </a:rPr>
              <a:t>hearing</a:t>
            </a:r>
            <a:r>
              <a:rPr lang="it-IT" sz="2400" dirty="0">
                <a:latin typeface="Calibri" panose="020F0502020204030204" pitchFamily="34" charset="0"/>
              </a:rPr>
              <a:t>.  </a:t>
            </a:r>
            <a:r>
              <a:rPr lang="it-IT" sz="2400" dirty="0" err="1">
                <a:latin typeface="Calibri" panose="020F0502020204030204" pitchFamily="34" charset="0"/>
              </a:rPr>
              <a:t>Ears</a:t>
            </a:r>
            <a:r>
              <a:rPr lang="it-IT" sz="2400" dirty="0">
                <a:latin typeface="Calibri" panose="020F0502020204030204" pitchFamily="34" charset="0"/>
              </a:rPr>
              <a:t> are </a:t>
            </a:r>
            <a:r>
              <a:rPr lang="it-IT" sz="2400" dirty="0" err="1">
                <a:latin typeface="Calibri" panose="020F0502020204030204" pitchFamily="34" charset="0"/>
              </a:rPr>
              <a:t>divided</a:t>
            </a:r>
            <a:r>
              <a:rPr lang="it-IT" sz="2400" dirty="0">
                <a:latin typeface="Calibri" panose="020F0502020204030204" pitchFamily="34" charset="0"/>
              </a:rPr>
              <a:t> in </a:t>
            </a:r>
            <a:r>
              <a:rPr lang="it-IT" sz="2400" dirty="0" err="1">
                <a:latin typeface="Calibri" panose="020F0502020204030204" pitchFamily="34" charset="0"/>
              </a:rPr>
              <a:t>three</a:t>
            </a:r>
            <a:r>
              <a:rPr lang="it-IT" sz="2400" dirty="0">
                <a:latin typeface="Calibri" panose="020F0502020204030204" pitchFamily="34" charset="0"/>
              </a:rPr>
              <a:t> </a:t>
            </a:r>
            <a:r>
              <a:rPr lang="it-IT" sz="2400" dirty="0" err="1">
                <a:latin typeface="Calibri" panose="020F0502020204030204" pitchFamily="34" charset="0"/>
              </a:rPr>
              <a:t>parts</a:t>
            </a:r>
            <a:r>
              <a:rPr lang="it-IT" sz="2400" dirty="0" smtClean="0">
                <a:latin typeface="Calibri" panose="020F0502020204030204" pitchFamily="34" charset="0"/>
              </a:rPr>
              <a:t>:</a:t>
            </a:r>
          </a:p>
          <a:p>
            <a:endParaRPr lang="it-IT" sz="2400" dirty="0">
              <a:latin typeface="Calibri" panose="020F0502020204030204" pitchFamily="34" charset="0"/>
            </a:endParaRPr>
          </a:p>
          <a:p>
            <a:pPr marL="285750" indent="-285750">
              <a:buFont typeface="Arial" charset="0"/>
              <a:buChar char="•"/>
            </a:pPr>
            <a:r>
              <a:rPr lang="it-IT" sz="2400" dirty="0">
                <a:latin typeface="Calibri" panose="020F0502020204030204" pitchFamily="34" charset="0"/>
              </a:rPr>
              <a:t>Outer </a:t>
            </a:r>
            <a:r>
              <a:rPr lang="it-IT" sz="2400" dirty="0" err="1">
                <a:latin typeface="Calibri" panose="020F0502020204030204" pitchFamily="34" charset="0"/>
              </a:rPr>
              <a:t>ear</a:t>
            </a:r>
            <a:r>
              <a:rPr lang="it-IT" sz="2400" dirty="0">
                <a:latin typeface="Calibri" panose="020F0502020204030204" pitchFamily="34" charset="0"/>
              </a:rPr>
              <a:t>, </a:t>
            </a:r>
            <a:r>
              <a:rPr lang="it-IT" sz="2400" dirty="0" err="1">
                <a:latin typeface="Calibri" panose="020F0502020204030204" pitchFamily="34" charset="0"/>
              </a:rPr>
              <a:t>there</a:t>
            </a:r>
            <a:r>
              <a:rPr lang="it-IT" sz="2400" dirty="0">
                <a:latin typeface="Calibri" panose="020F0502020204030204" pitchFamily="34" charset="0"/>
              </a:rPr>
              <a:t> </a:t>
            </a:r>
            <a:r>
              <a:rPr lang="it-IT" sz="2400" dirty="0" err="1">
                <a:latin typeface="Calibri" panose="020F0502020204030204" pitchFamily="34" charset="0"/>
              </a:rPr>
              <a:t>is</a:t>
            </a:r>
            <a:r>
              <a:rPr lang="it-IT" sz="2400" dirty="0">
                <a:latin typeface="Calibri" panose="020F0502020204030204" pitchFamily="34" charset="0"/>
              </a:rPr>
              <a:t> </a:t>
            </a:r>
            <a:r>
              <a:rPr lang="it-IT" sz="2400" dirty="0" err="1">
                <a:latin typeface="Calibri" panose="020F0502020204030204" pitchFamily="34" charset="0"/>
              </a:rPr>
              <a:t>only</a:t>
            </a:r>
            <a:r>
              <a:rPr lang="it-IT" sz="2400" dirty="0">
                <a:latin typeface="Calibri" panose="020F0502020204030204" pitchFamily="34" charset="0"/>
              </a:rPr>
              <a:t> the </a:t>
            </a:r>
            <a:r>
              <a:rPr lang="it-IT" sz="2400" dirty="0" err="1">
                <a:highlight>
                  <a:srgbClr val="FFFF00"/>
                </a:highlight>
                <a:latin typeface="Calibri" panose="020F0502020204030204" pitchFamily="34" charset="0"/>
              </a:rPr>
              <a:t>ear</a:t>
            </a:r>
            <a:r>
              <a:rPr lang="it-IT" sz="2400" dirty="0">
                <a:highlight>
                  <a:srgbClr val="FFFF00"/>
                </a:highlight>
                <a:latin typeface="Calibri" panose="020F0502020204030204" pitchFamily="34" charset="0"/>
              </a:rPr>
              <a:t> (pinna)</a:t>
            </a:r>
          </a:p>
          <a:p>
            <a:pPr marL="285750" indent="-285750">
              <a:buFont typeface="Arial" charset="0"/>
              <a:buChar char="•"/>
            </a:pPr>
            <a:r>
              <a:rPr lang="it-IT" sz="2400" dirty="0">
                <a:latin typeface="Calibri" panose="020F0502020204030204" pitchFamily="34" charset="0"/>
              </a:rPr>
              <a:t>Middle </a:t>
            </a:r>
            <a:r>
              <a:rPr lang="it-IT" sz="2400" dirty="0" err="1">
                <a:latin typeface="Calibri" panose="020F0502020204030204" pitchFamily="34" charset="0"/>
              </a:rPr>
              <a:t>ear</a:t>
            </a:r>
            <a:r>
              <a:rPr lang="it-IT" sz="2400" dirty="0">
                <a:latin typeface="Calibri" panose="020F0502020204030204" pitchFamily="34" charset="0"/>
              </a:rPr>
              <a:t>, </a:t>
            </a:r>
            <a:r>
              <a:rPr lang="it-IT" sz="2400" dirty="0" err="1">
                <a:latin typeface="Calibri" panose="020F0502020204030204" pitchFamily="34" charset="0"/>
              </a:rPr>
              <a:t>here</a:t>
            </a:r>
            <a:r>
              <a:rPr lang="it-IT" sz="2400" dirty="0">
                <a:latin typeface="Calibri" panose="020F0502020204030204" pitchFamily="34" charset="0"/>
              </a:rPr>
              <a:t> </a:t>
            </a:r>
            <a:r>
              <a:rPr lang="it-IT" sz="2400" dirty="0" err="1">
                <a:latin typeface="Calibri" panose="020F0502020204030204" pitchFamily="34" charset="0"/>
              </a:rPr>
              <a:t>there</a:t>
            </a:r>
            <a:r>
              <a:rPr lang="it-IT" sz="2400" dirty="0">
                <a:latin typeface="Calibri" panose="020F0502020204030204" pitchFamily="34" charset="0"/>
              </a:rPr>
              <a:t> are </a:t>
            </a:r>
            <a:r>
              <a:rPr lang="it-IT" sz="2400" dirty="0" err="1">
                <a:latin typeface="Calibri" panose="020F0502020204030204" pitchFamily="34" charset="0"/>
              </a:rPr>
              <a:t>three</a:t>
            </a:r>
            <a:r>
              <a:rPr lang="it-IT" sz="2400" dirty="0">
                <a:latin typeface="Calibri" panose="020F0502020204030204" pitchFamily="34" charset="0"/>
              </a:rPr>
              <a:t> </a:t>
            </a:r>
            <a:r>
              <a:rPr lang="it-IT" sz="2400" dirty="0" err="1">
                <a:latin typeface="Calibri" panose="020F0502020204030204" pitchFamily="34" charset="0"/>
              </a:rPr>
              <a:t>important</a:t>
            </a:r>
            <a:r>
              <a:rPr lang="it-IT" sz="2400" dirty="0">
                <a:latin typeface="Calibri" panose="020F0502020204030204" pitchFamily="34" charset="0"/>
              </a:rPr>
              <a:t> </a:t>
            </a:r>
            <a:r>
              <a:rPr lang="it-IT" sz="2400" dirty="0" err="1">
                <a:latin typeface="Calibri" panose="020F0502020204030204" pitchFamily="34" charset="0"/>
              </a:rPr>
              <a:t>bones</a:t>
            </a:r>
            <a:r>
              <a:rPr lang="it-IT" sz="2400" dirty="0">
                <a:latin typeface="Calibri" panose="020F0502020204030204" pitchFamily="34" charset="0"/>
              </a:rPr>
              <a:t> (</a:t>
            </a:r>
            <a:r>
              <a:rPr lang="it-IT" sz="2400" dirty="0" err="1">
                <a:highlight>
                  <a:srgbClr val="FFFF00"/>
                </a:highlight>
                <a:latin typeface="Calibri" panose="020F0502020204030204" pitchFamily="34" charset="0"/>
              </a:rPr>
              <a:t>hammer</a:t>
            </a:r>
            <a:r>
              <a:rPr lang="it-IT" sz="2400" dirty="0">
                <a:latin typeface="Calibri" panose="020F0502020204030204" pitchFamily="34" charset="0"/>
              </a:rPr>
              <a:t>, </a:t>
            </a:r>
            <a:r>
              <a:rPr lang="it-IT" sz="2400" dirty="0" err="1">
                <a:highlight>
                  <a:srgbClr val="FFFF00"/>
                </a:highlight>
                <a:latin typeface="Calibri" panose="020F0502020204030204" pitchFamily="34" charset="0"/>
              </a:rPr>
              <a:t>anvil</a:t>
            </a:r>
            <a:r>
              <a:rPr lang="it-IT" sz="2400" dirty="0">
                <a:latin typeface="Calibri" panose="020F0502020204030204" pitchFamily="34" charset="0"/>
              </a:rPr>
              <a:t> and </a:t>
            </a:r>
            <a:r>
              <a:rPr lang="it-IT" sz="2400" dirty="0" err="1">
                <a:highlight>
                  <a:srgbClr val="FFFF00"/>
                </a:highlight>
                <a:latin typeface="Calibri" panose="020F0502020204030204" pitchFamily="34" charset="0"/>
              </a:rPr>
              <a:t>stirrup</a:t>
            </a:r>
            <a:r>
              <a:rPr lang="it-IT" sz="2400" dirty="0">
                <a:latin typeface="Calibri" panose="020F0502020204030204" pitchFamily="34" charset="0"/>
              </a:rPr>
              <a:t>)</a:t>
            </a:r>
          </a:p>
          <a:p>
            <a:pPr marL="285750" indent="-285750">
              <a:buFont typeface="Arial" charset="0"/>
              <a:buChar char="•"/>
            </a:pPr>
            <a:r>
              <a:rPr lang="it-IT" sz="2400" dirty="0">
                <a:latin typeface="Calibri" panose="020F0502020204030204" pitchFamily="34" charset="0"/>
              </a:rPr>
              <a:t>Inner </a:t>
            </a:r>
            <a:r>
              <a:rPr lang="it-IT" sz="2400" dirty="0" err="1">
                <a:latin typeface="Calibri" panose="020F0502020204030204" pitchFamily="34" charset="0"/>
              </a:rPr>
              <a:t>ear</a:t>
            </a:r>
            <a:r>
              <a:rPr lang="it-IT" sz="2400" dirty="0">
                <a:latin typeface="Calibri" panose="020F0502020204030204" pitchFamily="34" charset="0"/>
              </a:rPr>
              <a:t>, </a:t>
            </a:r>
            <a:r>
              <a:rPr lang="it-IT" sz="2400" dirty="0" err="1">
                <a:highlight>
                  <a:srgbClr val="FFFF00"/>
                </a:highlight>
                <a:latin typeface="Calibri" panose="020F0502020204030204" pitchFamily="34" charset="0"/>
              </a:rPr>
              <a:t>cochlea</a:t>
            </a:r>
            <a:r>
              <a:rPr lang="it-IT" sz="2400" dirty="0">
                <a:latin typeface="Calibri" panose="020F0502020204030204" pitchFamily="34" charset="0"/>
              </a:rPr>
              <a:t> (</a:t>
            </a:r>
            <a:r>
              <a:rPr lang="it-IT" sz="2400" dirty="0" err="1">
                <a:latin typeface="Calibri" panose="020F0502020204030204" pitchFamily="34" charset="0"/>
              </a:rPr>
              <a:t>spiral</a:t>
            </a:r>
            <a:r>
              <a:rPr lang="it-IT" sz="2400" dirty="0">
                <a:latin typeface="Calibri" panose="020F0502020204030204" pitchFamily="34" charset="0"/>
              </a:rPr>
              <a:t> bone). Inside the </a:t>
            </a:r>
            <a:r>
              <a:rPr lang="it-IT" sz="2400" dirty="0" err="1">
                <a:latin typeface="Calibri" panose="020F0502020204030204" pitchFamily="34" charset="0"/>
              </a:rPr>
              <a:t>cochlea</a:t>
            </a:r>
            <a:r>
              <a:rPr lang="it-IT" sz="2400" dirty="0">
                <a:latin typeface="Calibri" panose="020F0502020204030204" pitchFamily="34" charset="0"/>
              </a:rPr>
              <a:t> </a:t>
            </a:r>
            <a:r>
              <a:rPr lang="it-IT" sz="2400" dirty="0" err="1">
                <a:latin typeface="Calibri" panose="020F0502020204030204" pitchFamily="34" charset="0"/>
              </a:rPr>
              <a:t>is</a:t>
            </a:r>
            <a:r>
              <a:rPr lang="it-IT" sz="2400" dirty="0">
                <a:latin typeface="Calibri" panose="020F0502020204030204" pitchFamily="34" charset="0"/>
              </a:rPr>
              <a:t> the </a:t>
            </a:r>
            <a:r>
              <a:rPr lang="it-IT" sz="2400" dirty="0" err="1">
                <a:highlight>
                  <a:srgbClr val="FFFF00"/>
                </a:highlight>
                <a:latin typeface="Calibri" panose="020F0502020204030204" pitchFamily="34" charset="0"/>
              </a:rPr>
              <a:t>organ</a:t>
            </a:r>
            <a:r>
              <a:rPr lang="it-IT" sz="2400" dirty="0">
                <a:highlight>
                  <a:srgbClr val="FFFF00"/>
                </a:highlight>
                <a:latin typeface="Calibri" panose="020F0502020204030204" pitchFamily="34" charset="0"/>
              </a:rPr>
              <a:t> of Corti.</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6029" y="945833"/>
            <a:ext cx="6300576" cy="4158933"/>
          </a:xfrm>
          <a:prstGeom prst="rect">
            <a:avLst/>
          </a:prstGeom>
        </p:spPr>
      </p:pic>
    </p:spTree>
    <p:extLst>
      <p:ext uri="{BB962C8B-B14F-4D97-AF65-F5344CB8AC3E}">
        <p14:creationId xmlns:p14="http://schemas.microsoft.com/office/powerpoint/2010/main" val="221558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0396882" cy="1151965"/>
          </a:xfrm>
        </p:spPr>
        <p:txBody>
          <a:bodyPr/>
          <a:lstStyle/>
          <a:p>
            <a:r>
              <a:rPr lang="it-IT" dirty="0" err="1" smtClean="0"/>
              <a:t>Olfaction</a:t>
            </a:r>
            <a:endParaRPr lang="it-IT" dirty="0"/>
          </a:p>
        </p:txBody>
      </p:sp>
      <p:sp>
        <p:nvSpPr>
          <p:cNvPr id="4" name="CasellaDiTesto 3"/>
          <p:cNvSpPr txBox="1"/>
          <p:nvPr/>
        </p:nvSpPr>
        <p:spPr>
          <a:xfrm>
            <a:off x="92598" y="1151965"/>
            <a:ext cx="4734046" cy="3970318"/>
          </a:xfrm>
          <a:prstGeom prst="rect">
            <a:avLst/>
          </a:prstGeom>
          <a:noFill/>
        </p:spPr>
        <p:txBody>
          <a:bodyPr wrap="square" rtlCol="0">
            <a:spAutoFit/>
          </a:bodyPr>
          <a:lstStyle/>
          <a:p>
            <a:r>
              <a:rPr lang="it-IT" sz="2800" dirty="0" err="1" smtClean="0">
                <a:latin typeface="Calibri" charset="0"/>
                <a:ea typeface="Calibri" charset="0"/>
                <a:cs typeface="Calibri" charset="0"/>
              </a:rPr>
              <a:t>Olfaction</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is</a:t>
            </a:r>
            <a:r>
              <a:rPr lang="it-IT" sz="2800" dirty="0" smtClean="0">
                <a:latin typeface="Calibri" charset="0"/>
                <a:ea typeface="Calibri" charset="0"/>
                <a:cs typeface="Calibri" charset="0"/>
              </a:rPr>
              <a:t> the </a:t>
            </a:r>
            <a:r>
              <a:rPr lang="it-IT" sz="2800" dirty="0" err="1" smtClean="0">
                <a:latin typeface="Calibri" charset="0"/>
                <a:ea typeface="Calibri" charset="0"/>
                <a:cs typeface="Calibri" charset="0"/>
              </a:rPr>
              <a:t>sense</a:t>
            </a:r>
            <a:r>
              <a:rPr lang="it-IT" sz="2800" dirty="0" smtClean="0">
                <a:latin typeface="Calibri" charset="0"/>
                <a:ea typeface="Calibri" charset="0"/>
                <a:cs typeface="Calibri" charset="0"/>
              </a:rPr>
              <a:t> of </a:t>
            </a:r>
            <a:r>
              <a:rPr lang="it-IT" sz="2800" dirty="0" err="1" smtClean="0">
                <a:latin typeface="Calibri" charset="0"/>
                <a:ea typeface="Calibri" charset="0"/>
                <a:cs typeface="Calibri" charset="0"/>
              </a:rPr>
              <a:t>smell</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It’s</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operated</a:t>
            </a:r>
            <a:r>
              <a:rPr lang="it-IT" sz="2800" dirty="0" smtClean="0">
                <a:latin typeface="Calibri" charset="0"/>
                <a:ea typeface="Calibri" charset="0"/>
                <a:cs typeface="Calibri" charset="0"/>
              </a:rPr>
              <a:t> by the </a:t>
            </a:r>
            <a:r>
              <a:rPr lang="it-IT" sz="2800" dirty="0" err="1" smtClean="0">
                <a:latin typeface="Calibri" charset="0"/>
                <a:ea typeface="Calibri" charset="0"/>
                <a:cs typeface="Calibri" charset="0"/>
              </a:rPr>
              <a:t>olfactory</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receptors</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located</a:t>
            </a:r>
            <a:r>
              <a:rPr lang="it-IT" sz="2800" dirty="0" smtClean="0">
                <a:latin typeface="Calibri" charset="0"/>
                <a:ea typeface="Calibri" charset="0"/>
                <a:cs typeface="Calibri" charset="0"/>
              </a:rPr>
              <a:t> in the </a:t>
            </a:r>
            <a:r>
              <a:rPr lang="it-IT" sz="2800" dirty="0" err="1" smtClean="0">
                <a:latin typeface="Calibri" charset="0"/>
                <a:ea typeface="Calibri" charset="0"/>
                <a:cs typeface="Calibri" charset="0"/>
              </a:rPr>
              <a:t>nasal</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cavity</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It’s</a:t>
            </a:r>
            <a:r>
              <a:rPr lang="it-IT" sz="2800" dirty="0" smtClean="0">
                <a:latin typeface="Calibri" charset="0"/>
                <a:ea typeface="Calibri" charset="0"/>
                <a:cs typeface="Calibri" charset="0"/>
              </a:rPr>
              <a:t> the </a:t>
            </a:r>
            <a:r>
              <a:rPr lang="it-IT" sz="2800" dirty="0" err="1" smtClean="0">
                <a:latin typeface="Calibri" charset="0"/>
                <a:ea typeface="Calibri" charset="0"/>
                <a:cs typeface="Calibri" charset="0"/>
              </a:rPr>
              <a:t>sense</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that</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let</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us</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perceive</a:t>
            </a:r>
            <a:r>
              <a:rPr lang="it-IT" sz="2800" dirty="0" smtClean="0">
                <a:latin typeface="Calibri" charset="0"/>
                <a:ea typeface="Calibri" charset="0"/>
                <a:cs typeface="Calibri" charset="0"/>
              </a:rPr>
              <a:t> the </a:t>
            </a:r>
            <a:r>
              <a:rPr lang="it-IT" sz="2800" dirty="0" err="1" smtClean="0">
                <a:latin typeface="Calibri" charset="0"/>
                <a:ea typeface="Calibri" charset="0"/>
                <a:cs typeface="Calibri" charset="0"/>
              </a:rPr>
              <a:t>smell</a:t>
            </a:r>
            <a:r>
              <a:rPr lang="it-IT" sz="2800" dirty="0" smtClean="0">
                <a:latin typeface="Calibri" charset="0"/>
                <a:ea typeface="Calibri" charset="0"/>
                <a:cs typeface="Calibri" charset="0"/>
              </a:rPr>
              <a:t> of </a:t>
            </a:r>
            <a:r>
              <a:rPr lang="it-IT" sz="2800" dirty="0" err="1" smtClean="0">
                <a:latin typeface="Calibri" charset="0"/>
                <a:ea typeface="Calibri" charset="0"/>
                <a:cs typeface="Calibri" charset="0"/>
              </a:rPr>
              <a:t>things</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It’s</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one</a:t>
            </a:r>
            <a:r>
              <a:rPr lang="it-IT" sz="2800" dirty="0" smtClean="0">
                <a:latin typeface="Calibri" charset="0"/>
                <a:ea typeface="Calibri" charset="0"/>
                <a:cs typeface="Calibri" charset="0"/>
              </a:rPr>
              <a:t> of the </a:t>
            </a:r>
            <a:r>
              <a:rPr lang="it-IT" sz="2800" dirty="0" err="1" smtClean="0">
                <a:latin typeface="Calibri" charset="0"/>
                <a:ea typeface="Calibri" charset="0"/>
                <a:cs typeface="Calibri" charset="0"/>
              </a:rPr>
              <a:t>main</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senses</a:t>
            </a:r>
            <a:r>
              <a:rPr lang="it-IT" sz="2800" dirty="0" smtClean="0">
                <a:latin typeface="Calibri" charset="0"/>
                <a:ea typeface="Calibri" charset="0"/>
                <a:cs typeface="Calibri" charset="0"/>
              </a:rPr>
              <a:t> in </a:t>
            </a:r>
            <a:r>
              <a:rPr lang="it-IT" sz="2800" dirty="0" err="1" smtClean="0">
                <a:latin typeface="Calibri" charset="0"/>
                <a:ea typeface="Calibri" charset="0"/>
                <a:cs typeface="Calibri" charset="0"/>
              </a:rPr>
              <a:t>our</a:t>
            </a:r>
            <a:r>
              <a:rPr lang="it-IT" sz="2800" dirty="0" smtClean="0">
                <a:latin typeface="Calibri" charset="0"/>
                <a:ea typeface="Calibri" charset="0"/>
                <a:cs typeface="Calibri" charset="0"/>
              </a:rPr>
              <a:t> body </a:t>
            </a:r>
            <a:r>
              <a:rPr lang="it-IT" sz="2800" dirty="0" err="1" smtClean="0">
                <a:latin typeface="Calibri" charset="0"/>
                <a:ea typeface="Calibri" charset="0"/>
                <a:cs typeface="Calibri" charset="0"/>
              </a:rPr>
              <a:t>that</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lets</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us</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understand</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better</a:t>
            </a:r>
            <a:r>
              <a:rPr lang="it-IT" sz="2800" dirty="0" smtClean="0">
                <a:latin typeface="Calibri" charset="0"/>
                <a:ea typeface="Calibri" charset="0"/>
                <a:cs typeface="Calibri" charset="0"/>
              </a:rPr>
              <a:t> the world </a:t>
            </a:r>
            <a:r>
              <a:rPr lang="it-IT" sz="2800" dirty="0" err="1" smtClean="0">
                <a:latin typeface="Calibri" charset="0"/>
                <a:ea typeface="Calibri" charset="0"/>
                <a:cs typeface="Calibri" charset="0"/>
              </a:rPr>
              <a:t>around</a:t>
            </a:r>
            <a:r>
              <a:rPr lang="it-IT" sz="2800" dirty="0" smtClean="0">
                <a:latin typeface="Calibri" charset="0"/>
                <a:ea typeface="Calibri" charset="0"/>
                <a:cs typeface="Calibri" charset="0"/>
              </a:rPr>
              <a:t> </a:t>
            </a:r>
            <a:r>
              <a:rPr lang="it-IT" sz="2800" dirty="0" err="1" smtClean="0">
                <a:latin typeface="Calibri" charset="0"/>
                <a:ea typeface="Calibri" charset="0"/>
                <a:cs typeface="Calibri" charset="0"/>
              </a:rPr>
              <a:t>us</a:t>
            </a:r>
            <a:r>
              <a:rPr lang="it-IT" sz="2800" dirty="0" smtClean="0">
                <a:latin typeface="Calibri" charset="0"/>
                <a:ea typeface="Calibri" charset="0"/>
                <a:cs typeface="Calibri" charset="0"/>
              </a:rPr>
              <a:t>.</a:t>
            </a:r>
            <a:endParaRPr lang="it-IT" sz="2800" dirty="0">
              <a:latin typeface="Calibri" charset="0"/>
              <a:ea typeface="Calibri" charset="0"/>
              <a:cs typeface="Calibri"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711" y="876299"/>
            <a:ext cx="6198967" cy="3970125"/>
          </a:xfrm>
          <a:prstGeom prst="rect">
            <a:avLst/>
          </a:prstGeom>
        </p:spPr>
      </p:pic>
    </p:spTree>
    <p:extLst>
      <p:ext uri="{BB962C8B-B14F-4D97-AF65-F5344CB8AC3E}">
        <p14:creationId xmlns:p14="http://schemas.microsoft.com/office/powerpoint/2010/main" val="2004504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2000"/>
                            </p:stCondLst>
                            <p:childTnLst>
                              <p:par>
                                <p:cTn id="18" presetID="25"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0396882" cy="1151965"/>
          </a:xfrm>
        </p:spPr>
        <p:txBody>
          <a:bodyPr/>
          <a:lstStyle/>
          <a:p>
            <a:r>
              <a:rPr lang="it-IT" dirty="0" smtClean="0"/>
              <a:t>The </a:t>
            </a:r>
            <a:r>
              <a:rPr lang="it-IT" dirty="0" err="1" smtClean="0"/>
              <a:t>nose</a:t>
            </a:r>
            <a:endParaRPr lang="it-IT" dirty="0"/>
          </a:p>
        </p:txBody>
      </p:sp>
      <p:sp>
        <p:nvSpPr>
          <p:cNvPr id="4" name="CasellaDiTesto 3"/>
          <p:cNvSpPr txBox="1"/>
          <p:nvPr/>
        </p:nvSpPr>
        <p:spPr>
          <a:xfrm>
            <a:off x="0" y="982333"/>
            <a:ext cx="5960961" cy="4524315"/>
          </a:xfrm>
          <a:prstGeom prst="rect">
            <a:avLst/>
          </a:prstGeom>
          <a:noFill/>
        </p:spPr>
        <p:txBody>
          <a:bodyPr wrap="square" rtlCol="0">
            <a:spAutoFit/>
          </a:bodyPr>
          <a:lstStyle/>
          <a:p>
            <a:r>
              <a:rPr lang="it-IT" sz="3200" dirty="0" smtClean="0">
                <a:latin typeface="Calibri" charset="0"/>
                <a:ea typeface="Calibri" charset="0"/>
                <a:cs typeface="Calibri" charset="0"/>
              </a:rPr>
              <a:t>The </a:t>
            </a:r>
            <a:r>
              <a:rPr lang="it-IT" sz="3200" dirty="0" err="1" smtClean="0">
                <a:latin typeface="Calibri" charset="0"/>
                <a:ea typeface="Calibri" charset="0"/>
                <a:cs typeface="Calibri" charset="0"/>
              </a:rPr>
              <a:t>nose</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is</a:t>
            </a:r>
            <a:r>
              <a:rPr lang="it-IT" sz="3200" dirty="0" smtClean="0">
                <a:latin typeface="Calibri" charset="0"/>
                <a:ea typeface="Calibri" charset="0"/>
                <a:cs typeface="Calibri" charset="0"/>
              </a:rPr>
              <a:t> the </a:t>
            </a:r>
            <a:r>
              <a:rPr lang="it-IT" sz="3200" dirty="0" err="1" smtClean="0">
                <a:latin typeface="Calibri" charset="0"/>
                <a:ea typeface="Calibri" charset="0"/>
                <a:cs typeface="Calibri" charset="0"/>
              </a:rPr>
              <a:t>main</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organ</a:t>
            </a:r>
            <a:r>
              <a:rPr lang="it-IT" sz="3200" dirty="0" smtClean="0">
                <a:latin typeface="Calibri" charset="0"/>
                <a:ea typeface="Calibri" charset="0"/>
                <a:cs typeface="Calibri" charset="0"/>
              </a:rPr>
              <a:t> of the </a:t>
            </a:r>
            <a:r>
              <a:rPr lang="it-IT" sz="3200" dirty="0" err="1" smtClean="0">
                <a:latin typeface="Calibri" charset="0"/>
                <a:ea typeface="Calibri" charset="0"/>
                <a:cs typeface="Calibri" charset="0"/>
              </a:rPr>
              <a:t>olfactory</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system</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It’s</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located</a:t>
            </a:r>
            <a:r>
              <a:rPr lang="it-IT" sz="3200" dirty="0" smtClean="0">
                <a:latin typeface="Calibri" charset="0"/>
                <a:ea typeface="Calibri" charset="0"/>
                <a:cs typeface="Calibri" charset="0"/>
              </a:rPr>
              <a:t> in the middle of the face. Air </a:t>
            </a:r>
            <a:r>
              <a:rPr lang="it-IT" sz="3200" dirty="0" err="1" smtClean="0">
                <a:latin typeface="Calibri" charset="0"/>
                <a:ea typeface="Calibri" charset="0"/>
                <a:cs typeface="Calibri" charset="0"/>
              </a:rPr>
              <a:t>flows</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through</a:t>
            </a:r>
            <a:r>
              <a:rPr lang="it-IT" sz="3200" dirty="0" smtClean="0">
                <a:latin typeface="Calibri" charset="0"/>
                <a:ea typeface="Calibri" charset="0"/>
                <a:cs typeface="Calibri" charset="0"/>
              </a:rPr>
              <a:t> the </a:t>
            </a:r>
            <a:r>
              <a:rPr lang="it-IT" sz="3200" dirty="0" err="1" smtClean="0">
                <a:latin typeface="Calibri" charset="0"/>
                <a:ea typeface="Calibri" charset="0"/>
                <a:cs typeface="Calibri" charset="0"/>
              </a:rPr>
              <a:t>nostrils</a:t>
            </a:r>
            <a:r>
              <a:rPr lang="it-IT" sz="3200" dirty="0" smtClean="0">
                <a:latin typeface="Calibri" charset="0"/>
                <a:ea typeface="Calibri" charset="0"/>
                <a:cs typeface="Calibri" charset="0"/>
              </a:rPr>
              <a:t> and </a:t>
            </a:r>
            <a:r>
              <a:rPr lang="it-IT" sz="3200" dirty="0" err="1" smtClean="0">
                <a:latin typeface="Calibri" charset="0"/>
                <a:ea typeface="Calibri" charset="0"/>
                <a:cs typeface="Calibri" charset="0"/>
              </a:rPr>
              <a:t>it</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gets</a:t>
            </a:r>
            <a:r>
              <a:rPr lang="it-IT" sz="3200" dirty="0" smtClean="0">
                <a:latin typeface="Calibri" charset="0"/>
                <a:ea typeface="Calibri" charset="0"/>
                <a:cs typeface="Calibri" charset="0"/>
              </a:rPr>
              <a:t> more </a:t>
            </a:r>
            <a:r>
              <a:rPr lang="it-IT" sz="3200" dirty="0" err="1" smtClean="0">
                <a:latin typeface="Calibri" charset="0"/>
                <a:ea typeface="Calibri" charset="0"/>
                <a:cs typeface="Calibri" charset="0"/>
              </a:rPr>
              <a:t>humid</a:t>
            </a:r>
            <a:r>
              <a:rPr lang="it-IT" sz="3200" dirty="0" smtClean="0">
                <a:latin typeface="Calibri" charset="0"/>
                <a:ea typeface="Calibri" charset="0"/>
                <a:cs typeface="Calibri" charset="0"/>
              </a:rPr>
              <a:t> and </a:t>
            </a:r>
            <a:r>
              <a:rPr lang="it-IT" sz="3200" dirty="0" err="1" smtClean="0">
                <a:latin typeface="Calibri" charset="0"/>
                <a:ea typeface="Calibri" charset="0"/>
                <a:cs typeface="Calibri" charset="0"/>
              </a:rPr>
              <a:t>warmer</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then</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oxygen</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goes</a:t>
            </a:r>
            <a:r>
              <a:rPr lang="it-IT" sz="3200" dirty="0" smtClean="0">
                <a:latin typeface="Calibri" charset="0"/>
                <a:ea typeface="Calibri" charset="0"/>
                <a:cs typeface="Calibri" charset="0"/>
              </a:rPr>
              <a:t> to the </a:t>
            </a:r>
            <a:r>
              <a:rPr lang="it-IT" sz="3200" dirty="0" err="1" smtClean="0">
                <a:latin typeface="Calibri" charset="0"/>
                <a:ea typeface="Calibri" charset="0"/>
                <a:cs typeface="Calibri" charset="0"/>
              </a:rPr>
              <a:t>lungs</a:t>
            </a:r>
            <a:r>
              <a:rPr lang="it-IT" sz="3200" dirty="0" smtClean="0">
                <a:latin typeface="Calibri" charset="0"/>
                <a:ea typeface="Calibri" charset="0"/>
                <a:cs typeface="Calibri" charset="0"/>
              </a:rPr>
              <a:t>. The </a:t>
            </a:r>
            <a:r>
              <a:rPr lang="it-IT" sz="3200" dirty="0" err="1" smtClean="0">
                <a:latin typeface="Calibri" charset="0"/>
                <a:ea typeface="Calibri" charset="0"/>
                <a:cs typeface="Calibri" charset="0"/>
              </a:rPr>
              <a:t>nose</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has</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two</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main</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functions</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It</a:t>
            </a:r>
            <a:r>
              <a:rPr lang="it-IT" sz="3200" dirty="0" smtClean="0">
                <a:latin typeface="Calibri" charset="0"/>
                <a:ea typeface="Calibri" charset="0"/>
                <a:cs typeface="Calibri" charset="0"/>
              </a:rPr>
              <a:t> can </a:t>
            </a:r>
            <a:r>
              <a:rPr lang="it-IT" sz="3200" dirty="0" err="1" smtClean="0">
                <a:latin typeface="Calibri" charset="0"/>
                <a:ea typeface="Calibri" charset="0"/>
                <a:cs typeface="Calibri" charset="0"/>
              </a:rPr>
              <a:t>perceive</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smells</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but</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it’s</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also</a:t>
            </a:r>
            <a:r>
              <a:rPr lang="it-IT" sz="3200" dirty="0" smtClean="0">
                <a:latin typeface="Calibri" charset="0"/>
                <a:ea typeface="Calibri" charset="0"/>
                <a:cs typeface="Calibri" charset="0"/>
              </a:rPr>
              <a:t> </a:t>
            </a:r>
            <a:r>
              <a:rPr lang="it-IT" sz="3200" dirty="0" err="1" smtClean="0">
                <a:latin typeface="Calibri" charset="0"/>
                <a:ea typeface="Calibri" charset="0"/>
                <a:cs typeface="Calibri" charset="0"/>
              </a:rPr>
              <a:t>fundamental</a:t>
            </a:r>
            <a:r>
              <a:rPr lang="it-IT" sz="3200" dirty="0" smtClean="0">
                <a:latin typeface="Calibri" charset="0"/>
                <a:ea typeface="Calibri" charset="0"/>
                <a:cs typeface="Calibri" charset="0"/>
              </a:rPr>
              <a:t> for </a:t>
            </a:r>
            <a:r>
              <a:rPr lang="it-IT" sz="3200" dirty="0" err="1" smtClean="0">
                <a:latin typeface="Calibri" charset="0"/>
                <a:ea typeface="Calibri" charset="0"/>
                <a:cs typeface="Calibri" charset="0"/>
              </a:rPr>
              <a:t>breathing</a:t>
            </a:r>
            <a:r>
              <a:rPr lang="it-IT" sz="3200" dirty="0" smtClean="0">
                <a:latin typeface="Calibri" charset="0"/>
                <a:ea typeface="Calibri" charset="0"/>
                <a:cs typeface="Calibri" charset="0"/>
              </a:rPr>
              <a:t>. </a:t>
            </a:r>
            <a:endParaRPr lang="it-IT" sz="3200" dirty="0">
              <a:latin typeface="Calibri" charset="0"/>
              <a:ea typeface="Calibri" charset="0"/>
              <a:cs typeface="Calibri"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0961" y="982333"/>
            <a:ext cx="5577897" cy="4484914"/>
          </a:xfrm>
          <a:prstGeom prst="rect">
            <a:avLst/>
          </a:prstGeom>
        </p:spPr>
      </p:pic>
    </p:spTree>
    <p:extLst>
      <p:ext uri="{BB962C8B-B14F-4D97-AF65-F5344CB8AC3E}">
        <p14:creationId xmlns:p14="http://schemas.microsoft.com/office/powerpoint/2010/main" val="2025554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0396882" cy="1151965"/>
          </a:xfrm>
        </p:spPr>
        <p:txBody>
          <a:bodyPr/>
          <a:lstStyle/>
          <a:p>
            <a:r>
              <a:rPr lang="it-IT" dirty="0" err="1" smtClean="0"/>
              <a:t>Sight</a:t>
            </a:r>
            <a:endParaRPr lang="it-IT" dirty="0"/>
          </a:p>
        </p:txBody>
      </p:sp>
      <p:sp>
        <p:nvSpPr>
          <p:cNvPr id="4" name="Sottotitolo 2"/>
          <p:cNvSpPr txBox="1">
            <a:spLocks/>
          </p:cNvSpPr>
          <p:nvPr/>
        </p:nvSpPr>
        <p:spPr>
          <a:xfrm>
            <a:off x="0" y="1449950"/>
            <a:ext cx="5698603" cy="3789040"/>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it-IT" sz="2400" cap="none" dirty="0" smtClean="0">
                <a:latin typeface="Calibri" charset="0"/>
                <a:ea typeface="Calibri" charset="0"/>
                <a:cs typeface="Calibri" charset="0"/>
              </a:rPr>
              <a:t>The </a:t>
            </a:r>
            <a:r>
              <a:rPr lang="it-IT" sz="2400" cap="none" dirty="0" err="1" smtClean="0">
                <a:latin typeface="Calibri" charset="0"/>
                <a:ea typeface="Calibri" charset="0"/>
                <a:cs typeface="Calibri" charset="0"/>
              </a:rPr>
              <a:t>sight</a:t>
            </a:r>
            <a:r>
              <a:rPr lang="it-IT" sz="2400" cap="none" dirty="0" smtClean="0">
                <a:latin typeface="Calibri" charset="0"/>
                <a:ea typeface="Calibri" charset="0"/>
                <a:cs typeface="Calibri" charset="0"/>
              </a:rPr>
              <a:t> </a:t>
            </a:r>
            <a:r>
              <a:rPr lang="it-IT" sz="2400" cap="none" dirty="0" err="1" smtClean="0">
                <a:latin typeface="Calibri" charset="0"/>
                <a:ea typeface="Calibri" charset="0"/>
                <a:cs typeface="Calibri" charset="0"/>
              </a:rPr>
              <a:t>is</a:t>
            </a:r>
            <a:r>
              <a:rPr lang="it-IT" sz="2400" cap="none" dirty="0" smtClean="0">
                <a:latin typeface="Calibri" charset="0"/>
                <a:ea typeface="Calibri" charset="0"/>
                <a:cs typeface="Calibri" charset="0"/>
              </a:rPr>
              <a:t> </a:t>
            </a:r>
            <a:r>
              <a:rPr lang="it-IT" sz="2400" cap="none" dirty="0" err="1" smtClean="0">
                <a:latin typeface="Calibri" charset="0"/>
                <a:ea typeface="Calibri" charset="0"/>
                <a:cs typeface="Calibri" charset="0"/>
              </a:rPr>
              <a:t>one</a:t>
            </a:r>
            <a:r>
              <a:rPr lang="it-IT" sz="2400" cap="none" dirty="0" smtClean="0">
                <a:latin typeface="Calibri" charset="0"/>
                <a:ea typeface="Calibri" charset="0"/>
                <a:cs typeface="Calibri" charset="0"/>
              </a:rPr>
              <a:t> of the </a:t>
            </a:r>
            <a:r>
              <a:rPr lang="it-IT" sz="2400" cap="none" dirty="0" err="1" smtClean="0">
                <a:latin typeface="Calibri" charset="0"/>
                <a:ea typeface="Calibri" charset="0"/>
                <a:cs typeface="Calibri" charset="0"/>
              </a:rPr>
              <a:t>five</a:t>
            </a:r>
            <a:r>
              <a:rPr lang="it-IT" sz="2400" cap="none" dirty="0" smtClean="0">
                <a:latin typeface="Calibri" charset="0"/>
                <a:ea typeface="Calibri" charset="0"/>
                <a:cs typeface="Calibri" charset="0"/>
              </a:rPr>
              <a:t> </a:t>
            </a:r>
            <a:r>
              <a:rPr lang="it-IT" sz="2400" cap="none" dirty="0" err="1" smtClean="0">
                <a:latin typeface="Calibri" charset="0"/>
                <a:ea typeface="Calibri" charset="0"/>
                <a:cs typeface="Calibri" charset="0"/>
              </a:rPr>
              <a:t>senses</a:t>
            </a:r>
            <a:r>
              <a:rPr lang="it-IT" sz="2400" cap="none" dirty="0" smtClean="0">
                <a:latin typeface="Calibri" charset="0"/>
                <a:ea typeface="Calibri" charset="0"/>
                <a:cs typeface="Calibri" charset="0"/>
              </a:rPr>
              <a:t> </a:t>
            </a:r>
            <a:r>
              <a:rPr lang="it-IT" sz="2400" cap="none" dirty="0" err="1" smtClean="0">
                <a:latin typeface="Calibri" charset="0"/>
                <a:ea typeface="Calibri" charset="0"/>
                <a:cs typeface="Calibri" charset="0"/>
              </a:rPr>
              <a:t>through</a:t>
            </a:r>
            <a:r>
              <a:rPr lang="it-IT" sz="2400" cap="none" dirty="0" smtClean="0">
                <a:latin typeface="Calibri" charset="0"/>
                <a:ea typeface="Calibri" charset="0"/>
                <a:cs typeface="Calibri" charset="0"/>
              </a:rPr>
              <a:t>  </a:t>
            </a:r>
            <a:r>
              <a:rPr lang="it-IT" sz="2400" cap="none" dirty="0" err="1" smtClean="0">
                <a:latin typeface="Calibri" charset="0"/>
                <a:ea typeface="Calibri" charset="0"/>
                <a:cs typeface="Calibri" charset="0"/>
              </a:rPr>
              <a:t>which</a:t>
            </a:r>
            <a:r>
              <a:rPr lang="it-IT" sz="2400" cap="none" dirty="0" smtClean="0">
                <a:latin typeface="Calibri" charset="0"/>
                <a:ea typeface="Calibri" charset="0"/>
                <a:cs typeface="Calibri" charset="0"/>
              </a:rPr>
              <a:t> </a:t>
            </a:r>
            <a:r>
              <a:rPr lang="it-IT" sz="2400" cap="none" dirty="0" err="1" smtClean="0">
                <a:latin typeface="Calibri" charset="0"/>
                <a:ea typeface="Calibri" charset="0"/>
                <a:cs typeface="Calibri" charset="0"/>
              </a:rPr>
              <a:t>it</a:t>
            </a:r>
            <a:r>
              <a:rPr lang="it-IT" sz="2400" cap="none" dirty="0" smtClean="0">
                <a:latin typeface="Calibri" charset="0"/>
                <a:ea typeface="Calibri" charset="0"/>
                <a:cs typeface="Calibri" charset="0"/>
              </a:rPr>
              <a:t> </a:t>
            </a:r>
            <a:r>
              <a:rPr lang="it-IT" sz="2400" cap="none" dirty="0" err="1" smtClean="0">
                <a:latin typeface="Calibri" charset="0"/>
                <a:ea typeface="Calibri" charset="0"/>
                <a:cs typeface="Calibri" charset="0"/>
              </a:rPr>
              <a:t>is</a:t>
            </a:r>
            <a:r>
              <a:rPr lang="it-IT" sz="2400" cap="none" dirty="0" smtClean="0">
                <a:latin typeface="Calibri" charset="0"/>
                <a:ea typeface="Calibri" charset="0"/>
                <a:cs typeface="Calibri" charset="0"/>
              </a:rPr>
              <a:t> </a:t>
            </a:r>
            <a:r>
              <a:rPr lang="it-IT" sz="2400" cap="none" dirty="0" err="1" smtClean="0">
                <a:latin typeface="Calibri" charset="0"/>
                <a:ea typeface="Calibri" charset="0"/>
                <a:cs typeface="Calibri" charset="0"/>
              </a:rPr>
              <a:t>possible</a:t>
            </a:r>
            <a:r>
              <a:rPr lang="it-IT" sz="2400" cap="none" dirty="0" smtClean="0">
                <a:latin typeface="Calibri" charset="0"/>
                <a:ea typeface="Calibri" charset="0"/>
                <a:cs typeface="Calibri" charset="0"/>
              </a:rPr>
              <a:t> to </a:t>
            </a:r>
            <a:r>
              <a:rPr lang="it-IT" sz="2400" cap="none" dirty="0" err="1" smtClean="0">
                <a:latin typeface="Calibri" charset="0"/>
                <a:ea typeface="Calibri" charset="0"/>
                <a:cs typeface="Calibri" charset="0"/>
              </a:rPr>
              <a:t>perceive</a:t>
            </a:r>
            <a:r>
              <a:rPr lang="it-IT" sz="2400" cap="none" dirty="0" smtClean="0">
                <a:latin typeface="Calibri" charset="0"/>
                <a:ea typeface="Calibri" charset="0"/>
                <a:cs typeface="Calibri" charset="0"/>
              </a:rPr>
              <a:t> the  </a:t>
            </a:r>
            <a:r>
              <a:rPr lang="it-IT" sz="2400" cap="none" dirty="0" err="1" smtClean="0">
                <a:latin typeface="Calibri" charset="0"/>
                <a:ea typeface="Calibri" charset="0"/>
                <a:cs typeface="Calibri" charset="0"/>
              </a:rPr>
              <a:t>figures</a:t>
            </a:r>
            <a:r>
              <a:rPr lang="it-IT" sz="2400" cap="none" dirty="0" smtClean="0">
                <a:latin typeface="Calibri" charset="0"/>
                <a:ea typeface="Calibri" charset="0"/>
                <a:cs typeface="Calibri" charset="0"/>
              </a:rPr>
              <a:t>, colors, </a:t>
            </a:r>
            <a:r>
              <a:rPr lang="it-IT" sz="2400" cap="none" dirty="0" err="1" smtClean="0">
                <a:latin typeface="Calibri" charset="0"/>
                <a:ea typeface="Calibri" charset="0"/>
                <a:cs typeface="Calibri" charset="0"/>
              </a:rPr>
              <a:t>measures</a:t>
            </a:r>
            <a:r>
              <a:rPr lang="it-IT" sz="2400" cap="none" dirty="0" smtClean="0">
                <a:latin typeface="Calibri" charset="0"/>
                <a:ea typeface="Calibri" charset="0"/>
                <a:cs typeface="Calibri" charset="0"/>
              </a:rPr>
              <a:t> and the position of the </a:t>
            </a:r>
            <a:r>
              <a:rPr lang="it-IT" sz="2400" cap="none" dirty="0" err="1" smtClean="0">
                <a:latin typeface="Calibri" charset="0"/>
                <a:ea typeface="Calibri" charset="0"/>
                <a:cs typeface="Calibri" charset="0"/>
              </a:rPr>
              <a:t>objects</a:t>
            </a:r>
            <a:r>
              <a:rPr lang="it-IT" sz="2400" cap="none" dirty="0" smtClean="0">
                <a:latin typeface="Calibri" charset="0"/>
                <a:ea typeface="Calibri" charset="0"/>
                <a:cs typeface="Calibri" charset="0"/>
              </a:rPr>
              <a:t>.</a:t>
            </a:r>
          </a:p>
          <a:p>
            <a:pPr marL="0" indent="0">
              <a:buNone/>
            </a:pPr>
            <a:r>
              <a:rPr lang="it-IT" sz="2400" cap="none" dirty="0" err="1">
                <a:latin typeface="Calibri" charset="0"/>
                <a:ea typeface="Calibri" charset="0"/>
                <a:cs typeface="Calibri" charset="0"/>
              </a:rPr>
              <a:t>S</a:t>
            </a:r>
            <a:r>
              <a:rPr lang="it-IT" sz="2400" cap="none" dirty="0" err="1" smtClean="0">
                <a:latin typeface="Calibri" charset="0"/>
                <a:ea typeface="Calibri" charset="0"/>
                <a:cs typeface="Calibri" charset="0"/>
              </a:rPr>
              <a:t>ight</a:t>
            </a:r>
            <a:r>
              <a:rPr lang="it-IT" sz="2400" cap="none" dirty="0" smtClean="0">
                <a:latin typeface="Calibri" charset="0"/>
                <a:ea typeface="Calibri" charset="0"/>
                <a:cs typeface="Calibri" charset="0"/>
              </a:rPr>
              <a:t> </a:t>
            </a:r>
            <a:r>
              <a:rPr lang="it-IT" sz="2400" cap="none" dirty="0" err="1" smtClean="0">
                <a:latin typeface="Calibri" charset="0"/>
                <a:ea typeface="Calibri" charset="0"/>
                <a:cs typeface="Calibri" charset="0"/>
              </a:rPr>
              <a:t>is</a:t>
            </a:r>
            <a:r>
              <a:rPr lang="it-IT" sz="2400" cap="none" dirty="0" smtClean="0">
                <a:latin typeface="Calibri" charset="0"/>
                <a:ea typeface="Calibri" charset="0"/>
                <a:cs typeface="Calibri" charset="0"/>
              </a:rPr>
              <a:t> a </a:t>
            </a:r>
            <a:r>
              <a:rPr lang="it-IT" sz="2400" cap="none" dirty="0" err="1" smtClean="0">
                <a:latin typeface="Calibri" charset="0"/>
                <a:ea typeface="Calibri" charset="0"/>
                <a:cs typeface="Calibri" charset="0"/>
              </a:rPr>
              <a:t>very</a:t>
            </a:r>
            <a:r>
              <a:rPr lang="it-IT" sz="2400" cap="none" dirty="0" smtClean="0">
                <a:latin typeface="Calibri" charset="0"/>
                <a:ea typeface="Calibri" charset="0"/>
                <a:cs typeface="Calibri" charset="0"/>
              </a:rPr>
              <a:t> </a:t>
            </a:r>
            <a:r>
              <a:rPr lang="it-IT" sz="2400" cap="none" dirty="0" err="1" smtClean="0">
                <a:latin typeface="Calibri" charset="0"/>
                <a:ea typeface="Calibri" charset="0"/>
                <a:cs typeface="Calibri" charset="0"/>
              </a:rPr>
              <a:t>important</a:t>
            </a:r>
            <a:r>
              <a:rPr lang="it-IT" sz="2400" cap="none" dirty="0" smtClean="0">
                <a:latin typeface="Calibri" charset="0"/>
                <a:ea typeface="Calibri" charset="0"/>
                <a:cs typeface="Calibri" charset="0"/>
              </a:rPr>
              <a:t> </a:t>
            </a:r>
            <a:r>
              <a:rPr lang="it-IT" sz="2400" cap="none" dirty="0" err="1" smtClean="0">
                <a:latin typeface="Calibri" charset="0"/>
                <a:ea typeface="Calibri" charset="0"/>
                <a:cs typeface="Calibri" charset="0"/>
              </a:rPr>
              <a:t>sense</a:t>
            </a:r>
            <a:r>
              <a:rPr lang="it-IT" sz="2400" cap="none" dirty="0" smtClean="0">
                <a:latin typeface="Calibri" charset="0"/>
                <a:ea typeface="Calibri" charset="0"/>
                <a:cs typeface="Calibri" charset="0"/>
              </a:rPr>
              <a:t> for man, </a:t>
            </a:r>
            <a:r>
              <a:rPr lang="it-IT" sz="2400" cap="none" dirty="0" err="1" smtClean="0">
                <a:latin typeface="Calibri" charset="0"/>
                <a:ea typeface="Calibri" charset="0"/>
                <a:cs typeface="Calibri" charset="0"/>
              </a:rPr>
              <a:t>because</a:t>
            </a:r>
            <a:r>
              <a:rPr lang="it-IT" sz="2400" cap="none" dirty="0" smtClean="0">
                <a:latin typeface="Calibri" charset="0"/>
                <a:ea typeface="Calibri" charset="0"/>
                <a:cs typeface="Calibri" charset="0"/>
              </a:rPr>
              <a:t>  </a:t>
            </a:r>
            <a:r>
              <a:rPr lang="it-IT" sz="2400" cap="none" dirty="0" err="1" smtClean="0">
                <a:latin typeface="Calibri" charset="0"/>
                <a:ea typeface="Calibri" charset="0"/>
                <a:cs typeface="Calibri" charset="0"/>
              </a:rPr>
              <a:t>we</a:t>
            </a:r>
            <a:r>
              <a:rPr lang="it-IT" sz="2400" cap="none" dirty="0" smtClean="0">
                <a:latin typeface="Calibri" charset="0"/>
                <a:ea typeface="Calibri" charset="0"/>
                <a:cs typeface="Calibri" charset="0"/>
              </a:rPr>
              <a:t> take  </a:t>
            </a:r>
            <a:r>
              <a:rPr lang="it-IT" sz="2400" cap="none" dirty="0" err="1" smtClean="0">
                <a:latin typeface="Calibri" charset="0"/>
                <a:ea typeface="Calibri" charset="0"/>
                <a:cs typeface="Calibri" charset="0"/>
              </a:rPr>
              <a:t>about</a:t>
            </a:r>
            <a:r>
              <a:rPr lang="it-IT" sz="2400" cap="none" dirty="0" smtClean="0">
                <a:latin typeface="Calibri" charset="0"/>
                <a:ea typeface="Calibri" charset="0"/>
                <a:cs typeface="Calibri" charset="0"/>
              </a:rPr>
              <a:t> 80% of the </a:t>
            </a:r>
            <a:r>
              <a:rPr lang="it-IT" sz="2400" cap="none" dirty="0" err="1" smtClean="0">
                <a:latin typeface="Calibri" charset="0"/>
                <a:ea typeface="Calibri" charset="0"/>
                <a:cs typeface="Calibri" charset="0"/>
              </a:rPr>
              <a:t>informations</a:t>
            </a:r>
            <a:r>
              <a:rPr lang="it-IT" sz="2400" cap="none" dirty="0" smtClean="0">
                <a:latin typeface="Calibri" charset="0"/>
                <a:ea typeface="Calibri" charset="0"/>
                <a:cs typeface="Calibri" charset="0"/>
              </a:rPr>
              <a:t> of </a:t>
            </a:r>
            <a:r>
              <a:rPr lang="it-IT" sz="2400" cap="none" dirty="0" err="1" smtClean="0">
                <a:latin typeface="Calibri" charset="0"/>
                <a:ea typeface="Calibri" charset="0"/>
                <a:cs typeface="Calibri" charset="0"/>
              </a:rPr>
              <a:t>our</a:t>
            </a:r>
            <a:r>
              <a:rPr lang="it-IT" sz="2400" cap="none" dirty="0" smtClean="0">
                <a:latin typeface="Calibri" charset="0"/>
                <a:ea typeface="Calibri" charset="0"/>
                <a:cs typeface="Calibri" charset="0"/>
              </a:rPr>
              <a:t> ambient by </a:t>
            </a:r>
            <a:r>
              <a:rPr lang="it-IT" sz="2400" cap="none" dirty="0" err="1" smtClean="0">
                <a:latin typeface="Calibri" charset="0"/>
                <a:ea typeface="Calibri" charset="0"/>
                <a:cs typeface="Calibri" charset="0"/>
              </a:rPr>
              <a:t>it</a:t>
            </a:r>
            <a:r>
              <a:rPr lang="it-IT" sz="2400" cap="none" dirty="0" smtClean="0">
                <a:latin typeface="Calibri" charset="0"/>
                <a:ea typeface="Calibri" charset="0"/>
                <a:cs typeface="Calibri" charset="0"/>
              </a:rPr>
              <a:t>.</a:t>
            </a:r>
          </a:p>
          <a:p>
            <a:pPr marL="0" indent="0">
              <a:buNone/>
            </a:pPr>
            <a:r>
              <a:rPr lang="it-IT" sz="2400" cap="none" dirty="0" smtClean="0">
                <a:latin typeface="Calibri" charset="0"/>
                <a:ea typeface="Calibri" charset="0"/>
                <a:cs typeface="Calibri" charset="0"/>
              </a:rPr>
              <a:t> </a:t>
            </a:r>
            <a:endParaRPr lang="it-IT" sz="2400" cap="none" dirty="0">
              <a:latin typeface="Calibri" charset="0"/>
              <a:ea typeface="Calibri" charset="0"/>
              <a:cs typeface="Calibri"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375" y="1151965"/>
            <a:ext cx="4866038" cy="3415350"/>
          </a:xfrm>
          <a:prstGeom prst="rect">
            <a:avLst/>
          </a:prstGeom>
        </p:spPr>
      </p:pic>
    </p:spTree>
    <p:extLst>
      <p:ext uri="{BB962C8B-B14F-4D97-AF65-F5344CB8AC3E}">
        <p14:creationId xmlns:p14="http://schemas.microsoft.com/office/powerpoint/2010/main" val="859484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par>
                          <p:cTn id="19" fill="hold">
                            <p:stCondLst>
                              <p:cond delay="1500"/>
                            </p:stCondLst>
                            <p:childTnLst>
                              <p:par>
                                <p:cTn id="20" presetID="19" presetClass="entr" presetSubtype="1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3000" fill="hold"/>
                                        <p:tgtEl>
                                          <p:spTgt spid="5"/>
                                        </p:tgtEl>
                                        <p:attrNameLst>
                                          <p:attrName>ppt_w</p:attrName>
                                        </p:attrNameLst>
                                      </p:cBhvr>
                                      <p:tavLst>
                                        <p:tav tm="0" fmla="#ppt_w*sin(2.5*pi*$)">
                                          <p:val>
                                            <p:fltVal val="0"/>
                                          </p:val>
                                        </p:tav>
                                        <p:tav tm="100000">
                                          <p:val>
                                            <p:fltVal val="1"/>
                                          </p:val>
                                        </p:tav>
                                      </p:tavLst>
                                    </p:anim>
                                    <p:anim calcmode="lin" valueType="num">
                                      <p:cBhvr>
                                        <p:cTn id="23"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0396882" cy="1151965"/>
          </a:xfrm>
        </p:spPr>
        <p:txBody>
          <a:bodyPr/>
          <a:lstStyle/>
          <a:p>
            <a:r>
              <a:rPr lang="it-IT" dirty="0" smtClean="0"/>
              <a:t>The human </a:t>
            </a:r>
            <a:r>
              <a:rPr lang="it-IT" dirty="0" err="1" smtClean="0"/>
              <a:t>eyes</a:t>
            </a:r>
            <a:endParaRPr lang="it-IT" dirty="0"/>
          </a:p>
        </p:txBody>
      </p:sp>
      <p:sp>
        <p:nvSpPr>
          <p:cNvPr id="4" name="CasellaDiTesto 3"/>
          <p:cNvSpPr txBox="1"/>
          <p:nvPr/>
        </p:nvSpPr>
        <p:spPr>
          <a:xfrm>
            <a:off x="0" y="1151966"/>
            <a:ext cx="5428527" cy="4154984"/>
          </a:xfrm>
          <a:prstGeom prst="rect">
            <a:avLst/>
          </a:prstGeom>
          <a:noFill/>
        </p:spPr>
        <p:txBody>
          <a:bodyPr wrap="square" rtlCol="0">
            <a:spAutoFit/>
          </a:bodyPr>
          <a:lstStyle/>
          <a:p>
            <a:r>
              <a:rPr lang="it-IT" sz="2400" dirty="0">
                <a:latin typeface="Calibri" charset="0"/>
                <a:ea typeface="Calibri" charset="0"/>
                <a:cs typeface="Calibri" charset="0"/>
              </a:rPr>
              <a:t>The </a:t>
            </a:r>
            <a:r>
              <a:rPr lang="it-IT" sz="2400" dirty="0" err="1">
                <a:latin typeface="Calibri" charset="0"/>
                <a:ea typeface="Calibri" charset="0"/>
                <a:cs typeface="Calibri" charset="0"/>
              </a:rPr>
              <a:t>eye</a:t>
            </a:r>
            <a:r>
              <a:rPr lang="it-IT" sz="2400" dirty="0">
                <a:latin typeface="Calibri" charset="0"/>
                <a:ea typeface="Calibri" charset="0"/>
                <a:cs typeface="Calibri" charset="0"/>
              </a:rPr>
              <a:t>, or </a:t>
            </a:r>
            <a:r>
              <a:rPr lang="it-IT" sz="2400" dirty="0" err="1">
                <a:latin typeface="Calibri" charset="0"/>
                <a:ea typeface="Calibri" charset="0"/>
                <a:cs typeface="Calibri" charset="0"/>
              </a:rPr>
              <a:t>eyeball</a:t>
            </a:r>
            <a:r>
              <a:rPr lang="it-IT" sz="2400" dirty="0">
                <a:latin typeface="Calibri" charset="0"/>
                <a:ea typeface="Calibri" charset="0"/>
                <a:cs typeface="Calibri" charset="0"/>
              </a:rPr>
              <a:t>, </a:t>
            </a:r>
            <a:r>
              <a:rPr lang="it-IT" sz="2400" dirty="0" err="1">
                <a:latin typeface="Calibri" charset="0"/>
                <a:ea typeface="Calibri" charset="0"/>
                <a:cs typeface="Calibri" charset="0"/>
              </a:rPr>
              <a:t>is</a:t>
            </a:r>
            <a:r>
              <a:rPr lang="it-IT" sz="2400" dirty="0">
                <a:latin typeface="Calibri" charset="0"/>
                <a:ea typeface="Calibri" charset="0"/>
                <a:cs typeface="Calibri" charset="0"/>
              </a:rPr>
              <a:t> the </a:t>
            </a:r>
            <a:r>
              <a:rPr lang="it-IT" sz="2400" dirty="0" err="1">
                <a:latin typeface="Calibri" charset="0"/>
                <a:ea typeface="Calibri" charset="0"/>
                <a:cs typeface="Calibri" charset="0"/>
              </a:rPr>
              <a:t>most</a:t>
            </a:r>
            <a:r>
              <a:rPr lang="it-IT" sz="2400" dirty="0">
                <a:latin typeface="Calibri" charset="0"/>
                <a:ea typeface="Calibri" charset="0"/>
                <a:cs typeface="Calibri" charset="0"/>
              </a:rPr>
              <a:t> </a:t>
            </a:r>
            <a:r>
              <a:rPr lang="it-IT" sz="2400" dirty="0" err="1">
                <a:latin typeface="Calibri" charset="0"/>
                <a:ea typeface="Calibri" charset="0"/>
                <a:cs typeface="Calibri" charset="0"/>
              </a:rPr>
              <a:t>important</a:t>
            </a:r>
            <a:r>
              <a:rPr lang="it-IT" sz="2400" dirty="0">
                <a:latin typeface="Calibri" charset="0"/>
                <a:ea typeface="Calibri" charset="0"/>
                <a:cs typeface="Calibri" charset="0"/>
              </a:rPr>
              <a:t> </a:t>
            </a:r>
            <a:r>
              <a:rPr lang="it-IT" sz="2400" dirty="0" err="1">
                <a:latin typeface="Calibri" charset="0"/>
                <a:ea typeface="Calibri" charset="0"/>
                <a:cs typeface="Calibri" charset="0"/>
              </a:rPr>
              <a:t>organ</a:t>
            </a:r>
            <a:r>
              <a:rPr lang="it-IT" sz="2400" dirty="0">
                <a:latin typeface="Calibri" charset="0"/>
                <a:ea typeface="Calibri" charset="0"/>
                <a:cs typeface="Calibri" charset="0"/>
              </a:rPr>
              <a:t> of the </a:t>
            </a:r>
            <a:r>
              <a:rPr lang="it-IT" sz="2400" dirty="0" err="1">
                <a:latin typeface="Calibri" charset="0"/>
                <a:ea typeface="Calibri" charset="0"/>
                <a:cs typeface="Calibri" charset="0"/>
              </a:rPr>
              <a:t>visual</a:t>
            </a:r>
            <a:r>
              <a:rPr lang="it-IT" sz="2400" dirty="0">
                <a:latin typeface="Calibri" charset="0"/>
                <a:ea typeface="Calibri" charset="0"/>
                <a:cs typeface="Calibri" charset="0"/>
              </a:rPr>
              <a:t> </a:t>
            </a:r>
            <a:r>
              <a:rPr lang="it-IT" sz="2400" dirty="0" err="1">
                <a:latin typeface="Calibri" charset="0"/>
                <a:ea typeface="Calibri" charset="0"/>
                <a:cs typeface="Calibri" charset="0"/>
              </a:rPr>
              <a:t>apparatus</a:t>
            </a:r>
            <a:r>
              <a:rPr lang="it-IT" sz="2400" dirty="0">
                <a:latin typeface="Calibri" charset="0"/>
                <a:ea typeface="Calibri" charset="0"/>
                <a:cs typeface="Calibri" charset="0"/>
              </a:rPr>
              <a:t>.</a:t>
            </a:r>
          </a:p>
          <a:p>
            <a:r>
              <a:rPr lang="it-IT" sz="2400" dirty="0" err="1">
                <a:latin typeface="Calibri" charset="0"/>
                <a:ea typeface="Calibri" charset="0"/>
                <a:cs typeface="Calibri" charset="0"/>
              </a:rPr>
              <a:t>It</a:t>
            </a:r>
            <a:r>
              <a:rPr lang="it-IT" sz="2400" dirty="0">
                <a:latin typeface="Calibri" charset="0"/>
                <a:ea typeface="Calibri" charset="0"/>
                <a:cs typeface="Calibri" charset="0"/>
              </a:rPr>
              <a:t> </a:t>
            </a:r>
            <a:r>
              <a:rPr lang="it-IT" sz="2400" dirty="0" err="1">
                <a:latin typeface="Calibri" charset="0"/>
                <a:ea typeface="Calibri" charset="0"/>
                <a:cs typeface="Calibri" charset="0"/>
              </a:rPr>
              <a:t>takes</a:t>
            </a:r>
            <a:r>
              <a:rPr lang="it-IT" sz="2400" dirty="0">
                <a:latin typeface="Calibri" charset="0"/>
                <a:ea typeface="Calibri" charset="0"/>
                <a:cs typeface="Calibri" charset="0"/>
              </a:rPr>
              <a:t> information on the </a:t>
            </a:r>
            <a:r>
              <a:rPr lang="it-IT" sz="2400" dirty="0" err="1">
                <a:latin typeface="Calibri" charset="0"/>
                <a:ea typeface="Calibri" charset="0"/>
                <a:cs typeface="Calibri" charset="0"/>
              </a:rPr>
              <a:t>surrounding</a:t>
            </a:r>
            <a:endParaRPr lang="it-IT" sz="2400" dirty="0">
              <a:latin typeface="Calibri" charset="0"/>
              <a:ea typeface="Calibri" charset="0"/>
              <a:cs typeface="Calibri" charset="0"/>
            </a:endParaRPr>
          </a:p>
          <a:p>
            <a:r>
              <a:rPr lang="it-IT" sz="2400" dirty="0" err="1">
                <a:latin typeface="Calibri" charset="0"/>
                <a:ea typeface="Calibri" charset="0"/>
                <a:cs typeface="Calibri" charset="0"/>
              </a:rPr>
              <a:t>environment</a:t>
            </a:r>
            <a:r>
              <a:rPr lang="it-IT" sz="2400" dirty="0">
                <a:latin typeface="Calibri" charset="0"/>
                <a:ea typeface="Calibri" charset="0"/>
                <a:cs typeface="Calibri" charset="0"/>
              </a:rPr>
              <a:t>. </a:t>
            </a:r>
            <a:r>
              <a:rPr lang="it-IT" sz="2400" dirty="0" err="1">
                <a:latin typeface="Calibri" charset="0"/>
                <a:ea typeface="Calibri" charset="0"/>
                <a:cs typeface="Calibri" charset="0"/>
              </a:rPr>
              <a:t>It</a:t>
            </a:r>
            <a:r>
              <a:rPr lang="it-IT" sz="2400" dirty="0">
                <a:latin typeface="Calibri" charset="0"/>
                <a:ea typeface="Calibri" charset="0"/>
                <a:cs typeface="Calibri" charset="0"/>
              </a:rPr>
              <a:t> </a:t>
            </a:r>
            <a:r>
              <a:rPr lang="it-IT" sz="2400" dirty="0" err="1">
                <a:latin typeface="Calibri" charset="0"/>
                <a:ea typeface="Calibri" charset="0"/>
                <a:cs typeface="Calibri" charset="0"/>
              </a:rPr>
              <a:t>takes</a:t>
            </a:r>
            <a:r>
              <a:rPr lang="it-IT" sz="2400" dirty="0">
                <a:latin typeface="Calibri" charset="0"/>
                <a:ea typeface="Calibri" charset="0"/>
                <a:cs typeface="Calibri" charset="0"/>
              </a:rPr>
              <a:t> the light of the </a:t>
            </a:r>
            <a:r>
              <a:rPr lang="it-IT" sz="2400" dirty="0" err="1">
                <a:latin typeface="Calibri" charset="0"/>
                <a:ea typeface="Calibri" charset="0"/>
                <a:cs typeface="Calibri" charset="0"/>
              </a:rPr>
              <a:t>environment</a:t>
            </a:r>
            <a:r>
              <a:rPr lang="it-IT" sz="2400" dirty="0">
                <a:latin typeface="Calibri" charset="0"/>
                <a:ea typeface="Calibri" charset="0"/>
                <a:cs typeface="Calibri" charset="0"/>
              </a:rPr>
              <a:t>, </a:t>
            </a:r>
            <a:r>
              <a:rPr lang="it-IT" sz="2400" dirty="0" err="1">
                <a:latin typeface="Calibri" charset="0"/>
                <a:ea typeface="Calibri" charset="0"/>
                <a:cs typeface="Calibri" charset="0"/>
              </a:rPr>
              <a:t>it</a:t>
            </a:r>
            <a:r>
              <a:rPr lang="it-IT" sz="2400" dirty="0">
                <a:latin typeface="Calibri" charset="0"/>
                <a:ea typeface="Calibri" charset="0"/>
                <a:cs typeface="Calibri" charset="0"/>
              </a:rPr>
              <a:t> </a:t>
            </a:r>
            <a:r>
              <a:rPr lang="it-IT" sz="2400" dirty="0" err="1">
                <a:latin typeface="Calibri" charset="0"/>
                <a:ea typeface="Calibri" charset="0"/>
                <a:cs typeface="Calibri" charset="0"/>
              </a:rPr>
              <a:t>regulates</a:t>
            </a:r>
            <a:r>
              <a:rPr lang="it-IT" sz="2400" dirty="0">
                <a:latin typeface="Calibri" charset="0"/>
                <a:ea typeface="Calibri" charset="0"/>
                <a:cs typeface="Calibri" charset="0"/>
              </a:rPr>
              <a:t> the </a:t>
            </a:r>
            <a:r>
              <a:rPr lang="it-IT" sz="2400" dirty="0" err="1">
                <a:latin typeface="Calibri" charset="0"/>
                <a:ea typeface="Calibri" charset="0"/>
                <a:cs typeface="Calibri" charset="0"/>
              </a:rPr>
              <a:t>intensity</a:t>
            </a:r>
            <a:r>
              <a:rPr lang="it-IT" sz="2400" dirty="0">
                <a:latin typeface="Calibri" charset="0"/>
                <a:ea typeface="Calibri" charset="0"/>
                <a:cs typeface="Calibri" charset="0"/>
              </a:rPr>
              <a:t> </a:t>
            </a:r>
            <a:r>
              <a:rPr lang="it-IT" sz="2400" dirty="0" err="1">
                <a:latin typeface="Calibri" charset="0"/>
                <a:ea typeface="Calibri" charset="0"/>
                <a:cs typeface="Calibri" charset="0"/>
              </a:rPr>
              <a:t>through</a:t>
            </a:r>
            <a:r>
              <a:rPr lang="it-IT" sz="2400" dirty="0">
                <a:latin typeface="Calibri" charset="0"/>
                <a:ea typeface="Calibri" charset="0"/>
                <a:cs typeface="Calibri" charset="0"/>
              </a:rPr>
              <a:t> iris </a:t>
            </a:r>
            <a:r>
              <a:rPr lang="it-IT" sz="2400" dirty="0" err="1">
                <a:latin typeface="Calibri" charset="0"/>
                <a:ea typeface="Calibri" charset="0"/>
                <a:cs typeface="Calibri" charset="0"/>
              </a:rPr>
              <a:t>diaphragm</a:t>
            </a:r>
            <a:r>
              <a:rPr lang="it-IT" sz="2400" dirty="0">
                <a:latin typeface="Calibri" charset="0"/>
                <a:ea typeface="Calibri" charset="0"/>
                <a:cs typeface="Calibri" charset="0"/>
              </a:rPr>
              <a:t>, </a:t>
            </a:r>
            <a:r>
              <a:rPr lang="it-IT" sz="2400" dirty="0" err="1">
                <a:latin typeface="Calibri" charset="0"/>
                <a:ea typeface="Calibri" charset="0"/>
                <a:cs typeface="Calibri" charset="0"/>
              </a:rPr>
              <a:t>it</a:t>
            </a:r>
            <a:r>
              <a:rPr lang="it-IT" sz="2400" dirty="0">
                <a:latin typeface="Calibri" charset="0"/>
                <a:ea typeface="Calibri" charset="0"/>
                <a:cs typeface="Calibri" charset="0"/>
              </a:rPr>
              <a:t> </a:t>
            </a:r>
            <a:r>
              <a:rPr lang="it-IT" sz="2400" dirty="0" err="1">
                <a:latin typeface="Calibri" charset="0"/>
                <a:ea typeface="Calibri" charset="0"/>
                <a:cs typeface="Calibri" charset="0"/>
              </a:rPr>
              <a:t>focuces</a:t>
            </a:r>
            <a:r>
              <a:rPr lang="it-IT" sz="2400" dirty="0">
                <a:latin typeface="Calibri" charset="0"/>
                <a:ea typeface="Calibri" charset="0"/>
                <a:cs typeface="Calibri" charset="0"/>
              </a:rPr>
              <a:t> light </a:t>
            </a:r>
            <a:r>
              <a:rPr lang="it-IT" sz="2400" dirty="0" err="1">
                <a:latin typeface="Calibri" charset="0"/>
                <a:ea typeface="Calibri" charset="0"/>
                <a:cs typeface="Calibri" charset="0"/>
              </a:rPr>
              <a:t>through</a:t>
            </a:r>
            <a:r>
              <a:rPr lang="it-IT" sz="2400" dirty="0">
                <a:latin typeface="Calibri" charset="0"/>
                <a:ea typeface="Calibri" charset="0"/>
                <a:cs typeface="Calibri" charset="0"/>
              </a:rPr>
              <a:t> a </a:t>
            </a:r>
            <a:r>
              <a:rPr lang="it-IT" sz="2400" dirty="0" err="1">
                <a:latin typeface="Calibri" charset="0"/>
                <a:ea typeface="Calibri" charset="0"/>
                <a:cs typeface="Calibri" charset="0"/>
              </a:rPr>
              <a:t>adjustable</a:t>
            </a:r>
            <a:r>
              <a:rPr lang="it-IT" sz="2400" dirty="0">
                <a:latin typeface="Calibri" charset="0"/>
                <a:ea typeface="Calibri" charset="0"/>
                <a:cs typeface="Calibri" charset="0"/>
              </a:rPr>
              <a:t> </a:t>
            </a:r>
            <a:r>
              <a:rPr lang="it-IT" sz="2400" dirty="0" err="1">
                <a:latin typeface="Calibri" charset="0"/>
                <a:ea typeface="Calibri" charset="0"/>
                <a:cs typeface="Calibri" charset="0"/>
              </a:rPr>
              <a:t>lens</a:t>
            </a:r>
            <a:r>
              <a:rPr lang="it-IT" sz="2400" dirty="0">
                <a:latin typeface="Calibri" charset="0"/>
                <a:ea typeface="Calibri" charset="0"/>
                <a:cs typeface="Calibri" charset="0"/>
              </a:rPr>
              <a:t> </a:t>
            </a:r>
            <a:r>
              <a:rPr lang="it-IT" sz="2400" dirty="0" err="1">
                <a:latin typeface="Calibri" charset="0"/>
                <a:ea typeface="Calibri" charset="0"/>
                <a:cs typeface="Calibri" charset="0"/>
              </a:rPr>
              <a:t>system</a:t>
            </a:r>
            <a:r>
              <a:rPr lang="it-IT" sz="2400" dirty="0">
                <a:latin typeface="Calibri" charset="0"/>
                <a:ea typeface="Calibri" charset="0"/>
                <a:cs typeface="Calibri" charset="0"/>
              </a:rPr>
              <a:t> to </a:t>
            </a:r>
            <a:r>
              <a:rPr lang="it-IT" sz="2400" dirty="0" err="1">
                <a:latin typeface="Calibri" charset="0"/>
                <a:ea typeface="Calibri" charset="0"/>
                <a:cs typeface="Calibri" charset="0"/>
              </a:rPr>
              <a:t>form</a:t>
            </a:r>
            <a:r>
              <a:rPr lang="it-IT" sz="2400" dirty="0">
                <a:latin typeface="Calibri" charset="0"/>
                <a:ea typeface="Calibri" charset="0"/>
                <a:cs typeface="Calibri" charset="0"/>
              </a:rPr>
              <a:t> image on the retina and </a:t>
            </a:r>
            <a:r>
              <a:rPr lang="it-IT" sz="2400" dirty="0" err="1">
                <a:latin typeface="Calibri" charset="0"/>
                <a:ea typeface="Calibri" charset="0"/>
                <a:cs typeface="Calibri" charset="0"/>
              </a:rPr>
              <a:t>it</a:t>
            </a:r>
            <a:r>
              <a:rPr lang="it-IT" sz="2400" dirty="0">
                <a:latin typeface="Calibri" charset="0"/>
                <a:ea typeface="Calibri" charset="0"/>
                <a:cs typeface="Calibri" charset="0"/>
              </a:rPr>
              <a:t> </a:t>
            </a:r>
            <a:r>
              <a:rPr lang="it-IT" sz="2400" dirty="0" err="1">
                <a:latin typeface="Calibri" charset="0"/>
                <a:ea typeface="Calibri" charset="0"/>
                <a:cs typeface="Calibri" charset="0"/>
              </a:rPr>
              <a:t>transforms</a:t>
            </a:r>
            <a:r>
              <a:rPr lang="it-IT" sz="2400" dirty="0">
                <a:latin typeface="Calibri" charset="0"/>
                <a:ea typeface="Calibri" charset="0"/>
                <a:cs typeface="Calibri" charset="0"/>
              </a:rPr>
              <a:t> </a:t>
            </a:r>
            <a:r>
              <a:rPr lang="it-IT" sz="2400" dirty="0" err="1">
                <a:latin typeface="Calibri" charset="0"/>
                <a:ea typeface="Calibri" charset="0"/>
                <a:cs typeface="Calibri" charset="0"/>
              </a:rPr>
              <a:t>this</a:t>
            </a:r>
            <a:r>
              <a:rPr lang="it-IT" sz="2400" dirty="0">
                <a:latin typeface="Calibri" charset="0"/>
                <a:ea typeface="Calibri" charset="0"/>
                <a:cs typeface="Calibri" charset="0"/>
              </a:rPr>
              <a:t> image </a:t>
            </a:r>
            <a:r>
              <a:rPr lang="it-IT" sz="2400" dirty="0" err="1">
                <a:latin typeface="Calibri" charset="0"/>
                <a:ea typeface="Calibri" charset="0"/>
                <a:cs typeface="Calibri" charset="0"/>
              </a:rPr>
              <a:t>into</a:t>
            </a:r>
            <a:r>
              <a:rPr lang="it-IT" sz="2400" dirty="0">
                <a:latin typeface="Calibri" charset="0"/>
                <a:ea typeface="Calibri" charset="0"/>
                <a:cs typeface="Calibri" charset="0"/>
              </a:rPr>
              <a:t> a </a:t>
            </a:r>
            <a:r>
              <a:rPr lang="it-IT" sz="2400" dirty="0" err="1">
                <a:latin typeface="Calibri" charset="0"/>
                <a:ea typeface="Calibri" charset="0"/>
                <a:cs typeface="Calibri" charset="0"/>
              </a:rPr>
              <a:t>series</a:t>
            </a:r>
            <a:r>
              <a:rPr lang="it-IT" sz="2400" dirty="0">
                <a:latin typeface="Calibri" charset="0"/>
                <a:ea typeface="Calibri" charset="0"/>
                <a:cs typeface="Calibri" charset="0"/>
              </a:rPr>
              <a:t> of </a:t>
            </a:r>
            <a:r>
              <a:rPr lang="it-IT" sz="2400" dirty="0" err="1">
                <a:latin typeface="Calibri" charset="0"/>
                <a:ea typeface="Calibri" charset="0"/>
                <a:cs typeface="Calibri" charset="0"/>
              </a:rPr>
              <a:t>electrical</a:t>
            </a:r>
            <a:r>
              <a:rPr lang="it-IT" sz="2400" dirty="0">
                <a:latin typeface="Calibri" charset="0"/>
                <a:ea typeface="Calibri" charset="0"/>
                <a:cs typeface="Calibri" charset="0"/>
              </a:rPr>
              <a:t> </a:t>
            </a:r>
            <a:r>
              <a:rPr lang="it-IT" sz="2400" dirty="0" err="1">
                <a:latin typeface="Calibri" charset="0"/>
                <a:ea typeface="Calibri" charset="0"/>
                <a:cs typeface="Calibri" charset="0"/>
              </a:rPr>
              <a:t>signals</a:t>
            </a:r>
            <a:r>
              <a:rPr lang="it-IT" sz="2400" dirty="0">
                <a:latin typeface="Calibri" charset="0"/>
                <a:ea typeface="Calibri" charset="0"/>
                <a:cs typeface="Calibri" charset="0"/>
              </a:rPr>
              <a:t> </a:t>
            </a:r>
            <a:r>
              <a:rPr lang="it-IT" sz="2400" dirty="0" err="1">
                <a:latin typeface="Calibri" charset="0"/>
                <a:ea typeface="Calibri" charset="0"/>
                <a:cs typeface="Calibri" charset="0"/>
              </a:rPr>
              <a:t>that</a:t>
            </a:r>
            <a:r>
              <a:rPr lang="it-IT" sz="2400" dirty="0">
                <a:latin typeface="Calibri" charset="0"/>
                <a:ea typeface="Calibri" charset="0"/>
                <a:cs typeface="Calibri" charset="0"/>
              </a:rPr>
              <a:t> are </a:t>
            </a:r>
            <a:r>
              <a:rPr lang="it-IT" sz="2400" dirty="0" err="1">
                <a:latin typeface="Calibri" charset="0"/>
                <a:ea typeface="Calibri" charset="0"/>
                <a:cs typeface="Calibri" charset="0"/>
              </a:rPr>
              <a:t>sent</a:t>
            </a:r>
            <a:r>
              <a:rPr lang="it-IT" sz="2400" dirty="0">
                <a:latin typeface="Calibri" charset="0"/>
                <a:ea typeface="Calibri" charset="0"/>
                <a:cs typeface="Calibri" charset="0"/>
              </a:rPr>
              <a:t> to the brain for processing and </a:t>
            </a:r>
            <a:r>
              <a:rPr lang="it-IT" sz="2400" dirty="0" err="1">
                <a:latin typeface="Calibri" charset="0"/>
                <a:ea typeface="Calibri" charset="0"/>
                <a:cs typeface="Calibri" charset="0"/>
              </a:rPr>
              <a:t>interpretation</a:t>
            </a:r>
            <a:r>
              <a:rPr lang="it-IT" sz="2400" dirty="0">
                <a:latin typeface="Calibri" charset="0"/>
                <a:ea typeface="Calibri" charset="0"/>
                <a:cs typeface="Calibri" charset="0"/>
              </a:rPr>
              <a:t>.</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342" y="1151965"/>
            <a:ext cx="5778316" cy="3865377"/>
          </a:xfrm>
          <a:prstGeom prst="rect">
            <a:avLst/>
          </a:prstGeom>
        </p:spPr>
      </p:pic>
    </p:spTree>
    <p:extLst>
      <p:ext uri="{BB962C8B-B14F-4D97-AF65-F5344CB8AC3E}">
        <p14:creationId xmlns:p14="http://schemas.microsoft.com/office/powerpoint/2010/main" val="1801979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Evento">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550</TotalTime>
  <Words>752</Words>
  <Application>Microsoft Office PowerPoint</Application>
  <PresentationFormat>Personalizzato</PresentationFormat>
  <Paragraphs>46</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Evento</vt:lpstr>
      <vt:lpstr>The five senses</vt:lpstr>
      <vt:lpstr>The sense of touch</vt:lpstr>
      <vt:lpstr>THE SKIN</vt:lpstr>
      <vt:lpstr>Hearing </vt:lpstr>
      <vt:lpstr>The ears</vt:lpstr>
      <vt:lpstr>Olfaction</vt:lpstr>
      <vt:lpstr>The nose</vt:lpstr>
      <vt:lpstr>Sight</vt:lpstr>
      <vt:lpstr>The human eyes</vt:lpstr>
      <vt:lpstr>THE TASTE</vt:lpstr>
      <vt:lpstr>THE TONGUE AND THE FLAVORS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L’Olfatto</dc:title>
  <dc:creator>Utente di Microsoft Office</dc:creator>
  <cp:lastModifiedBy>Lou</cp:lastModifiedBy>
  <cp:revision>55</cp:revision>
  <dcterms:created xsi:type="dcterms:W3CDTF">2016-10-22T14:06:42Z</dcterms:created>
  <dcterms:modified xsi:type="dcterms:W3CDTF">2017-07-30T07:57:20Z</dcterms:modified>
</cp:coreProperties>
</file>