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>
        <p:scale>
          <a:sx n="95" d="100"/>
          <a:sy n="95" d="100"/>
        </p:scale>
        <p:origin x="-86" y="-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D89BD-2043-4728-9B46-A5D15DFB0D7E}" type="datetimeFigureOut">
              <a:rPr lang="it-IT"/>
              <a:t>30/07/2017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60B0-5C8A-4B0A-A610-6363F276ED84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67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60B0-5C8A-4B0A-A610-6363F276ED84}" type="slidenum">
              <a:rPr lang="it-IT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58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60B0-5C8A-4B0A-A610-6363F276ED84}" type="slidenum">
              <a:rPr lang="it-IT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44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60B0-5C8A-4B0A-A610-6363F276ED84}" type="slidenum">
              <a:rPr lang="it-IT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09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60B0-5C8A-4B0A-A610-6363F276ED84}" type="slidenum">
              <a:rPr lang="it-IT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026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60B0-5C8A-4B0A-A610-6363F276ED84}" type="slidenum">
              <a:rPr lang="it-IT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1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322" y="2371725"/>
            <a:ext cx="8144134" cy="1373070"/>
          </a:xfrm>
        </p:spPr>
        <p:txBody>
          <a:bodyPr/>
          <a:lstStyle/>
          <a:p>
            <a:r>
              <a:rPr lang="it-IT" sz="4800" dirty="0">
                <a:latin typeface="Arial"/>
              </a:rPr>
              <a:t>THE NERVOUS SYSTEM</a:t>
            </a:r>
            <a:endParaRPr lang="it-IT" sz="4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it-IT" dirty="0">
                <a:latin typeface="Arial"/>
              </a:rPr>
              <a:t>Alessandra Benvenuto</a:t>
            </a:r>
            <a:endParaRPr lang="it-IT" dirty="0">
              <a:solidFill>
                <a:srgbClr val="FFFFFF"/>
              </a:solidFill>
              <a:latin typeface="Arial"/>
            </a:endParaRPr>
          </a:p>
          <a:p>
            <a:r>
              <a:rPr lang="it-IT" dirty="0">
                <a:latin typeface="Arial"/>
              </a:rPr>
              <a:t>Roberta </a:t>
            </a:r>
            <a:r>
              <a:rPr lang="it-IT" dirty="0" err="1">
                <a:latin typeface="Arial"/>
              </a:rPr>
              <a:t>Candigliota</a:t>
            </a:r>
            <a:endParaRPr lang="it-IT" dirty="0">
              <a:latin typeface="Arial"/>
            </a:endParaRPr>
          </a:p>
          <a:p>
            <a:r>
              <a:rPr lang="it-IT" dirty="0">
                <a:latin typeface="Arial"/>
              </a:rPr>
              <a:t>1^E</a:t>
            </a:r>
          </a:p>
        </p:txBody>
      </p:sp>
      <p:pic>
        <p:nvPicPr>
          <p:cNvPr id="5" name="Immagine 4" descr="Description Insects nervous system-R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1160" y="1746367"/>
            <a:ext cx="1996380" cy="264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5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latin typeface="Arial"/>
              </a:rPr>
              <a:t>A CENTRAL CONTROL </a:t>
            </a:r>
            <a:endParaRPr lang="it-IT" sz="4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dirty="0">
                <a:latin typeface="Arial"/>
              </a:rPr>
              <a:t>The </a:t>
            </a:r>
            <a:r>
              <a:rPr lang="it-IT" dirty="0" err="1">
                <a:latin typeface="Arial"/>
              </a:rPr>
              <a:t>nervous</a:t>
            </a:r>
            <a:r>
              <a:rPr lang="it-IT" dirty="0">
                <a:latin typeface="Arial"/>
              </a:rPr>
              <a:t> system </a:t>
            </a:r>
            <a:r>
              <a:rPr lang="it-IT" dirty="0" err="1">
                <a:latin typeface="Arial"/>
              </a:rPr>
              <a:t>functions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as</a:t>
            </a:r>
            <a:r>
              <a:rPr lang="it-IT" dirty="0">
                <a:latin typeface="Arial"/>
              </a:rPr>
              <a:t> a </a:t>
            </a:r>
            <a:r>
              <a:rPr lang="it-IT" dirty="0" err="1">
                <a:latin typeface="Arial"/>
              </a:rPr>
              <a:t>central</a:t>
            </a:r>
            <a:r>
              <a:rPr lang="it-IT" dirty="0">
                <a:latin typeface="Arial"/>
              </a:rPr>
              <a:t> control on the </a:t>
            </a:r>
            <a:r>
              <a:rPr lang="it-IT" dirty="0" err="1">
                <a:latin typeface="Arial"/>
              </a:rPr>
              <a:t>outside</a:t>
            </a:r>
            <a:r>
              <a:rPr lang="it-IT" dirty="0">
                <a:latin typeface="Arial"/>
              </a:rPr>
              <a:t> world and </a:t>
            </a:r>
            <a:r>
              <a:rPr lang="it-IT" dirty="0" err="1">
                <a:latin typeface="Arial"/>
              </a:rPr>
              <a:t>what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happens</a:t>
            </a:r>
            <a:r>
              <a:rPr lang="it-IT" dirty="0">
                <a:latin typeface="Arial"/>
              </a:rPr>
              <a:t> in </a:t>
            </a:r>
            <a:r>
              <a:rPr lang="it-IT" dirty="0" err="1">
                <a:latin typeface="Arial"/>
              </a:rPr>
              <a:t>our</a:t>
            </a:r>
            <a:r>
              <a:rPr lang="it-IT" dirty="0">
                <a:latin typeface="Arial"/>
              </a:rPr>
              <a:t> </a:t>
            </a:r>
            <a:r>
              <a:rPr lang="it-IT" dirty="0" err="1">
                <a:latin typeface="Arial"/>
              </a:rPr>
              <a:t>body.Its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fabric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consists</a:t>
            </a:r>
            <a:r>
              <a:rPr lang="it-IT" dirty="0">
                <a:latin typeface="Arial"/>
              </a:rPr>
              <a:t> of </a:t>
            </a:r>
            <a:r>
              <a:rPr lang="it-IT" dirty="0" err="1">
                <a:latin typeface="Arial"/>
              </a:rPr>
              <a:t>neurons</a:t>
            </a:r>
            <a:r>
              <a:rPr lang="it-IT" dirty="0">
                <a:latin typeface="Arial"/>
              </a:rPr>
              <a:t>, the </a:t>
            </a:r>
            <a:r>
              <a:rPr lang="it-IT" dirty="0" err="1">
                <a:latin typeface="Arial"/>
              </a:rPr>
              <a:t>specialized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cells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that</a:t>
            </a:r>
            <a:r>
              <a:rPr lang="it-IT" dirty="0">
                <a:latin typeface="Arial"/>
              </a:rPr>
              <a:t> can </a:t>
            </a:r>
            <a:r>
              <a:rPr lang="it-IT" dirty="0" err="1">
                <a:latin typeface="Arial"/>
              </a:rPr>
              <a:t>receive</a:t>
            </a:r>
            <a:r>
              <a:rPr lang="it-IT" dirty="0">
                <a:latin typeface="Arial"/>
              </a:rPr>
              <a:t> and </a:t>
            </a:r>
            <a:r>
              <a:rPr lang="it-IT" dirty="0" err="1">
                <a:latin typeface="Arial"/>
              </a:rPr>
              <a:t>transmit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signals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throughout</a:t>
            </a:r>
            <a:r>
              <a:rPr lang="it-IT" dirty="0">
                <a:latin typeface="Arial"/>
              </a:rPr>
              <a:t> the body in the </a:t>
            </a:r>
            <a:r>
              <a:rPr lang="it-IT" dirty="0" err="1">
                <a:latin typeface="Arial"/>
              </a:rPr>
              <a:t>form</a:t>
            </a:r>
            <a:r>
              <a:rPr lang="it-IT" dirty="0">
                <a:latin typeface="Arial"/>
              </a:rPr>
              <a:t> of </a:t>
            </a:r>
            <a:r>
              <a:rPr lang="it-IT" dirty="0" err="1">
                <a:latin typeface="Arial"/>
              </a:rPr>
              <a:t>nervous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pulses</a:t>
            </a:r>
            <a:r>
              <a:rPr lang="it-IT" dirty="0"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Arial"/>
              </a:rPr>
              <a:t>The </a:t>
            </a:r>
            <a:r>
              <a:rPr lang="it-IT" dirty="0" err="1">
                <a:latin typeface="Arial"/>
              </a:rPr>
              <a:t>nervous</a:t>
            </a:r>
            <a:r>
              <a:rPr lang="it-IT" dirty="0">
                <a:latin typeface="Arial"/>
              </a:rPr>
              <a:t> system 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divided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into</a:t>
            </a:r>
            <a:r>
              <a:rPr lang="it-IT" dirty="0">
                <a:latin typeface="Arial"/>
              </a:rPr>
              <a:t>:</a:t>
            </a:r>
          </a:p>
          <a:p>
            <a:r>
              <a:rPr lang="it-IT" dirty="0" err="1">
                <a:latin typeface="Arial"/>
              </a:rPr>
              <a:t>central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nervous</a:t>
            </a:r>
            <a:r>
              <a:rPr lang="it-IT" dirty="0">
                <a:latin typeface="Arial"/>
              </a:rPr>
              <a:t> system </a:t>
            </a:r>
            <a:r>
              <a:rPr lang="it-IT" dirty="0" err="1">
                <a:latin typeface="Arial"/>
              </a:rPr>
              <a:t>that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processes</a:t>
            </a:r>
            <a:r>
              <a:rPr lang="it-IT" dirty="0">
                <a:latin typeface="Arial"/>
              </a:rPr>
              <a:t> information, </a:t>
            </a:r>
            <a:r>
              <a:rPr lang="it-IT" dirty="0" err="1">
                <a:latin typeface="Arial"/>
              </a:rPr>
              <a:t>includes</a:t>
            </a:r>
            <a:r>
              <a:rPr lang="it-IT" dirty="0">
                <a:latin typeface="Arial"/>
              </a:rPr>
              <a:t> the brain and </a:t>
            </a:r>
            <a:r>
              <a:rPr lang="it-IT" dirty="0" err="1">
                <a:latin typeface="Arial"/>
              </a:rPr>
              <a:t>spinal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cord</a:t>
            </a:r>
            <a:r>
              <a:rPr lang="it-IT" dirty="0">
                <a:latin typeface="Arial"/>
              </a:rPr>
              <a:t>;</a:t>
            </a:r>
          </a:p>
          <a:p>
            <a:r>
              <a:rPr lang="it-IT" dirty="0" err="1">
                <a:latin typeface="Arial"/>
              </a:rPr>
              <a:t>peripheral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nervous</a:t>
            </a:r>
            <a:r>
              <a:rPr lang="it-IT" dirty="0">
                <a:latin typeface="Arial"/>
              </a:rPr>
              <a:t> system </a:t>
            </a:r>
            <a:r>
              <a:rPr lang="it-IT" dirty="0" err="1">
                <a:latin typeface="Arial"/>
              </a:rPr>
              <a:t>using</a:t>
            </a:r>
            <a:r>
              <a:rPr lang="it-IT" dirty="0">
                <a:latin typeface="Arial"/>
              </a:rPr>
              <a:t> the </a:t>
            </a:r>
            <a:r>
              <a:rPr lang="it-IT" dirty="0" err="1">
                <a:latin typeface="Arial"/>
              </a:rPr>
              <a:t>nerves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that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connect</a:t>
            </a:r>
            <a:r>
              <a:rPr lang="it-IT" dirty="0">
                <a:latin typeface="Arial"/>
              </a:rPr>
              <a:t> the center with the </a:t>
            </a:r>
            <a:r>
              <a:rPr lang="it-IT" dirty="0" err="1">
                <a:latin typeface="Arial"/>
              </a:rPr>
              <a:t>rest</a:t>
            </a:r>
            <a:r>
              <a:rPr lang="it-IT" dirty="0">
                <a:latin typeface="Arial"/>
              </a:rPr>
              <a:t> of the body and 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divided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into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somatic</a:t>
            </a:r>
            <a:r>
              <a:rPr lang="it-IT" dirty="0">
                <a:latin typeface="Arial"/>
              </a:rPr>
              <a:t> and </a:t>
            </a:r>
            <a:r>
              <a:rPr lang="it-IT" dirty="0" err="1">
                <a:latin typeface="Arial"/>
              </a:rPr>
              <a:t>autonomic</a:t>
            </a:r>
            <a:r>
              <a:rPr lang="it-IT" dirty="0">
                <a:latin typeface="Arial"/>
              </a:rPr>
              <a:t>.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680" y="616518"/>
            <a:ext cx="1873837" cy="136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81329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latin typeface="Arial"/>
              </a:rPr>
              <a:t>THE ENCEPHALON </a:t>
            </a:r>
            <a:endParaRPr lang="it-IT" sz="4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295525"/>
            <a:ext cx="9613861" cy="35993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latin typeface="Arial"/>
              </a:rPr>
              <a:t>The </a:t>
            </a:r>
            <a:r>
              <a:rPr lang="it-IT" dirty="0" err="1">
                <a:latin typeface="Arial"/>
              </a:rPr>
              <a:t>encephalon,contained</a:t>
            </a:r>
            <a:r>
              <a:rPr lang="it-IT" dirty="0">
                <a:latin typeface="Arial"/>
              </a:rPr>
              <a:t> inside the </a:t>
            </a:r>
            <a:r>
              <a:rPr lang="it-IT" dirty="0" err="1">
                <a:latin typeface="Arial"/>
              </a:rPr>
              <a:t>skull,including</a:t>
            </a:r>
            <a:r>
              <a:rPr lang="it-IT" dirty="0">
                <a:latin typeface="Arial"/>
              </a:rPr>
              <a:t> the </a:t>
            </a:r>
            <a:r>
              <a:rPr lang="it-IT" dirty="0" err="1">
                <a:latin typeface="Arial"/>
              </a:rPr>
              <a:t>brain,the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cerebellum</a:t>
            </a:r>
            <a:r>
              <a:rPr lang="it-IT" dirty="0">
                <a:latin typeface="Arial"/>
              </a:rPr>
              <a:t> and the medulla </a:t>
            </a:r>
            <a:r>
              <a:rPr lang="it-IT" dirty="0" err="1">
                <a:latin typeface="Arial"/>
              </a:rPr>
              <a:t>oblongata</a:t>
            </a:r>
            <a:r>
              <a:rPr lang="it-IT" dirty="0">
                <a:latin typeface="Arial"/>
              </a:rPr>
              <a:t>.</a:t>
            </a:r>
          </a:p>
          <a:p>
            <a:r>
              <a:rPr lang="it-IT" dirty="0">
                <a:latin typeface="Arial"/>
              </a:rPr>
              <a:t>The </a:t>
            </a:r>
            <a:r>
              <a:rPr lang="it-IT" dirty="0" err="1">
                <a:latin typeface="Arial"/>
              </a:rPr>
              <a:t>cerebellum</a:t>
            </a:r>
            <a:r>
              <a:rPr lang="it-IT" dirty="0">
                <a:latin typeface="Arial"/>
              </a:rPr>
              <a:t>, </a:t>
            </a:r>
            <a:r>
              <a:rPr lang="it-IT" dirty="0" err="1">
                <a:latin typeface="Arial"/>
              </a:rPr>
              <a:t>placed</a:t>
            </a:r>
            <a:r>
              <a:rPr lang="it-IT" dirty="0">
                <a:latin typeface="Arial"/>
              </a:rPr>
              <a:t> in </a:t>
            </a:r>
            <a:r>
              <a:rPr lang="it-IT" dirty="0" err="1">
                <a:latin typeface="Arial"/>
              </a:rPr>
              <a:t>correspondence</a:t>
            </a:r>
            <a:r>
              <a:rPr lang="it-IT" dirty="0">
                <a:latin typeface="Arial"/>
              </a:rPr>
              <a:t> of the </a:t>
            </a:r>
            <a:r>
              <a:rPr lang="it-IT" dirty="0" err="1">
                <a:latin typeface="Arial"/>
              </a:rPr>
              <a:t>neck</a:t>
            </a:r>
            <a:r>
              <a:rPr lang="it-IT" dirty="0">
                <a:latin typeface="Arial"/>
              </a:rPr>
              <a:t>, </a:t>
            </a:r>
            <a:r>
              <a:rPr lang="it-IT" dirty="0" err="1">
                <a:latin typeface="Arial"/>
              </a:rPr>
              <a:t>has</a:t>
            </a:r>
            <a:r>
              <a:rPr lang="it-IT" dirty="0">
                <a:latin typeface="Arial"/>
              </a:rPr>
              <a:t> the </a:t>
            </a:r>
            <a:r>
              <a:rPr lang="it-IT" dirty="0" err="1">
                <a:latin typeface="Arial"/>
              </a:rPr>
              <a:t>function</a:t>
            </a:r>
            <a:r>
              <a:rPr lang="it-IT" dirty="0">
                <a:latin typeface="Arial"/>
              </a:rPr>
              <a:t> of </a:t>
            </a:r>
            <a:r>
              <a:rPr lang="it-IT" dirty="0" err="1">
                <a:latin typeface="Arial"/>
              </a:rPr>
              <a:t>coordinating</a:t>
            </a:r>
            <a:r>
              <a:rPr lang="it-IT" dirty="0">
                <a:latin typeface="Arial"/>
              </a:rPr>
              <a:t> the </a:t>
            </a:r>
            <a:r>
              <a:rPr lang="it-IT" dirty="0" err="1">
                <a:latin typeface="Arial"/>
              </a:rPr>
              <a:t>movements</a:t>
            </a:r>
            <a:r>
              <a:rPr lang="it-IT" dirty="0">
                <a:latin typeface="Arial"/>
              </a:rPr>
              <a:t> and balance;</a:t>
            </a:r>
          </a:p>
          <a:p>
            <a:r>
              <a:rPr lang="it-IT" dirty="0">
                <a:latin typeface="Arial"/>
              </a:rPr>
              <a:t>The medulla </a:t>
            </a:r>
            <a:r>
              <a:rPr lang="it-IT" dirty="0" err="1">
                <a:latin typeface="Arial"/>
              </a:rPr>
              <a:t>oblongata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crucial</a:t>
            </a:r>
            <a:r>
              <a:rPr lang="it-IT" dirty="0">
                <a:latin typeface="Arial"/>
              </a:rPr>
              <a:t> in the reception of </a:t>
            </a:r>
            <a:r>
              <a:rPr lang="it-IT" dirty="0" err="1">
                <a:latin typeface="Arial"/>
              </a:rPr>
              <a:t>different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sensations</a:t>
            </a:r>
            <a:r>
              <a:rPr lang="it-IT" dirty="0">
                <a:latin typeface="Arial"/>
              </a:rPr>
              <a:t> and control of </a:t>
            </a:r>
            <a:r>
              <a:rPr lang="it-IT" dirty="0" err="1">
                <a:latin typeface="Arial"/>
              </a:rPr>
              <a:t>certain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functions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related</a:t>
            </a:r>
            <a:r>
              <a:rPr lang="it-IT" dirty="0">
                <a:latin typeface="Arial"/>
              </a:rPr>
              <a:t> to </a:t>
            </a:r>
            <a:r>
              <a:rPr lang="it-IT" dirty="0" err="1">
                <a:latin typeface="Arial"/>
              </a:rPr>
              <a:t>breathing</a:t>
            </a:r>
            <a:r>
              <a:rPr lang="it-IT" dirty="0">
                <a:latin typeface="Arial"/>
              </a:rPr>
              <a:t> and </a:t>
            </a:r>
            <a:r>
              <a:rPr lang="it-IT" dirty="0" err="1">
                <a:latin typeface="Arial"/>
              </a:rPr>
              <a:t>circulation</a:t>
            </a:r>
            <a:r>
              <a:rPr lang="it-IT" dirty="0">
                <a:latin typeface="Arial"/>
              </a:rPr>
              <a:t>;</a:t>
            </a:r>
          </a:p>
          <a:p>
            <a:r>
              <a:rPr lang="it-IT" dirty="0">
                <a:latin typeface="Arial"/>
              </a:rPr>
              <a:t>The brain 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the </a:t>
            </a:r>
            <a:r>
              <a:rPr lang="it-IT" dirty="0" err="1">
                <a:latin typeface="Arial"/>
              </a:rPr>
              <a:t>largest</a:t>
            </a:r>
            <a:r>
              <a:rPr lang="it-IT" dirty="0">
                <a:latin typeface="Arial"/>
              </a:rPr>
              <a:t> part of the brain and 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divided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into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two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celebral</a:t>
            </a:r>
            <a:r>
              <a:rPr lang="it-IT" dirty="0">
                <a:latin typeface="Arial"/>
              </a:rPr>
              <a:t> </a:t>
            </a:r>
            <a:r>
              <a:rPr lang="it-IT" dirty="0" err="1">
                <a:latin typeface="Arial"/>
              </a:rPr>
              <a:t>hemispheres.Both</a:t>
            </a:r>
            <a:r>
              <a:rPr lang="it-IT" dirty="0">
                <a:latin typeface="Arial"/>
              </a:rPr>
              <a:t> </a:t>
            </a:r>
            <a:r>
              <a:rPr lang="it-IT" dirty="0" err="1">
                <a:latin typeface="Arial"/>
              </a:rPr>
              <a:t>hemispheres</a:t>
            </a:r>
            <a:r>
              <a:rPr lang="it-IT" dirty="0">
                <a:latin typeface="Arial"/>
              </a:rPr>
              <a:t> are white </a:t>
            </a:r>
            <a:r>
              <a:rPr lang="it-IT" dirty="0" err="1">
                <a:latin typeface="Arial"/>
              </a:rPr>
              <a:t>outside</a:t>
            </a:r>
            <a:r>
              <a:rPr lang="it-IT" dirty="0">
                <a:latin typeface="Arial"/>
              </a:rPr>
              <a:t> and </a:t>
            </a:r>
            <a:r>
              <a:rPr lang="it-IT" dirty="0" err="1">
                <a:latin typeface="Arial"/>
              </a:rPr>
              <a:t>gray</a:t>
            </a:r>
            <a:r>
              <a:rPr lang="it-IT" dirty="0">
                <a:latin typeface="Arial"/>
              </a:rPr>
              <a:t> inside.</a:t>
            </a:r>
            <a:endParaRPr lang="it-IT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192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  <a:latin typeface="Arial"/>
              </a:rPr>
              <a:t>THE SPINAL CORD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dirty="0">
                <a:latin typeface="Arial"/>
              </a:rPr>
              <a:t>The </a:t>
            </a:r>
            <a:r>
              <a:rPr lang="it-IT" dirty="0" err="1">
                <a:latin typeface="Arial"/>
              </a:rPr>
              <a:t>spinal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cord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a </a:t>
            </a:r>
            <a:r>
              <a:rPr lang="it-IT" dirty="0" err="1">
                <a:latin typeface="Arial"/>
              </a:rPr>
              <a:t>cord</a:t>
            </a:r>
            <a:r>
              <a:rPr lang="it-IT" dirty="0">
                <a:latin typeface="Arial"/>
              </a:rPr>
              <a:t> long 50 cm long and 2 cm wide </a:t>
            </a:r>
            <a:r>
              <a:rPr lang="it-IT" dirty="0" err="1">
                <a:latin typeface="Arial"/>
              </a:rPr>
              <a:t>located</a:t>
            </a:r>
            <a:r>
              <a:rPr lang="it-IT" dirty="0">
                <a:latin typeface="Arial"/>
              </a:rPr>
              <a:t> in the spine and </a:t>
            </a:r>
            <a:r>
              <a:rPr lang="it-IT" dirty="0" err="1">
                <a:latin typeface="Arial"/>
              </a:rPr>
              <a:t>through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passes</a:t>
            </a:r>
            <a:r>
              <a:rPr lang="it-IT" dirty="0">
                <a:latin typeface="Arial"/>
              </a:rPr>
              <a:t> the </a:t>
            </a:r>
            <a:r>
              <a:rPr lang="it-IT" dirty="0" err="1">
                <a:latin typeface="Arial"/>
              </a:rPr>
              <a:t>sensory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nerves</a:t>
            </a:r>
            <a:r>
              <a:rPr lang="it-IT" dirty="0">
                <a:latin typeface="Arial"/>
              </a:rPr>
              <a:t>, </a:t>
            </a:r>
            <a:r>
              <a:rPr lang="it-IT" dirty="0" err="1">
                <a:latin typeface="Arial"/>
              </a:rPr>
              <a:t>which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carry</a:t>
            </a:r>
            <a:r>
              <a:rPr lang="it-IT" dirty="0">
                <a:latin typeface="Arial"/>
              </a:rPr>
              <a:t> the </a:t>
            </a:r>
            <a:r>
              <a:rPr lang="it-IT" dirty="0" err="1">
                <a:latin typeface="Arial"/>
              </a:rPr>
              <a:t>pulses</a:t>
            </a:r>
            <a:r>
              <a:rPr lang="it-IT" dirty="0">
                <a:latin typeface="Arial"/>
              </a:rPr>
              <a:t>, and the </a:t>
            </a:r>
            <a:r>
              <a:rPr lang="it-IT" dirty="0" err="1">
                <a:latin typeface="Arial"/>
              </a:rPr>
              <a:t>motor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nerves</a:t>
            </a:r>
            <a:r>
              <a:rPr lang="it-IT" dirty="0">
                <a:latin typeface="Arial"/>
              </a:rPr>
              <a:t> to the </a:t>
            </a:r>
            <a:r>
              <a:rPr lang="it-IT" dirty="0" err="1">
                <a:latin typeface="Arial"/>
              </a:rPr>
              <a:t>muscles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carrying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orders</a:t>
            </a:r>
            <a:r>
              <a:rPr lang="it-IT" dirty="0">
                <a:latin typeface="Arial"/>
              </a:rPr>
              <a:t> from the </a:t>
            </a:r>
            <a:r>
              <a:rPr lang="it-IT" dirty="0" err="1">
                <a:latin typeface="Arial"/>
              </a:rPr>
              <a:t>encephalon</a:t>
            </a:r>
            <a:r>
              <a:rPr lang="it-IT" dirty="0">
                <a:latin typeface="Arial"/>
              </a:rPr>
              <a:t>. </a:t>
            </a:r>
            <a:r>
              <a:rPr lang="it-IT" dirty="0" err="1">
                <a:latin typeface="Arial"/>
              </a:rPr>
              <a:t>It</a:t>
            </a:r>
            <a:r>
              <a:rPr lang="it-IT" dirty="0">
                <a:latin typeface="Arial"/>
              </a:rPr>
              <a:t> 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constituted</a:t>
            </a:r>
            <a:r>
              <a:rPr lang="it-IT" dirty="0">
                <a:latin typeface="Arial"/>
              </a:rPr>
              <a:t> by a </a:t>
            </a:r>
            <a:r>
              <a:rPr lang="it-IT" dirty="0" err="1">
                <a:latin typeface="Arial"/>
              </a:rPr>
              <a:t>gray</a:t>
            </a:r>
            <a:r>
              <a:rPr lang="it-IT" dirty="0">
                <a:latin typeface="Arial"/>
              </a:rPr>
              <a:t> and a white </a:t>
            </a:r>
            <a:r>
              <a:rPr lang="it-IT" dirty="0" err="1">
                <a:latin typeface="Arial"/>
              </a:rPr>
              <a:t>substance</a:t>
            </a:r>
            <a:r>
              <a:rPr lang="it-IT" dirty="0">
                <a:latin typeface="Arial"/>
              </a:rPr>
              <a:t>, with the </a:t>
            </a:r>
            <a:r>
              <a:rPr lang="it-IT" dirty="0" err="1">
                <a:latin typeface="Arial"/>
              </a:rPr>
              <a:t>only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difference</a:t>
            </a:r>
            <a:r>
              <a:rPr lang="it-IT" dirty="0">
                <a:latin typeface="Arial"/>
              </a:rPr>
              <a:t> of </a:t>
            </a:r>
            <a:r>
              <a:rPr lang="it-IT" dirty="0" err="1">
                <a:latin typeface="Arial"/>
              </a:rPr>
              <a:t>having</a:t>
            </a:r>
            <a:r>
              <a:rPr lang="it-IT" dirty="0">
                <a:latin typeface="Arial"/>
              </a:rPr>
              <a:t> the white </a:t>
            </a:r>
            <a:r>
              <a:rPr lang="it-IT" dirty="0" err="1">
                <a:latin typeface="Arial"/>
              </a:rPr>
              <a:t>substance</a:t>
            </a:r>
            <a:r>
              <a:rPr lang="it-IT" dirty="0">
                <a:latin typeface="Arial"/>
              </a:rPr>
              <a:t> inside and the </a:t>
            </a:r>
            <a:r>
              <a:rPr lang="it-IT" dirty="0" err="1">
                <a:latin typeface="Arial"/>
              </a:rPr>
              <a:t>gray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substance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outside</a:t>
            </a:r>
            <a:r>
              <a:rPr lang="it-IT" dirty="0">
                <a:latin typeface="Arial"/>
              </a:rPr>
              <a:t>.</a:t>
            </a:r>
            <a:endParaRPr lang="it-IT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8410" y="4505325"/>
            <a:ext cx="3400121" cy="216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56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latin typeface="Arial"/>
              </a:rPr>
              <a:t>THE PERIPHERAL SOMATIC SYSTEM </a:t>
            </a:r>
            <a:endParaRPr lang="it-IT" sz="4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390775"/>
            <a:ext cx="9613861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dirty="0">
                <a:latin typeface="Arial"/>
              </a:rPr>
              <a:t>The </a:t>
            </a:r>
            <a:r>
              <a:rPr lang="it-IT" dirty="0" err="1">
                <a:latin typeface="Arial"/>
              </a:rPr>
              <a:t>somatic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nervous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system,or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voluntary,controls</a:t>
            </a:r>
            <a:r>
              <a:rPr lang="it-IT" dirty="0">
                <a:latin typeface="Arial"/>
              </a:rPr>
              <a:t> the </a:t>
            </a:r>
            <a:r>
              <a:rPr lang="it-IT" dirty="0" err="1">
                <a:latin typeface="Arial"/>
              </a:rPr>
              <a:t>skeletal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muscles</a:t>
            </a:r>
            <a:r>
              <a:rPr lang="it-IT" dirty="0">
                <a:latin typeface="Arial"/>
              </a:rPr>
              <a:t> and the </a:t>
            </a:r>
            <a:r>
              <a:rPr lang="it-IT" dirty="0" err="1">
                <a:latin typeface="Arial"/>
              </a:rPr>
              <a:t>organs</a:t>
            </a:r>
            <a:r>
              <a:rPr lang="it-IT" dirty="0">
                <a:latin typeface="Arial"/>
              </a:rPr>
              <a:t> of sense.It 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formed</a:t>
            </a:r>
            <a:r>
              <a:rPr lang="it-IT" dirty="0">
                <a:latin typeface="Arial"/>
              </a:rPr>
              <a:t> by:</a:t>
            </a:r>
            <a:endParaRPr lang="it-IT" dirty="0">
              <a:solidFill>
                <a:srgbClr val="FFFFFF"/>
              </a:solidFill>
              <a:latin typeface="Arial"/>
            </a:endParaRPr>
          </a:p>
          <a:p>
            <a:r>
              <a:rPr lang="it-IT" dirty="0" err="1">
                <a:latin typeface="Arial"/>
              </a:rPr>
              <a:t>Cranial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nerves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that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connect</a:t>
            </a:r>
            <a:r>
              <a:rPr lang="it-IT" dirty="0">
                <a:latin typeface="Arial"/>
              </a:rPr>
              <a:t> the brain to the </a:t>
            </a:r>
            <a:r>
              <a:rPr lang="it-IT" dirty="0" err="1">
                <a:latin typeface="Arial"/>
              </a:rPr>
              <a:t>muscles</a:t>
            </a:r>
            <a:r>
              <a:rPr lang="it-IT" dirty="0">
                <a:latin typeface="Arial"/>
              </a:rPr>
              <a:t>, to the </a:t>
            </a:r>
            <a:r>
              <a:rPr lang="it-IT" dirty="0" err="1">
                <a:latin typeface="Arial"/>
              </a:rPr>
              <a:t>sense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organs</a:t>
            </a:r>
            <a:r>
              <a:rPr lang="it-IT" dirty="0">
                <a:latin typeface="Arial"/>
              </a:rPr>
              <a:t> and </a:t>
            </a:r>
            <a:r>
              <a:rPr lang="it-IT" dirty="0" err="1">
                <a:latin typeface="Arial"/>
              </a:rPr>
              <a:t>glands</a:t>
            </a:r>
            <a:r>
              <a:rPr lang="it-IT" dirty="0">
                <a:latin typeface="Arial"/>
              </a:rPr>
              <a:t>;</a:t>
            </a:r>
          </a:p>
          <a:p>
            <a:r>
              <a:rPr lang="it-IT" dirty="0" err="1">
                <a:latin typeface="Arial"/>
              </a:rPr>
              <a:t>Spinal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nerves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that</a:t>
            </a:r>
            <a:r>
              <a:rPr lang="it-IT" dirty="0">
                <a:latin typeface="Arial"/>
              </a:rPr>
              <a:t> are </a:t>
            </a:r>
            <a:r>
              <a:rPr lang="it-IT" dirty="0" err="1">
                <a:latin typeface="Arial"/>
              </a:rPr>
              <a:t>divided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into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cervical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nerves</a:t>
            </a:r>
            <a:r>
              <a:rPr lang="it-IT" dirty="0">
                <a:latin typeface="Arial"/>
              </a:rPr>
              <a:t>, </a:t>
            </a:r>
            <a:r>
              <a:rPr lang="it-IT" dirty="0" err="1">
                <a:latin typeface="Arial"/>
              </a:rPr>
              <a:t>thoracic</a:t>
            </a:r>
            <a:r>
              <a:rPr lang="it-IT" dirty="0">
                <a:latin typeface="Arial"/>
              </a:rPr>
              <a:t>, </a:t>
            </a:r>
            <a:r>
              <a:rPr lang="it-IT" dirty="0" err="1">
                <a:latin typeface="Arial"/>
              </a:rPr>
              <a:t>lumbar</a:t>
            </a:r>
            <a:r>
              <a:rPr lang="it-IT" dirty="0">
                <a:latin typeface="Arial"/>
              </a:rPr>
              <a:t> and </a:t>
            </a:r>
            <a:r>
              <a:rPr lang="it-IT" dirty="0" err="1">
                <a:latin typeface="Arial"/>
              </a:rPr>
              <a:t>sacral</a:t>
            </a:r>
            <a:r>
              <a:rPr lang="it-IT" dirty="0">
                <a:latin typeface="Arial"/>
              </a:rPr>
              <a:t>.</a:t>
            </a:r>
          </a:p>
          <a:p>
            <a:pPr marL="0" indent="0">
              <a:buNone/>
            </a:pPr>
            <a:endParaRPr lang="it-IT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447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>
                <a:latin typeface="Arial"/>
              </a:rPr>
              <a:t>THE PERIPHERAL AUTONOMIC SYSTEM </a:t>
            </a:r>
            <a:endParaRPr lang="it-IT" sz="4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FFFF"/>
                </a:solidFill>
                <a:latin typeface="Arial"/>
              </a:rPr>
              <a:t>The </a:t>
            </a:r>
            <a:r>
              <a:rPr lang="it-IT" dirty="0" err="1">
                <a:solidFill>
                  <a:srgbClr val="FFFFFF"/>
                </a:solidFill>
                <a:latin typeface="Arial"/>
              </a:rPr>
              <a:t>peripheral</a:t>
            </a:r>
            <a:r>
              <a:rPr lang="it-IT" dirty="0">
                <a:solidFill>
                  <a:srgbClr val="FFFFFF"/>
                </a:solidFill>
                <a:latin typeface="Arial"/>
              </a:rPr>
              <a:t> </a:t>
            </a:r>
            <a:r>
              <a:rPr lang="it-IT" dirty="0" err="1">
                <a:solidFill>
                  <a:srgbClr val="FFFFFF"/>
                </a:solidFill>
                <a:latin typeface="Arial"/>
              </a:rPr>
              <a:t>autonomic</a:t>
            </a:r>
            <a:r>
              <a:rPr lang="it-IT" dirty="0">
                <a:solidFill>
                  <a:srgbClr val="FFFFFF"/>
                </a:solidFill>
                <a:latin typeface="Arial"/>
              </a:rPr>
              <a:t> system </a:t>
            </a:r>
            <a:r>
              <a:rPr lang="it-IT" dirty="0" err="1">
                <a:latin typeface="Arial"/>
              </a:rPr>
              <a:t>controls</a:t>
            </a:r>
            <a:r>
              <a:rPr lang="it-IT" dirty="0">
                <a:latin typeface="Arial"/>
              </a:rPr>
              <a:t> the </a:t>
            </a:r>
            <a:r>
              <a:rPr lang="it-IT" dirty="0" err="1">
                <a:latin typeface="Arial"/>
              </a:rPr>
              <a:t>internal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organs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that</a:t>
            </a:r>
            <a:r>
              <a:rPr lang="it-IT" dirty="0">
                <a:latin typeface="Arial"/>
              </a:rPr>
              <a:t> work </a:t>
            </a:r>
            <a:r>
              <a:rPr lang="it-IT" dirty="0" err="1">
                <a:latin typeface="Arial"/>
              </a:rPr>
              <a:t>without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our</a:t>
            </a:r>
            <a:r>
              <a:rPr lang="it-IT" dirty="0">
                <a:latin typeface="Arial"/>
              </a:rPr>
              <a:t> </a:t>
            </a:r>
            <a:r>
              <a:rPr lang="it-IT" dirty="0" err="1">
                <a:latin typeface="Arial"/>
              </a:rPr>
              <a:t>intervention</a:t>
            </a:r>
            <a:r>
              <a:rPr lang="it-IT" dirty="0">
                <a:latin typeface="Arial"/>
              </a:rPr>
              <a:t>. </a:t>
            </a:r>
            <a:r>
              <a:rPr lang="it-IT" dirty="0" err="1">
                <a:latin typeface="Arial"/>
              </a:rPr>
              <a:t>It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divided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into</a:t>
            </a:r>
            <a:r>
              <a:rPr lang="it-IT" dirty="0">
                <a:latin typeface="Arial"/>
              </a:rPr>
              <a:t>:</a:t>
            </a:r>
            <a:endParaRPr lang="it-IT" dirty="0">
              <a:solidFill>
                <a:srgbClr val="FFFFFF"/>
              </a:solidFill>
              <a:latin typeface="Arial"/>
            </a:endParaRPr>
          </a:p>
          <a:p>
            <a:r>
              <a:rPr lang="it-IT" dirty="0" err="1">
                <a:latin typeface="Arial"/>
              </a:rPr>
              <a:t>sympathetic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nervous</a:t>
            </a:r>
            <a:r>
              <a:rPr lang="it-IT" dirty="0">
                <a:latin typeface="Arial"/>
              </a:rPr>
              <a:t> system </a:t>
            </a:r>
            <a:r>
              <a:rPr lang="it-IT" dirty="0" err="1">
                <a:latin typeface="Arial"/>
              </a:rPr>
              <a:t>which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is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responsible</a:t>
            </a:r>
            <a:r>
              <a:rPr lang="it-IT" dirty="0">
                <a:latin typeface="Arial"/>
              </a:rPr>
              <a:t> for </a:t>
            </a:r>
            <a:r>
              <a:rPr lang="it-IT" dirty="0" err="1">
                <a:latin typeface="Arial"/>
              </a:rPr>
              <a:t>mobilizing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resources</a:t>
            </a:r>
            <a:r>
              <a:rPr lang="it-IT" dirty="0">
                <a:latin typeface="Arial"/>
              </a:rPr>
              <a:t> in case of </a:t>
            </a:r>
            <a:r>
              <a:rPr lang="it-IT" dirty="0" err="1">
                <a:latin typeface="Arial"/>
              </a:rPr>
              <a:t>need</a:t>
            </a:r>
            <a:r>
              <a:rPr lang="it-IT" dirty="0">
                <a:latin typeface="Arial"/>
              </a:rPr>
              <a:t>;</a:t>
            </a:r>
          </a:p>
          <a:p>
            <a:r>
              <a:rPr lang="it-IT" dirty="0" err="1">
                <a:latin typeface="Arial"/>
              </a:rPr>
              <a:t>parasympathetic</a:t>
            </a:r>
            <a:r>
              <a:rPr lang="it-IT" dirty="0">
                <a:latin typeface="Arial"/>
              </a:rPr>
              <a:t> system </a:t>
            </a:r>
            <a:r>
              <a:rPr lang="it-IT" dirty="0" err="1">
                <a:latin typeface="Arial"/>
              </a:rPr>
              <a:t>that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deals</a:t>
            </a:r>
            <a:r>
              <a:rPr lang="it-IT" dirty="0">
                <a:latin typeface="Arial"/>
              </a:rPr>
              <a:t> with the recovery </a:t>
            </a:r>
            <a:r>
              <a:rPr lang="it-IT" dirty="0" err="1">
                <a:latin typeface="Arial"/>
              </a:rPr>
              <a:t>activities</a:t>
            </a:r>
            <a:r>
              <a:rPr lang="it-IT" dirty="0">
                <a:latin typeface="Arial"/>
              </a:rPr>
              <a:t>.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946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TC104033917[[fn=Berlino]]</Template>
  <TotalTime>0</TotalTime>
  <Words>175</Words>
  <Application>Microsoft Office PowerPoint</Application>
  <PresentationFormat>Personalizzato</PresentationFormat>
  <Paragraphs>29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Berlino</vt:lpstr>
      <vt:lpstr>THE NERVOUS SYSTEM</vt:lpstr>
      <vt:lpstr>A CENTRAL CONTROL </vt:lpstr>
      <vt:lpstr>THE ENCEPHALON </vt:lpstr>
      <vt:lpstr>THE SPINAL CORD</vt:lpstr>
      <vt:lpstr>THE PERIPHERAL SOMATIC SYSTEM </vt:lpstr>
      <vt:lpstr>THE PERIPHERAL AUTONOMIC SYSTEM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Petr Barborik</dc:creator>
  <cp:lastModifiedBy>Lou</cp:lastModifiedBy>
  <cp:revision>6</cp:revision>
  <dcterms:created xsi:type="dcterms:W3CDTF">2013-08-01T12:32:15Z</dcterms:created>
  <dcterms:modified xsi:type="dcterms:W3CDTF">2017-07-30T07:57:51Z</dcterms:modified>
</cp:coreProperties>
</file>