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96" d="100"/>
          <a:sy n="96" d="100"/>
        </p:scale>
        <p:origin x="-106" y="-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4DDBB-CA47-4151-A2CC-4BA4F689FD69}" type="datetimeFigureOut">
              <a:rPr lang="it-IT" smtClean="0"/>
              <a:t>30/07/2017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B4BF8-8B7C-46F1-93C6-149D3915B73F}" type="slidenum">
              <a:rPr lang="it-IT" smtClean="0"/>
              <a:t>‹N›</a:t>
            </a:fld>
            <a:endParaRPr lang="it-IT"/>
          </a:p>
        </p:txBody>
      </p:sp>
    </p:spTree>
    <p:extLst>
      <p:ext uri="{BB962C8B-B14F-4D97-AF65-F5344CB8AC3E}">
        <p14:creationId xmlns:p14="http://schemas.microsoft.com/office/powerpoint/2010/main" val="373813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a:ln/>
        </p:spPr>
      </p:sp>
      <p:sp>
        <p:nvSpPr>
          <p:cNvPr id="194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194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404191-0238-4D0E-9F4D-B86C3EEDA848}"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142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9935B42F-EF5A-40BC-AFC9-9BE8D4FCB5FA}" type="slidenum">
              <a:rPr lang="it-IT" altLang="it-IT"/>
              <a:pPr/>
              <a:t>‹N›</a:t>
            </a:fld>
            <a:endParaRPr lang="it-IT" altLang="it-IT"/>
          </a:p>
        </p:txBody>
      </p:sp>
    </p:spTree>
    <p:extLst>
      <p:ext uri="{BB962C8B-B14F-4D97-AF65-F5344CB8AC3E}">
        <p14:creationId xmlns:p14="http://schemas.microsoft.com/office/powerpoint/2010/main" val="870240385"/>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454EEE3A-3E5A-432F-BF0C-A5E336D11A55}" type="slidenum">
              <a:rPr lang="it-IT" altLang="it-IT"/>
              <a:pPr/>
              <a:t>‹N›</a:t>
            </a:fld>
            <a:endParaRPr lang="it-IT" altLang="it-IT"/>
          </a:p>
        </p:txBody>
      </p:sp>
    </p:spTree>
    <p:extLst>
      <p:ext uri="{BB962C8B-B14F-4D97-AF65-F5344CB8AC3E}">
        <p14:creationId xmlns:p14="http://schemas.microsoft.com/office/powerpoint/2010/main" val="3264628792"/>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D1EB9E32-BFE3-4B0B-8470-E106C5355EBC}" type="slidenum">
              <a:rPr lang="it-IT" altLang="it-IT"/>
              <a:pPr/>
              <a:t>‹N›</a:t>
            </a:fld>
            <a:endParaRPr lang="it-IT" altLang="it-IT"/>
          </a:p>
        </p:txBody>
      </p:sp>
    </p:spTree>
    <p:extLst>
      <p:ext uri="{BB962C8B-B14F-4D97-AF65-F5344CB8AC3E}">
        <p14:creationId xmlns:p14="http://schemas.microsoft.com/office/powerpoint/2010/main" val="1732557319"/>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D9709227-7EB6-4F55-9240-CFE7CF16AB0F}" type="slidenum">
              <a:rPr lang="it-IT" altLang="it-IT"/>
              <a:pPr/>
              <a:t>‹N›</a:t>
            </a:fld>
            <a:endParaRPr lang="it-IT" altLang="it-IT"/>
          </a:p>
        </p:txBody>
      </p:sp>
    </p:spTree>
    <p:extLst>
      <p:ext uri="{BB962C8B-B14F-4D97-AF65-F5344CB8AC3E}">
        <p14:creationId xmlns:p14="http://schemas.microsoft.com/office/powerpoint/2010/main" val="3181696239"/>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8186C0C5-5237-4DB3-B7A8-AF2826A471FD}" type="slidenum">
              <a:rPr lang="it-IT" altLang="it-IT"/>
              <a:pPr/>
              <a:t>‹N›</a:t>
            </a:fld>
            <a:endParaRPr lang="it-IT" altLang="it-IT"/>
          </a:p>
        </p:txBody>
      </p:sp>
    </p:spTree>
    <p:extLst>
      <p:ext uri="{BB962C8B-B14F-4D97-AF65-F5344CB8AC3E}">
        <p14:creationId xmlns:p14="http://schemas.microsoft.com/office/powerpoint/2010/main" val="2106333783"/>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5D772BAF-CDA4-4C8C-AD3E-909EDC6C9347}" type="slidenum">
              <a:rPr lang="it-IT" altLang="it-IT"/>
              <a:pPr/>
              <a:t>‹N›</a:t>
            </a:fld>
            <a:endParaRPr lang="it-IT" altLang="it-IT"/>
          </a:p>
        </p:txBody>
      </p:sp>
    </p:spTree>
    <p:extLst>
      <p:ext uri="{BB962C8B-B14F-4D97-AF65-F5344CB8AC3E}">
        <p14:creationId xmlns:p14="http://schemas.microsoft.com/office/powerpoint/2010/main" val="468351374"/>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fld id="{083B716F-BE7F-47DC-AE4B-25F327E37C4E}" type="slidenum">
              <a:rPr lang="it-IT" altLang="it-IT"/>
              <a:pPr/>
              <a:t>‹N›</a:t>
            </a:fld>
            <a:endParaRPr lang="it-IT" altLang="it-IT"/>
          </a:p>
        </p:txBody>
      </p:sp>
    </p:spTree>
    <p:extLst>
      <p:ext uri="{BB962C8B-B14F-4D97-AF65-F5344CB8AC3E}">
        <p14:creationId xmlns:p14="http://schemas.microsoft.com/office/powerpoint/2010/main" val="2856219341"/>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fld id="{AD61ACA1-023F-4A85-8116-BB7DA82A3CCF}" type="slidenum">
              <a:rPr lang="it-IT" altLang="it-IT"/>
              <a:pPr/>
              <a:t>‹N›</a:t>
            </a:fld>
            <a:endParaRPr lang="it-IT" altLang="it-IT"/>
          </a:p>
        </p:txBody>
      </p:sp>
    </p:spTree>
    <p:extLst>
      <p:ext uri="{BB962C8B-B14F-4D97-AF65-F5344CB8AC3E}">
        <p14:creationId xmlns:p14="http://schemas.microsoft.com/office/powerpoint/2010/main" val="2604211336"/>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fld id="{3E8DFEBA-848D-46CD-83A7-72391ED71464}" type="slidenum">
              <a:rPr lang="it-IT" altLang="it-IT"/>
              <a:pPr/>
              <a:t>‹N›</a:t>
            </a:fld>
            <a:endParaRPr lang="it-IT" altLang="it-IT"/>
          </a:p>
        </p:txBody>
      </p:sp>
    </p:spTree>
    <p:extLst>
      <p:ext uri="{BB962C8B-B14F-4D97-AF65-F5344CB8AC3E}">
        <p14:creationId xmlns:p14="http://schemas.microsoft.com/office/powerpoint/2010/main" val="2227177216"/>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FEFFBCE8-98D4-4218-830D-AE6594BBEA8A}" type="slidenum">
              <a:rPr lang="it-IT" altLang="it-IT"/>
              <a:pPr/>
              <a:t>‹N›</a:t>
            </a:fld>
            <a:endParaRPr lang="it-IT" altLang="it-IT"/>
          </a:p>
        </p:txBody>
      </p:sp>
    </p:spTree>
    <p:extLst>
      <p:ext uri="{BB962C8B-B14F-4D97-AF65-F5344CB8AC3E}">
        <p14:creationId xmlns:p14="http://schemas.microsoft.com/office/powerpoint/2010/main" val="1945675822"/>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0D1A9778-0B75-4A54-9B1C-AAB702142547}" type="slidenum">
              <a:rPr lang="it-IT" altLang="it-IT"/>
              <a:pPr/>
              <a:t>‹N›</a:t>
            </a:fld>
            <a:endParaRPr lang="it-IT" altLang="it-IT"/>
          </a:p>
        </p:txBody>
      </p:sp>
    </p:spTree>
    <p:extLst>
      <p:ext uri="{BB962C8B-B14F-4D97-AF65-F5344CB8AC3E}">
        <p14:creationId xmlns:p14="http://schemas.microsoft.com/office/powerpoint/2010/main" val="1282572460"/>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2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it-IT"/>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it-IT"/>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F8151F-C743-4F44-A8AA-F4A228D11F22}" type="slidenum">
              <a:rPr lang="it-IT" altLang="it-IT"/>
              <a:pPr/>
              <a:t>‹N›</a:t>
            </a:fld>
            <a:endParaRPr lang="it-IT" altLang="it-IT"/>
          </a:p>
        </p:txBody>
      </p:sp>
    </p:spTree>
    <p:extLst>
      <p:ext uri="{BB962C8B-B14F-4D97-AF65-F5344CB8AC3E}">
        <p14:creationId xmlns:p14="http://schemas.microsoft.com/office/powerpoint/2010/main" val="949569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audio" Target="file:///C:\Users\trolionoemi\Desktop\scuola%20noemii\Ahrix%20Nova%2015%20min.mp3" TargetMode="External"/><Relationship Id="rId5" Type="http://schemas.openxmlformats.org/officeDocument/2006/relationships/image" Target="../media/image1.png"/><Relationship Id="rId4" Type="http://schemas.openxmlformats.org/officeDocument/2006/relationships/slide" Target="slide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audio" Target="file:///C:\Users\trolionoemi\Desktop\scuola%20noemii\Ahrix%20Nova%2015%20min.mp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2495551" y="692151"/>
            <a:ext cx="1871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it-IT" altLang="it-IT">
              <a:solidFill>
                <a:srgbClr val="000000"/>
              </a:solidFill>
            </a:endParaRPr>
          </a:p>
        </p:txBody>
      </p:sp>
      <p:sp>
        <p:nvSpPr>
          <p:cNvPr id="2054" name="Oval 6"/>
          <p:cNvSpPr>
            <a:spLocks noChangeArrowheads="1"/>
          </p:cNvSpPr>
          <p:nvPr/>
        </p:nvSpPr>
        <p:spPr bwMode="auto">
          <a:xfrm>
            <a:off x="1881159" y="857233"/>
            <a:ext cx="3457575" cy="2016125"/>
          </a:xfrm>
          <a:prstGeom prst="ellipse">
            <a:avLst/>
          </a:prstGeom>
          <a:gradFill flip="none" rotWithShape="1">
            <a:gsLst>
              <a:gs pos="25000">
                <a:srgbClr val="FFCC00"/>
              </a:gs>
              <a:gs pos="0">
                <a:srgbClr val="F0EBD5">
                  <a:alpha val="82000"/>
                </a:srgbClr>
              </a:gs>
              <a:gs pos="70000">
                <a:srgbClr val="D1C39F"/>
              </a:gs>
            </a:gsLst>
            <a:lin ang="2700000" scaled="1"/>
            <a:tileRect/>
          </a:gradFill>
          <a:ln w="9525">
            <a:solidFill>
              <a:schemeClr val="tx1"/>
            </a:solidFill>
            <a:round/>
            <a:headEnd/>
            <a:tailEnd/>
          </a:ln>
          <a:effectLst/>
        </p:spPr>
        <p:txBody>
          <a:bodyPr wrap="none" anchor="ctr"/>
          <a:lstStyle/>
          <a:p>
            <a:pPr fontAlgn="base">
              <a:spcBef>
                <a:spcPct val="0"/>
              </a:spcBef>
              <a:spcAft>
                <a:spcPct val="0"/>
              </a:spcAft>
              <a:defRPr/>
            </a:pPr>
            <a:r>
              <a:rPr lang="it-IT" dirty="0">
                <a:solidFill>
                  <a:srgbClr val="000000"/>
                </a:solidFill>
                <a:latin typeface="Arial" charset="0"/>
                <a:hlinkClick r:id="rId3" action="ppaction://hlinksldjump"/>
              </a:rPr>
              <a:t>The respiratory system</a:t>
            </a:r>
            <a:endParaRPr lang="it-IT" dirty="0">
              <a:solidFill>
                <a:srgbClr val="000000"/>
              </a:solidFill>
              <a:latin typeface="Arial" charset="0"/>
            </a:endParaRPr>
          </a:p>
        </p:txBody>
      </p:sp>
      <p:sp>
        <p:nvSpPr>
          <p:cNvPr id="2" name="Oval 9"/>
          <p:cNvSpPr>
            <a:spLocks noChangeArrowheads="1"/>
          </p:cNvSpPr>
          <p:nvPr/>
        </p:nvSpPr>
        <p:spPr bwMode="auto">
          <a:xfrm>
            <a:off x="7104064" y="1412876"/>
            <a:ext cx="3311525" cy="2016125"/>
          </a:xfrm>
          <a:prstGeom prst="ellipse">
            <a:avLst/>
          </a:prstGeom>
          <a:gradFill rotWithShape="1">
            <a:gsLst>
              <a:gs pos="0">
                <a:srgbClr val="FF0000"/>
              </a:gs>
              <a:gs pos="2000">
                <a:srgbClr val="FF0000"/>
              </a:gs>
              <a:gs pos="55000">
                <a:srgbClr val="D1C39F"/>
              </a:gs>
              <a:gs pos="100000">
                <a:srgbClr val="F0EBD5"/>
              </a:gs>
            </a:gsLst>
            <a:lin ang="2700000" scaled="1"/>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it-IT" altLang="it-IT" dirty="0">
                <a:solidFill>
                  <a:srgbClr val="000000"/>
                </a:solidFill>
                <a:hlinkClick r:id="rId4" action="ppaction://hlinksldjump"/>
              </a:rPr>
              <a:t>The </a:t>
            </a:r>
            <a:r>
              <a:rPr lang="it-IT" altLang="it-IT" dirty="0" err="1">
                <a:solidFill>
                  <a:srgbClr val="000000"/>
                </a:solidFill>
                <a:hlinkClick r:id="rId4" action="ppaction://hlinksldjump"/>
              </a:rPr>
              <a:t>circulatory</a:t>
            </a:r>
            <a:r>
              <a:rPr lang="it-IT" altLang="it-IT" dirty="0">
                <a:solidFill>
                  <a:srgbClr val="000000"/>
                </a:solidFill>
                <a:hlinkClick r:id="rId4" action="ppaction://hlinksldjump"/>
              </a:rPr>
              <a:t> system</a:t>
            </a:r>
            <a:endParaRPr lang="it-IT" altLang="it-IT" dirty="0">
              <a:solidFill>
                <a:srgbClr val="000000"/>
              </a:solidFill>
            </a:endParaRPr>
          </a:p>
        </p:txBody>
      </p:sp>
      <p:sp>
        <p:nvSpPr>
          <p:cNvPr id="2057" name="Text Box 12"/>
          <p:cNvSpPr txBox="1">
            <a:spLocks noChangeArrowheads="1"/>
          </p:cNvSpPr>
          <p:nvPr/>
        </p:nvSpPr>
        <p:spPr bwMode="auto">
          <a:xfrm>
            <a:off x="5664201" y="2708276"/>
            <a:ext cx="1223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it-IT" altLang="it-IT" sz="4000" b="1">
                <a:solidFill>
                  <a:srgbClr val="000000"/>
                </a:solidFill>
              </a:rPr>
              <a:t>&amp;</a:t>
            </a:r>
          </a:p>
        </p:txBody>
      </p:sp>
      <p:sp>
        <p:nvSpPr>
          <p:cNvPr id="2058" name="Text Box 14"/>
          <p:cNvSpPr txBox="1">
            <a:spLocks noChangeArrowheads="1"/>
          </p:cNvSpPr>
          <p:nvPr/>
        </p:nvSpPr>
        <p:spPr bwMode="auto">
          <a:xfrm>
            <a:off x="2495550" y="4221163"/>
            <a:ext cx="7200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it-IT" sz="2000">
                <a:solidFill>
                  <a:srgbClr val="000000"/>
                </a:solidFill>
              </a:rPr>
              <a:t>Are two closely intertwined because the oxygenated blood from the lungs with breathing is pumped from the heart to the whole organism</a:t>
            </a:r>
            <a:endParaRPr lang="it-IT" altLang="it-IT" sz="2000" dirty="0">
              <a:solidFill>
                <a:srgbClr val="000000"/>
              </a:solidFill>
            </a:endParaRPr>
          </a:p>
        </p:txBody>
      </p:sp>
      <p:pic>
        <p:nvPicPr>
          <p:cNvPr id="10" name="Ahrix Nova 15 min.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26556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additive="base">
                                        <p:cTn id="11" dur="500" fill="hold"/>
                                        <p:tgtEl>
                                          <p:spTgt spid="2054"/>
                                        </p:tgtEl>
                                        <p:attrNameLst>
                                          <p:attrName>ppt_x</p:attrName>
                                        </p:attrNameLst>
                                      </p:cBhvr>
                                      <p:tavLst>
                                        <p:tav tm="0">
                                          <p:val>
                                            <p:strVal val="#ppt_x"/>
                                          </p:val>
                                        </p:tav>
                                        <p:tav tm="100000">
                                          <p:val>
                                            <p:strVal val="#ppt_x"/>
                                          </p:val>
                                        </p:tav>
                                      </p:tavLst>
                                    </p:anim>
                                    <p:anim calcmode="lin" valueType="num">
                                      <p:cBhvr additive="base">
                                        <p:cTn id="1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2057">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2057">
                                            <p:txEl>
                                              <p:pRg st="0" end="0"/>
                                            </p:txEl>
                                          </p:spTgt>
                                        </p:tgtEl>
                                        <p:attrNameLst>
                                          <p:attrName>ppt_w</p:attrName>
                                        </p:attrNameLst>
                                      </p:cBhvr>
                                    </p:anim>
                                    <p:anim by="(#ppt_w*0.50)" calcmode="lin" valueType="num">
                                      <p:cBhvr>
                                        <p:cTn id="24" dur="500" decel="50000" autoRev="1" fill="hold">
                                          <p:stCondLst>
                                            <p:cond delay="0"/>
                                          </p:stCondLst>
                                        </p:cTn>
                                        <p:tgtEl>
                                          <p:spTgt spid="2057">
                                            <p:txEl>
                                              <p:pRg st="0" end="0"/>
                                            </p:txEl>
                                          </p:spTgt>
                                        </p:tgtEl>
                                        <p:attrNameLst>
                                          <p:attrName>ppt_x</p:attrName>
                                        </p:attrNameLst>
                                      </p:cBhvr>
                                    </p:anim>
                                    <p:anim from="(-#ppt_h/2)" to="(#ppt_y)" calcmode="lin" valueType="num">
                                      <p:cBhvr>
                                        <p:cTn id="25" dur="1000" fill="hold">
                                          <p:stCondLst>
                                            <p:cond delay="0"/>
                                          </p:stCondLst>
                                        </p:cTn>
                                        <p:tgtEl>
                                          <p:spTgt spid="2057">
                                            <p:txEl>
                                              <p:pRg st="0" end="0"/>
                                            </p:txEl>
                                          </p:spTgt>
                                        </p:tgtEl>
                                        <p:attrNameLst>
                                          <p:attrName>ppt_y</p:attrName>
                                        </p:attrNameLst>
                                      </p:cBhvr>
                                    </p:anim>
                                    <p:animRot by="21600000">
                                      <p:cBhvr>
                                        <p:cTn id="26" dur="1000" fill="hold">
                                          <p:stCondLst>
                                            <p:cond delay="0"/>
                                          </p:stCondLst>
                                        </p:cTn>
                                        <p:tgtEl>
                                          <p:spTgt spid="2057">
                                            <p:txEl>
                                              <p:pRg st="0" end="0"/>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058"/>
                                        </p:tgtEl>
                                        <p:attrNameLst>
                                          <p:attrName>style.visibility</p:attrName>
                                        </p:attrNameLst>
                                      </p:cBhvr>
                                      <p:to>
                                        <p:strVal val="visible"/>
                                      </p:to>
                                    </p:set>
                                    <p:animEffect transition="in" filter="diamond(in)">
                                      <p:cBhvr>
                                        <p:cTn id="31"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6">
                <p:cTn id="32"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2" grpId="0" animBg="1"/>
      <p:bldP spid="20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1"/>
          <p:cNvSpPr txBox="1">
            <a:spLocks noChangeArrowheads="1"/>
          </p:cNvSpPr>
          <p:nvPr/>
        </p:nvSpPr>
        <p:spPr bwMode="auto">
          <a:xfrm>
            <a:off x="2024062" y="269874"/>
            <a:ext cx="8143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sz="3200" b="1" dirty="0">
                <a:solidFill>
                  <a:srgbClr val="000000"/>
                </a:solidFill>
              </a:rPr>
              <a:t>The circulatory system: the heart</a:t>
            </a:r>
            <a:endParaRPr lang="it-IT" altLang="it-IT" sz="3200" b="1" dirty="0">
              <a:solidFill>
                <a:srgbClr val="000000"/>
              </a:solidFill>
            </a:endParaRPr>
          </a:p>
        </p:txBody>
      </p:sp>
      <p:sp>
        <p:nvSpPr>
          <p:cNvPr id="11267" name="CasellaDiTesto 3"/>
          <p:cNvSpPr txBox="1">
            <a:spLocks noChangeArrowheads="1"/>
          </p:cNvSpPr>
          <p:nvPr/>
        </p:nvSpPr>
        <p:spPr bwMode="auto">
          <a:xfrm>
            <a:off x="2095500" y="1357313"/>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a:solidFill>
                  <a:srgbClr val="000000"/>
                </a:solidFill>
              </a:rPr>
              <a:t>The heart is a hollow organ located in the chest between the lungs. The walls of the heart consist of a particular type of muscle, cardiac muscle, said cases, and are covered by two epithelial membranes that have a protective function and are the endiocardo and the pericardium.</a:t>
            </a:r>
            <a:endParaRPr lang="it-IT" altLang="it-IT" dirty="0">
              <a:solidFill>
                <a:srgbClr val="000000"/>
              </a:solidFill>
            </a:endParaRP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9" y="3214689"/>
            <a:ext cx="8021637"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3156559" y="3214689"/>
            <a:ext cx="1766170" cy="369332"/>
          </a:xfrm>
          <a:prstGeom prst="rect">
            <a:avLst/>
          </a:prstGeom>
          <a:solidFill>
            <a:schemeClr val="bg1"/>
          </a:solidFill>
        </p:spPr>
        <p:txBody>
          <a:bodyPr wrap="square" rtlCol="0">
            <a:spAutoFit/>
          </a:bodyPr>
          <a:lstStyle/>
          <a:p>
            <a:pPr algn="ctr"/>
            <a:r>
              <a:rPr lang="it-IT" b="1" dirty="0"/>
              <a:t>Front face</a:t>
            </a:r>
          </a:p>
        </p:txBody>
      </p:sp>
      <p:sp>
        <p:nvSpPr>
          <p:cNvPr id="3" name="CasellaDiTesto 2"/>
          <p:cNvSpPr txBox="1"/>
          <p:nvPr/>
        </p:nvSpPr>
        <p:spPr>
          <a:xfrm>
            <a:off x="7089732" y="3214689"/>
            <a:ext cx="1891430" cy="338554"/>
          </a:xfrm>
          <a:prstGeom prst="rect">
            <a:avLst/>
          </a:prstGeom>
          <a:solidFill>
            <a:schemeClr val="bg1"/>
          </a:solidFill>
        </p:spPr>
        <p:txBody>
          <a:bodyPr wrap="square" rtlCol="0">
            <a:spAutoFit/>
          </a:bodyPr>
          <a:lstStyle/>
          <a:p>
            <a:pPr algn="ctr"/>
            <a:r>
              <a:rPr lang="it-IT" sz="1600" b="1" dirty="0"/>
              <a:t>Face back</a:t>
            </a:r>
          </a:p>
        </p:txBody>
      </p:sp>
      <p:sp>
        <p:nvSpPr>
          <p:cNvPr id="4" name="CasellaDiTesto 3"/>
          <p:cNvSpPr txBox="1"/>
          <p:nvPr/>
        </p:nvSpPr>
        <p:spPr>
          <a:xfrm>
            <a:off x="2442575" y="5574082"/>
            <a:ext cx="1064713" cy="461665"/>
          </a:xfrm>
          <a:prstGeom prst="rect">
            <a:avLst/>
          </a:prstGeom>
          <a:solidFill>
            <a:schemeClr val="bg1"/>
          </a:solidFill>
        </p:spPr>
        <p:txBody>
          <a:bodyPr wrap="square" rtlCol="0">
            <a:spAutoFit/>
          </a:bodyPr>
          <a:lstStyle/>
          <a:p>
            <a:pPr algn="ctr"/>
            <a:r>
              <a:rPr lang="it-IT" sz="1200" dirty="0" err="1"/>
              <a:t>inferior</a:t>
            </a:r>
            <a:r>
              <a:rPr lang="it-IT" sz="1200" dirty="0"/>
              <a:t> vena cava</a:t>
            </a:r>
          </a:p>
        </p:txBody>
      </p:sp>
      <p:sp>
        <p:nvSpPr>
          <p:cNvPr id="5" name="CasellaDiTesto 4"/>
          <p:cNvSpPr txBox="1"/>
          <p:nvPr/>
        </p:nvSpPr>
        <p:spPr>
          <a:xfrm>
            <a:off x="4722312" y="4025624"/>
            <a:ext cx="1265129" cy="430887"/>
          </a:xfrm>
          <a:prstGeom prst="rect">
            <a:avLst/>
          </a:prstGeom>
          <a:solidFill>
            <a:schemeClr val="bg1"/>
          </a:solidFill>
        </p:spPr>
        <p:txBody>
          <a:bodyPr wrap="square" rtlCol="0">
            <a:spAutoFit/>
          </a:bodyPr>
          <a:lstStyle/>
          <a:p>
            <a:pPr algn="ctr"/>
            <a:r>
              <a:rPr lang="it-IT" sz="1100"/>
              <a:t>left pulmonary artery</a:t>
            </a:r>
            <a:endParaRPr lang="it-IT" sz="1100" dirty="0"/>
          </a:p>
        </p:txBody>
      </p:sp>
      <p:sp>
        <p:nvSpPr>
          <p:cNvPr id="6" name="CasellaDiTesto 5"/>
          <p:cNvSpPr txBox="1"/>
          <p:nvPr/>
        </p:nvSpPr>
        <p:spPr>
          <a:xfrm>
            <a:off x="4809995" y="4464993"/>
            <a:ext cx="1177446" cy="461665"/>
          </a:xfrm>
          <a:prstGeom prst="rect">
            <a:avLst/>
          </a:prstGeom>
          <a:solidFill>
            <a:schemeClr val="bg1"/>
          </a:solidFill>
        </p:spPr>
        <p:txBody>
          <a:bodyPr wrap="square" rtlCol="0">
            <a:spAutoFit/>
          </a:bodyPr>
          <a:lstStyle/>
          <a:p>
            <a:pPr algn="ctr"/>
            <a:r>
              <a:rPr lang="it-IT" sz="1200"/>
              <a:t>left pulmonary veins</a:t>
            </a:r>
            <a:endParaRPr lang="it-IT" sz="1200" dirty="0"/>
          </a:p>
        </p:txBody>
      </p:sp>
      <p:sp>
        <p:nvSpPr>
          <p:cNvPr id="7" name="CasellaDiTesto 6"/>
          <p:cNvSpPr txBox="1"/>
          <p:nvPr/>
        </p:nvSpPr>
        <p:spPr>
          <a:xfrm>
            <a:off x="2442575" y="3688836"/>
            <a:ext cx="1252603" cy="415498"/>
          </a:xfrm>
          <a:prstGeom prst="rect">
            <a:avLst/>
          </a:prstGeom>
          <a:solidFill>
            <a:schemeClr val="bg1"/>
          </a:solidFill>
        </p:spPr>
        <p:txBody>
          <a:bodyPr wrap="square" rtlCol="0">
            <a:spAutoFit/>
          </a:bodyPr>
          <a:lstStyle/>
          <a:p>
            <a:pPr algn="ctr"/>
            <a:r>
              <a:rPr lang="it-IT" sz="1050"/>
              <a:t>superior vena cava</a:t>
            </a:r>
            <a:endParaRPr lang="it-IT" sz="1050" dirty="0"/>
          </a:p>
        </p:txBody>
      </p:sp>
      <p:sp>
        <p:nvSpPr>
          <p:cNvPr id="8" name="CasellaDiTesto 7"/>
          <p:cNvSpPr txBox="1"/>
          <p:nvPr/>
        </p:nvSpPr>
        <p:spPr>
          <a:xfrm>
            <a:off x="2166939" y="4308445"/>
            <a:ext cx="1164984" cy="261610"/>
          </a:xfrm>
          <a:prstGeom prst="rect">
            <a:avLst/>
          </a:prstGeom>
          <a:solidFill>
            <a:schemeClr val="bg1"/>
          </a:solidFill>
        </p:spPr>
        <p:txBody>
          <a:bodyPr wrap="square" rtlCol="0">
            <a:spAutoFit/>
          </a:bodyPr>
          <a:lstStyle/>
          <a:p>
            <a:pPr algn="ctr"/>
            <a:r>
              <a:rPr lang="it-IT" sz="1100"/>
              <a:t>right lung</a:t>
            </a:r>
            <a:endParaRPr lang="it-IT" sz="1100" dirty="0"/>
          </a:p>
        </p:txBody>
      </p:sp>
      <p:sp>
        <p:nvSpPr>
          <p:cNvPr id="10" name="CasellaDiTesto 9"/>
          <p:cNvSpPr txBox="1"/>
          <p:nvPr/>
        </p:nvSpPr>
        <p:spPr>
          <a:xfrm>
            <a:off x="2166939" y="4533455"/>
            <a:ext cx="1077302" cy="577081"/>
          </a:xfrm>
          <a:prstGeom prst="rect">
            <a:avLst/>
          </a:prstGeom>
          <a:solidFill>
            <a:schemeClr val="bg1"/>
          </a:solidFill>
        </p:spPr>
        <p:txBody>
          <a:bodyPr wrap="square" rtlCol="0">
            <a:spAutoFit/>
          </a:bodyPr>
          <a:lstStyle/>
          <a:p>
            <a:pPr algn="ctr"/>
            <a:r>
              <a:rPr lang="it-IT" sz="1050"/>
              <a:t>Right pulmonary veins</a:t>
            </a:r>
            <a:endParaRPr lang="it-IT" sz="1050" dirty="0"/>
          </a:p>
        </p:txBody>
      </p:sp>
      <p:sp>
        <p:nvSpPr>
          <p:cNvPr id="11" name="CasellaDiTesto 10"/>
          <p:cNvSpPr txBox="1"/>
          <p:nvPr/>
        </p:nvSpPr>
        <p:spPr>
          <a:xfrm>
            <a:off x="2354893" y="4104334"/>
            <a:ext cx="801666" cy="246221"/>
          </a:xfrm>
          <a:prstGeom prst="rect">
            <a:avLst/>
          </a:prstGeom>
          <a:solidFill>
            <a:schemeClr val="bg1"/>
          </a:solidFill>
        </p:spPr>
        <p:txBody>
          <a:bodyPr wrap="square" rtlCol="0">
            <a:spAutoFit/>
          </a:bodyPr>
          <a:lstStyle/>
          <a:p>
            <a:pPr algn="ctr"/>
            <a:r>
              <a:rPr lang="it-IT" sz="1000" dirty="0" err="1"/>
              <a:t>artery</a:t>
            </a:r>
            <a:endParaRPr lang="it-IT" sz="1000" dirty="0"/>
          </a:p>
        </p:txBody>
      </p:sp>
      <p:sp>
        <p:nvSpPr>
          <p:cNvPr id="12" name="CasellaDiTesto 11"/>
          <p:cNvSpPr txBox="1"/>
          <p:nvPr/>
        </p:nvSpPr>
        <p:spPr>
          <a:xfrm>
            <a:off x="6177757" y="3688836"/>
            <a:ext cx="1425542" cy="461665"/>
          </a:xfrm>
          <a:prstGeom prst="rect">
            <a:avLst/>
          </a:prstGeom>
          <a:solidFill>
            <a:schemeClr val="bg1"/>
          </a:solidFill>
        </p:spPr>
        <p:txBody>
          <a:bodyPr wrap="square" rtlCol="0">
            <a:spAutoFit/>
          </a:bodyPr>
          <a:lstStyle/>
          <a:p>
            <a:pPr algn="ctr"/>
            <a:r>
              <a:rPr lang="it-IT" sz="1200"/>
              <a:t>left pulmonary artery</a:t>
            </a:r>
            <a:endParaRPr lang="it-IT" sz="1200" dirty="0"/>
          </a:p>
        </p:txBody>
      </p:sp>
      <p:sp>
        <p:nvSpPr>
          <p:cNvPr id="13" name="CasellaDiTesto 12"/>
          <p:cNvSpPr txBox="1"/>
          <p:nvPr/>
        </p:nvSpPr>
        <p:spPr>
          <a:xfrm>
            <a:off x="6177757" y="4104334"/>
            <a:ext cx="1425542" cy="461665"/>
          </a:xfrm>
          <a:prstGeom prst="rect">
            <a:avLst/>
          </a:prstGeom>
          <a:solidFill>
            <a:schemeClr val="bg1"/>
          </a:solidFill>
        </p:spPr>
        <p:txBody>
          <a:bodyPr wrap="square" rtlCol="0">
            <a:spAutoFit/>
          </a:bodyPr>
          <a:lstStyle/>
          <a:p>
            <a:pPr algn="ctr"/>
            <a:r>
              <a:rPr lang="it-IT" sz="1200"/>
              <a:t>left pulmonary veins</a:t>
            </a:r>
            <a:endParaRPr lang="it-IT" sz="1200" dirty="0"/>
          </a:p>
        </p:txBody>
      </p:sp>
      <p:sp>
        <p:nvSpPr>
          <p:cNvPr id="14" name="CasellaDiTesto 13"/>
          <p:cNvSpPr txBox="1"/>
          <p:nvPr/>
        </p:nvSpPr>
        <p:spPr>
          <a:xfrm>
            <a:off x="8669288" y="3615195"/>
            <a:ext cx="1355237" cy="461665"/>
          </a:xfrm>
          <a:prstGeom prst="rect">
            <a:avLst/>
          </a:prstGeom>
          <a:solidFill>
            <a:schemeClr val="bg1"/>
          </a:solidFill>
        </p:spPr>
        <p:txBody>
          <a:bodyPr wrap="square" rtlCol="0">
            <a:spAutoFit/>
          </a:bodyPr>
          <a:lstStyle/>
          <a:p>
            <a:pPr algn="ctr"/>
            <a:r>
              <a:rPr lang="it-IT" sz="1200"/>
              <a:t>superior vena cava</a:t>
            </a:r>
            <a:endParaRPr lang="it-IT" sz="1200" dirty="0"/>
          </a:p>
        </p:txBody>
      </p:sp>
      <p:sp>
        <p:nvSpPr>
          <p:cNvPr id="15" name="CasellaDiTesto 14"/>
          <p:cNvSpPr txBox="1"/>
          <p:nvPr/>
        </p:nvSpPr>
        <p:spPr>
          <a:xfrm>
            <a:off x="8833275" y="4037501"/>
            <a:ext cx="1191250" cy="276999"/>
          </a:xfrm>
          <a:prstGeom prst="rect">
            <a:avLst/>
          </a:prstGeom>
          <a:solidFill>
            <a:schemeClr val="bg1"/>
          </a:solidFill>
        </p:spPr>
        <p:txBody>
          <a:bodyPr wrap="square" rtlCol="0">
            <a:spAutoFit/>
          </a:bodyPr>
          <a:lstStyle/>
          <a:p>
            <a:pPr algn="ctr"/>
            <a:r>
              <a:rPr lang="it-IT" sz="1200"/>
              <a:t>right lung</a:t>
            </a:r>
            <a:endParaRPr lang="it-IT" sz="1200" dirty="0"/>
          </a:p>
        </p:txBody>
      </p:sp>
      <p:sp>
        <p:nvSpPr>
          <p:cNvPr id="16" name="CasellaDiTesto 15"/>
          <p:cNvSpPr txBox="1"/>
          <p:nvPr/>
        </p:nvSpPr>
        <p:spPr>
          <a:xfrm>
            <a:off x="8927034" y="4395743"/>
            <a:ext cx="1097491" cy="600164"/>
          </a:xfrm>
          <a:prstGeom prst="rect">
            <a:avLst/>
          </a:prstGeom>
          <a:solidFill>
            <a:schemeClr val="bg1"/>
          </a:solidFill>
        </p:spPr>
        <p:txBody>
          <a:bodyPr wrap="square" rtlCol="0">
            <a:spAutoFit/>
          </a:bodyPr>
          <a:lstStyle/>
          <a:p>
            <a:pPr algn="ctr"/>
            <a:r>
              <a:rPr lang="it-IT" sz="1100"/>
              <a:t>Right pulmonary veins</a:t>
            </a:r>
            <a:endParaRPr lang="it-IT" sz="1100" dirty="0"/>
          </a:p>
        </p:txBody>
      </p:sp>
      <p:sp>
        <p:nvSpPr>
          <p:cNvPr id="17" name="CasellaDiTesto 16"/>
          <p:cNvSpPr txBox="1"/>
          <p:nvPr/>
        </p:nvSpPr>
        <p:spPr>
          <a:xfrm>
            <a:off x="8669288" y="5309387"/>
            <a:ext cx="1234387" cy="461665"/>
          </a:xfrm>
          <a:prstGeom prst="rect">
            <a:avLst/>
          </a:prstGeom>
          <a:solidFill>
            <a:schemeClr val="bg1"/>
          </a:solidFill>
        </p:spPr>
        <p:txBody>
          <a:bodyPr wrap="square" rtlCol="0">
            <a:spAutoFit/>
          </a:bodyPr>
          <a:lstStyle/>
          <a:p>
            <a:pPr algn="ctr"/>
            <a:r>
              <a:rPr lang="it-IT" sz="1200"/>
              <a:t>inferior vena cava</a:t>
            </a:r>
            <a:endParaRPr lang="it-IT" sz="1200" dirty="0"/>
          </a:p>
        </p:txBody>
      </p:sp>
    </p:spTree>
    <p:extLst>
      <p:ext uri="{BB962C8B-B14F-4D97-AF65-F5344CB8AC3E}">
        <p14:creationId xmlns:p14="http://schemas.microsoft.com/office/powerpoint/2010/main" val="770524239"/>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2"/>
          <p:cNvSpPr txBox="1">
            <a:spLocks noChangeArrowheads="1"/>
          </p:cNvSpPr>
          <p:nvPr/>
        </p:nvSpPr>
        <p:spPr bwMode="auto">
          <a:xfrm>
            <a:off x="2095501" y="428625"/>
            <a:ext cx="7858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eaLnBrk="1" fontAlgn="base" hangingPunct="1">
              <a:spcBef>
                <a:spcPct val="0"/>
              </a:spcBef>
              <a:spcAft>
                <a:spcPct val="0"/>
              </a:spcAft>
            </a:pPr>
            <a:r>
              <a:rPr lang="en-US" altLang="it-IT" sz="3200" b="1">
                <a:solidFill>
                  <a:srgbClr val="000000"/>
                </a:solidFill>
                <a:latin typeface="Arial"/>
              </a:rPr>
              <a:t>The circulatory system: the heart</a:t>
            </a:r>
            <a:endParaRPr lang="it-IT" altLang="it-IT" sz="3200" b="1" dirty="0">
              <a:solidFill>
                <a:srgbClr val="000000"/>
              </a:solidFill>
              <a:latin typeface="Arial"/>
            </a:endParaRPr>
          </a:p>
        </p:txBody>
      </p:sp>
      <p:sp>
        <p:nvSpPr>
          <p:cNvPr id="12291" name="CasellaDiTesto 3"/>
          <p:cNvSpPr txBox="1">
            <a:spLocks noChangeArrowheads="1"/>
          </p:cNvSpPr>
          <p:nvPr/>
        </p:nvSpPr>
        <p:spPr bwMode="auto">
          <a:xfrm>
            <a:off x="2238376" y="1357313"/>
            <a:ext cx="78581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dirty="0">
                <a:solidFill>
                  <a:srgbClr val="000000"/>
                </a:solidFill>
              </a:rPr>
              <a:t>Inside the heart are distinguished four different cavity:</a:t>
            </a:r>
          </a:p>
          <a:p>
            <a:pPr eaLnBrk="1" fontAlgn="base" hangingPunct="1">
              <a:spcBef>
                <a:spcPct val="0"/>
              </a:spcBef>
              <a:spcAft>
                <a:spcPct val="0"/>
              </a:spcAft>
            </a:pPr>
            <a:r>
              <a:rPr lang="en-US" altLang="it-IT" dirty="0">
                <a:solidFill>
                  <a:srgbClr val="000000"/>
                </a:solidFill>
              </a:rPr>
              <a:t> two upper cavity represented from the right atrium and left atrium;</a:t>
            </a:r>
          </a:p>
          <a:p>
            <a:pPr eaLnBrk="1" fontAlgn="base" hangingPunct="1">
              <a:spcBef>
                <a:spcPct val="0"/>
              </a:spcBef>
              <a:spcAft>
                <a:spcPct val="0"/>
              </a:spcAft>
            </a:pPr>
            <a:r>
              <a:rPr lang="en-US" altLang="it-IT" dirty="0">
                <a:solidFill>
                  <a:srgbClr val="000000"/>
                </a:solidFill>
              </a:rPr>
              <a:t> two cavities below represented from the right ventricle and the left ventricle.</a:t>
            </a:r>
          </a:p>
          <a:p>
            <a:pPr eaLnBrk="1" fontAlgn="base" hangingPunct="1">
              <a:spcBef>
                <a:spcPct val="0"/>
              </a:spcBef>
              <a:spcAft>
                <a:spcPct val="0"/>
              </a:spcAft>
            </a:pPr>
            <a:endParaRPr lang="en-US" altLang="it-IT" b="1" dirty="0">
              <a:solidFill>
                <a:srgbClr val="000000"/>
              </a:solidFill>
            </a:endParaRPr>
          </a:p>
          <a:p>
            <a:pPr eaLnBrk="1" fontAlgn="base" hangingPunct="1">
              <a:spcBef>
                <a:spcPct val="0"/>
              </a:spcBef>
              <a:spcAft>
                <a:spcPct val="0"/>
              </a:spcAft>
            </a:pPr>
            <a:r>
              <a:rPr lang="en-US" altLang="it-IT" b="1" dirty="0">
                <a:solidFill>
                  <a:srgbClr val="000000"/>
                </a:solidFill>
              </a:rPr>
              <a:t>THE OTHERS</a:t>
            </a:r>
          </a:p>
          <a:p>
            <a:pPr eaLnBrk="1" fontAlgn="base" hangingPunct="1">
              <a:spcBef>
                <a:spcPct val="0"/>
              </a:spcBef>
              <a:spcAft>
                <a:spcPct val="0"/>
              </a:spcAft>
            </a:pPr>
            <a:r>
              <a:rPr lang="en-US" altLang="it-IT" dirty="0">
                <a:solidFill>
                  <a:srgbClr val="000000"/>
                </a:solidFill>
              </a:rPr>
              <a:t>Atriums flows the blood. </a:t>
            </a:r>
            <a:endParaRPr lang="it-IT" altLang="it-IT" dirty="0">
              <a:solidFill>
                <a:srgbClr val="000000"/>
              </a:solidFill>
            </a:endParaRPr>
          </a:p>
          <a:p>
            <a:pPr eaLnBrk="1" fontAlgn="base" hangingPunct="1">
              <a:spcBef>
                <a:spcPct val="0"/>
              </a:spcBef>
              <a:spcAft>
                <a:spcPct val="0"/>
              </a:spcAft>
            </a:pPr>
            <a:endParaRPr lang="it-IT" altLang="it-IT" b="1" dirty="0">
              <a:solidFill>
                <a:srgbClr val="000000"/>
              </a:solidFill>
            </a:endParaRPr>
          </a:p>
          <a:p>
            <a:pPr eaLnBrk="1" fontAlgn="base" hangingPunct="1">
              <a:spcBef>
                <a:spcPct val="0"/>
              </a:spcBef>
              <a:spcAft>
                <a:spcPct val="0"/>
              </a:spcAft>
            </a:pPr>
            <a:r>
              <a:rPr lang="en-US" altLang="it-IT" b="1" dirty="0">
                <a:solidFill>
                  <a:srgbClr val="000000"/>
                </a:solidFill>
              </a:rPr>
              <a:t>Ventricles</a:t>
            </a:r>
          </a:p>
          <a:p>
            <a:pPr eaLnBrk="1" fontAlgn="base" hangingPunct="1">
              <a:spcBef>
                <a:spcPct val="0"/>
              </a:spcBef>
              <a:spcAft>
                <a:spcPct val="0"/>
              </a:spcAft>
            </a:pPr>
            <a:r>
              <a:rPr lang="en-US" altLang="it-IT" dirty="0">
                <a:solidFill>
                  <a:srgbClr val="000000"/>
                </a:solidFill>
              </a:rPr>
              <a:t>With the entry of blood the ventricles contract and the valves between the others and the ventricles are closed. From the right ventricle through the pulmonary valve, the deoxygenated blood veins pushed in the pulmonary arteries. The left ventricle pushes oxygenated blood through the aortic valve, in the large artery that starts from the heart. </a:t>
            </a:r>
            <a:endParaRPr lang="it-IT" altLang="it-IT" dirty="0">
              <a:solidFill>
                <a:srgbClr val="000000"/>
              </a:solidFill>
            </a:endParaRPr>
          </a:p>
        </p:txBody>
      </p:sp>
    </p:spTree>
    <p:extLst>
      <p:ext uri="{BB962C8B-B14F-4D97-AF65-F5344CB8AC3E}">
        <p14:creationId xmlns:p14="http://schemas.microsoft.com/office/powerpoint/2010/main" val="301070009"/>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asellaDiTesto 2"/>
          <p:cNvSpPr txBox="1">
            <a:spLocks noChangeArrowheads="1"/>
          </p:cNvSpPr>
          <p:nvPr/>
        </p:nvSpPr>
        <p:spPr bwMode="auto">
          <a:xfrm>
            <a:off x="2090129" y="503781"/>
            <a:ext cx="7858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sz="3600" dirty="0">
                <a:solidFill>
                  <a:srgbClr val="000000"/>
                </a:solidFill>
              </a:rPr>
              <a:t>The circulatory system</a:t>
            </a:r>
            <a:r>
              <a:rPr lang="en-US" altLang="it-IT" sz="2000" dirty="0">
                <a:solidFill>
                  <a:srgbClr val="000000"/>
                </a:solidFill>
              </a:rPr>
              <a:t>: </a:t>
            </a:r>
            <a:r>
              <a:rPr lang="en-US" altLang="it-IT" sz="3200" dirty="0">
                <a:solidFill>
                  <a:srgbClr val="000000"/>
                </a:solidFill>
              </a:rPr>
              <a:t>the blood</a:t>
            </a:r>
            <a:endParaRPr lang="it-IT" altLang="it-IT" sz="2000" dirty="0">
              <a:solidFill>
                <a:srgbClr val="000000"/>
              </a:solidFill>
            </a:endParaRPr>
          </a:p>
        </p:txBody>
      </p:sp>
      <p:sp>
        <p:nvSpPr>
          <p:cNvPr id="2" name="CasellaDiTesto 3"/>
          <p:cNvSpPr txBox="1">
            <a:spLocks noChangeArrowheads="1"/>
          </p:cNvSpPr>
          <p:nvPr/>
        </p:nvSpPr>
        <p:spPr bwMode="auto">
          <a:xfrm>
            <a:off x="8167688" y="38576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it-IT" altLang="it-IT">
              <a:solidFill>
                <a:srgbClr val="000000"/>
              </a:solidFill>
            </a:endParaRPr>
          </a:p>
        </p:txBody>
      </p:sp>
      <p:sp>
        <p:nvSpPr>
          <p:cNvPr id="13317" name="CasellaDiTesto 4"/>
          <p:cNvSpPr txBox="1">
            <a:spLocks noChangeArrowheads="1"/>
          </p:cNvSpPr>
          <p:nvPr/>
        </p:nvSpPr>
        <p:spPr bwMode="auto">
          <a:xfrm>
            <a:off x="6596063" y="1500188"/>
            <a:ext cx="364331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dirty="0">
                <a:solidFill>
                  <a:srgbClr val="000000"/>
                </a:solidFill>
              </a:rPr>
              <a:t>The blood circulates cells with specific functions:</a:t>
            </a:r>
            <a:endParaRPr lang="it-IT" altLang="it-IT" dirty="0">
              <a:solidFill>
                <a:srgbClr val="000000"/>
              </a:solidFill>
            </a:endParaRPr>
          </a:p>
          <a:p>
            <a:pPr marL="285750" indent="-285750" eaLnBrk="1" fontAlgn="base" hangingPunct="1">
              <a:spcBef>
                <a:spcPct val="0"/>
              </a:spcBef>
              <a:spcAft>
                <a:spcPct val="0"/>
              </a:spcAft>
              <a:buFont typeface="Arial" panose="020B0604020202020204" pitchFamily="34" charset="0"/>
              <a:buChar char="•"/>
            </a:pPr>
            <a:endParaRPr lang="en-US" altLang="it-IT" dirty="0">
              <a:solidFill>
                <a:srgbClr val="000000"/>
              </a:solidFill>
            </a:endParaRPr>
          </a:p>
          <a:p>
            <a:pPr marL="285750" indent="-285750" eaLnBrk="1" fontAlgn="base" hangingPunct="1">
              <a:spcBef>
                <a:spcPct val="0"/>
              </a:spcBef>
              <a:spcAft>
                <a:spcPct val="0"/>
              </a:spcAft>
              <a:buFont typeface="Arial" panose="020B0604020202020204" pitchFamily="34" charset="0"/>
              <a:buChar char="•"/>
            </a:pPr>
            <a:r>
              <a:rPr lang="en-US" altLang="it-IT" b="1" dirty="0">
                <a:solidFill>
                  <a:srgbClr val="000000"/>
                </a:solidFill>
              </a:rPr>
              <a:t>red blood cells </a:t>
            </a:r>
            <a:r>
              <a:rPr lang="en-US" altLang="it-IT" dirty="0">
                <a:solidFill>
                  <a:srgbClr val="000000"/>
                </a:solidFill>
              </a:rPr>
              <a:t>whose function is to transport oxygen;</a:t>
            </a:r>
          </a:p>
          <a:p>
            <a:pPr marL="285750" indent="-285750" eaLnBrk="1" fontAlgn="base" hangingPunct="1">
              <a:spcBef>
                <a:spcPct val="0"/>
              </a:spcBef>
              <a:spcAft>
                <a:spcPct val="0"/>
              </a:spcAft>
              <a:buFont typeface="Arial" panose="020B0604020202020204" pitchFamily="34" charset="0"/>
              <a:buChar char="•"/>
            </a:pPr>
            <a:endParaRPr lang="en-US" altLang="it-IT" b="1" dirty="0">
              <a:solidFill>
                <a:srgbClr val="000000"/>
              </a:solidFill>
            </a:endParaRPr>
          </a:p>
          <a:p>
            <a:pPr marL="285750" indent="-285750" eaLnBrk="1" fontAlgn="base" hangingPunct="1">
              <a:spcBef>
                <a:spcPct val="0"/>
              </a:spcBef>
              <a:spcAft>
                <a:spcPct val="0"/>
              </a:spcAft>
              <a:buFont typeface="Arial" panose="020B0604020202020204" pitchFamily="34" charset="0"/>
              <a:buChar char="•"/>
            </a:pPr>
            <a:r>
              <a:rPr lang="en-US" altLang="it-IT" b="1" dirty="0">
                <a:solidFill>
                  <a:srgbClr val="000000"/>
                </a:solidFill>
              </a:rPr>
              <a:t> white blood cells </a:t>
            </a:r>
            <a:r>
              <a:rPr lang="en-US" altLang="it-IT" dirty="0">
                <a:solidFill>
                  <a:srgbClr val="000000"/>
                </a:solidFill>
              </a:rPr>
              <a:t>for defense from extraneous agents;</a:t>
            </a:r>
          </a:p>
          <a:p>
            <a:pPr marL="285750" indent="-285750" eaLnBrk="1" fontAlgn="base" hangingPunct="1">
              <a:spcBef>
                <a:spcPct val="0"/>
              </a:spcBef>
              <a:spcAft>
                <a:spcPct val="0"/>
              </a:spcAft>
              <a:buFont typeface="Arial" panose="020B0604020202020204" pitchFamily="34" charset="0"/>
              <a:buChar char="•"/>
            </a:pPr>
            <a:endParaRPr lang="en-US" altLang="it-IT" b="1" dirty="0">
              <a:solidFill>
                <a:srgbClr val="000000"/>
              </a:solidFill>
            </a:endParaRPr>
          </a:p>
          <a:p>
            <a:pPr marL="285750" indent="-285750" eaLnBrk="1" fontAlgn="base" hangingPunct="1">
              <a:spcBef>
                <a:spcPct val="0"/>
              </a:spcBef>
              <a:spcAft>
                <a:spcPct val="0"/>
              </a:spcAft>
              <a:buFont typeface="Arial" panose="020B0604020202020204" pitchFamily="34" charset="0"/>
              <a:buChar char="•"/>
            </a:pPr>
            <a:r>
              <a:rPr lang="en-US" altLang="it-IT" b="1" dirty="0">
                <a:solidFill>
                  <a:srgbClr val="000000"/>
                </a:solidFill>
              </a:rPr>
              <a:t> platelets </a:t>
            </a:r>
            <a:r>
              <a:rPr lang="en-US" altLang="it-IT" dirty="0">
                <a:solidFill>
                  <a:srgbClr val="000000"/>
                </a:solidFill>
              </a:rPr>
              <a:t>play an important role in wound healing</a:t>
            </a:r>
          </a:p>
          <a:p>
            <a:pPr eaLnBrk="1" fontAlgn="base" hangingPunct="1">
              <a:spcBef>
                <a:spcPct val="0"/>
              </a:spcBef>
              <a:spcAft>
                <a:spcPct val="0"/>
              </a:spcAft>
            </a:pPr>
            <a:endParaRPr lang="it-IT" altLang="it-IT" dirty="0">
              <a:solidFill>
                <a:srgbClr val="000000"/>
              </a:solidFill>
            </a:endParaRPr>
          </a:p>
        </p:txBody>
      </p:sp>
      <p:pic>
        <p:nvPicPr>
          <p:cNvPr id="6" name="Immagine 5" descr="globulo_bia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643062"/>
            <a:ext cx="4694237"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1340285" y="4346532"/>
            <a:ext cx="1590805" cy="307777"/>
          </a:xfrm>
          <a:prstGeom prst="rect">
            <a:avLst/>
          </a:prstGeom>
          <a:solidFill>
            <a:schemeClr val="bg1"/>
          </a:solidFill>
        </p:spPr>
        <p:txBody>
          <a:bodyPr wrap="square" rtlCol="0">
            <a:spAutoFit/>
          </a:bodyPr>
          <a:lstStyle/>
          <a:p>
            <a:r>
              <a:rPr lang="it-IT" sz="1400" b="1"/>
              <a:t>white Blood Cell</a:t>
            </a:r>
            <a:endParaRPr lang="it-IT" sz="1400" b="1" dirty="0"/>
          </a:p>
        </p:txBody>
      </p:sp>
      <p:sp>
        <p:nvSpPr>
          <p:cNvPr id="4" name="CasellaDiTesto 3"/>
          <p:cNvSpPr txBox="1"/>
          <p:nvPr/>
        </p:nvSpPr>
        <p:spPr>
          <a:xfrm>
            <a:off x="1553227" y="4916508"/>
            <a:ext cx="1377863" cy="307777"/>
          </a:xfrm>
          <a:prstGeom prst="rect">
            <a:avLst/>
          </a:prstGeom>
          <a:solidFill>
            <a:schemeClr val="bg1"/>
          </a:solidFill>
        </p:spPr>
        <p:txBody>
          <a:bodyPr wrap="square" rtlCol="0">
            <a:spAutoFit/>
          </a:bodyPr>
          <a:lstStyle/>
          <a:p>
            <a:pPr algn="r"/>
            <a:r>
              <a:rPr lang="it-IT" sz="1400" b="1"/>
              <a:t>Red globule</a:t>
            </a:r>
            <a:endParaRPr lang="it-IT" sz="1400" b="1" dirty="0"/>
          </a:p>
        </p:txBody>
      </p:sp>
      <p:sp>
        <p:nvSpPr>
          <p:cNvPr id="5" name="CasellaDiTesto 4"/>
          <p:cNvSpPr txBox="1"/>
          <p:nvPr/>
        </p:nvSpPr>
        <p:spPr>
          <a:xfrm>
            <a:off x="2342368" y="5486400"/>
            <a:ext cx="1064712" cy="307777"/>
          </a:xfrm>
          <a:prstGeom prst="rect">
            <a:avLst/>
          </a:prstGeom>
          <a:solidFill>
            <a:schemeClr val="bg1"/>
          </a:solidFill>
        </p:spPr>
        <p:txBody>
          <a:bodyPr wrap="square" rtlCol="0">
            <a:spAutoFit/>
          </a:bodyPr>
          <a:lstStyle/>
          <a:p>
            <a:pPr algn="r"/>
            <a:r>
              <a:rPr lang="it-IT" sz="1400" b="1"/>
              <a:t>platelet</a:t>
            </a:r>
            <a:endParaRPr lang="it-IT" sz="1400" b="1" dirty="0"/>
          </a:p>
        </p:txBody>
      </p:sp>
      <p:sp>
        <p:nvSpPr>
          <p:cNvPr id="7" name="CasellaDiTesto 6"/>
          <p:cNvSpPr txBox="1"/>
          <p:nvPr/>
        </p:nvSpPr>
        <p:spPr>
          <a:xfrm>
            <a:off x="1116012" y="2730674"/>
            <a:ext cx="1226355" cy="276999"/>
          </a:xfrm>
          <a:prstGeom prst="rect">
            <a:avLst/>
          </a:prstGeom>
          <a:solidFill>
            <a:schemeClr val="bg1"/>
          </a:solidFill>
        </p:spPr>
        <p:txBody>
          <a:bodyPr wrap="square" rtlCol="0">
            <a:spAutoFit/>
          </a:bodyPr>
          <a:lstStyle/>
          <a:p>
            <a:r>
              <a:rPr lang="it-IT" sz="1200" b="1"/>
              <a:t>blood vessel</a:t>
            </a:r>
            <a:endParaRPr lang="it-IT" sz="1200" b="1" dirty="0"/>
          </a:p>
        </p:txBody>
      </p:sp>
      <p:sp>
        <p:nvSpPr>
          <p:cNvPr id="8" name="CasellaDiTesto 7"/>
          <p:cNvSpPr txBox="1"/>
          <p:nvPr/>
        </p:nvSpPr>
        <p:spPr>
          <a:xfrm>
            <a:off x="1816274" y="1791222"/>
            <a:ext cx="989556" cy="513567"/>
          </a:xfrm>
          <a:prstGeom prst="rect">
            <a:avLst/>
          </a:prstGeom>
          <a:solidFill>
            <a:schemeClr val="bg1"/>
          </a:solidFill>
        </p:spPr>
        <p:txBody>
          <a:bodyPr wrap="square" rtlCol="0">
            <a:spAutoFit/>
          </a:bodyPr>
          <a:lstStyle/>
          <a:p>
            <a:endParaRPr lang="it-IT" dirty="0"/>
          </a:p>
        </p:txBody>
      </p:sp>
      <p:cxnSp>
        <p:nvCxnSpPr>
          <p:cNvPr id="10" name="Connettore diritto 9"/>
          <p:cNvCxnSpPr/>
          <p:nvPr/>
        </p:nvCxnSpPr>
        <p:spPr>
          <a:xfrm>
            <a:off x="2805830" y="1929008"/>
            <a:ext cx="3131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6333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ppt_w</p:attrName>
                                        </p:attrNameLst>
                                      </p:cBhvr>
                                      <p:tavLst>
                                        <p:tav tm="0">
                                          <p:val>
                                            <p:strVal val="#ppt_w*0.70"/>
                                          </p:val>
                                        </p:tav>
                                        <p:tav tm="100000">
                                          <p:val>
                                            <p:strVal val="#ppt_w"/>
                                          </p:val>
                                        </p:tav>
                                      </p:tavLst>
                                    </p:anim>
                                    <p:anim calcmode="lin" valueType="num">
                                      <p:cBhvr>
                                        <p:cTn id="8" dur="1000" fill="hold"/>
                                        <p:tgtEl>
                                          <p:spTgt spid="13315"/>
                                        </p:tgtEl>
                                        <p:attrNameLst>
                                          <p:attrName>ppt_h</p:attrName>
                                        </p:attrNameLst>
                                      </p:cBhvr>
                                      <p:tavLst>
                                        <p:tav tm="0">
                                          <p:val>
                                            <p:strVal val="#ppt_h"/>
                                          </p:val>
                                        </p:tav>
                                        <p:tav tm="100000">
                                          <p:val>
                                            <p:strVal val="#ppt_h"/>
                                          </p:val>
                                        </p:tav>
                                      </p:tavLst>
                                    </p:anim>
                                    <p:animEffect transition="in" filter="fade">
                                      <p:cBhvr>
                                        <p:cTn id="9" dur="1000"/>
                                        <p:tgtEl>
                                          <p:spTgt spid="133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xit" presetSubtype="0" fill="hold" grpId="1" nodeType="clickEffect">
                                  <p:stCondLst>
                                    <p:cond delay="0"/>
                                  </p:stCondLst>
                                  <p:childTnLst>
                                    <p:anim calcmode="lin" valueType="num">
                                      <p:cBhvr>
                                        <p:cTn id="13" dur="1000"/>
                                        <p:tgtEl>
                                          <p:spTgt spid="13315"/>
                                        </p:tgtEl>
                                        <p:attrNameLst>
                                          <p:attrName>ppt_w</p:attrName>
                                        </p:attrNameLst>
                                      </p:cBhvr>
                                      <p:tavLst>
                                        <p:tav tm="0">
                                          <p:val>
                                            <p:strVal val="ppt_w"/>
                                          </p:val>
                                        </p:tav>
                                        <p:tav tm="100000">
                                          <p:val>
                                            <p:strVal val="ppt_w*0.70"/>
                                          </p:val>
                                        </p:tav>
                                      </p:tavLst>
                                    </p:anim>
                                    <p:anim calcmode="lin" valueType="num">
                                      <p:cBhvr>
                                        <p:cTn id="14" dur="1000"/>
                                        <p:tgtEl>
                                          <p:spTgt spid="13315"/>
                                        </p:tgtEl>
                                        <p:attrNameLst>
                                          <p:attrName>ppt_h</p:attrName>
                                        </p:attrNameLst>
                                      </p:cBhvr>
                                      <p:tavLst>
                                        <p:tav tm="0">
                                          <p:val>
                                            <p:strVal val="ppt_h"/>
                                          </p:val>
                                        </p:tav>
                                        <p:tav tm="100000">
                                          <p:val>
                                            <p:strVal val="ppt_h"/>
                                          </p:val>
                                        </p:tav>
                                      </p:tavLst>
                                    </p:anim>
                                    <p:animEffect transition="out" filter="fade">
                                      <p:cBhvr>
                                        <p:cTn id="15" dur="1000"/>
                                        <p:tgtEl>
                                          <p:spTgt spid="13315"/>
                                        </p:tgtEl>
                                      </p:cBhvr>
                                    </p:animEffect>
                                    <p:set>
                                      <p:cBhvr>
                                        <p:cTn id="16" dur="1" fill="hold">
                                          <p:stCondLst>
                                            <p:cond delay="999"/>
                                          </p:stCondLst>
                                        </p:cTn>
                                        <p:tgtEl>
                                          <p:spTgt spid="133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a:spLocks noChangeArrowheads="1"/>
          </p:cNvSpPr>
          <p:nvPr/>
        </p:nvSpPr>
        <p:spPr bwMode="auto">
          <a:xfrm>
            <a:off x="2166939" y="260649"/>
            <a:ext cx="785812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sz="3200" b="1" dirty="0">
                <a:solidFill>
                  <a:srgbClr val="000000"/>
                </a:solidFill>
              </a:rPr>
              <a:t>The circulatory system: the plasma and the figurative elements</a:t>
            </a:r>
          </a:p>
          <a:p>
            <a:pPr eaLnBrk="1" fontAlgn="base" hangingPunct="1">
              <a:spcBef>
                <a:spcPct val="0"/>
              </a:spcBef>
              <a:spcAft>
                <a:spcPct val="0"/>
              </a:spcAft>
            </a:pPr>
            <a:endParaRPr lang="en-US" altLang="it-IT" dirty="0">
              <a:solidFill>
                <a:srgbClr val="000000"/>
              </a:solidFill>
            </a:endParaRPr>
          </a:p>
        </p:txBody>
      </p:sp>
      <p:sp>
        <p:nvSpPr>
          <p:cNvPr id="3" name="CasellaDiTesto 2"/>
          <p:cNvSpPr txBox="1">
            <a:spLocks noChangeArrowheads="1"/>
          </p:cNvSpPr>
          <p:nvPr/>
        </p:nvSpPr>
        <p:spPr bwMode="auto">
          <a:xfrm>
            <a:off x="1791222" y="1601348"/>
            <a:ext cx="8233842"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it-IT" altLang="it-IT" sz="2000" b="1" dirty="0">
                <a:solidFill>
                  <a:srgbClr val="000000"/>
                </a:solidFill>
              </a:rPr>
              <a:t>The plasma:</a:t>
            </a:r>
          </a:p>
          <a:p>
            <a:pPr eaLnBrk="1" fontAlgn="base" hangingPunct="1">
              <a:spcBef>
                <a:spcPct val="0"/>
              </a:spcBef>
              <a:spcAft>
                <a:spcPct val="0"/>
              </a:spcAft>
            </a:pPr>
            <a:r>
              <a:rPr lang="en-US" altLang="it-IT" dirty="0">
                <a:solidFill>
                  <a:srgbClr val="000000"/>
                </a:solidFill>
              </a:rPr>
              <a:t>consists of 90% water, which contains dissolved substances</a:t>
            </a:r>
            <a:r>
              <a:rPr lang="it-IT" altLang="it-IT" dirty="0">
                <a:solidFill>
                  <a:srgbClr val="000000"/>
                </a:solidFill>
              </a:rPr>
              <a:t>.</a:t>
            </a:r>
          </a:p>
          <a:p>
            <a:pPr eaLnBrk="1" fontAlgn="base" hangingPunct="1">
              <a:spcBef>
                <a:spcPct val="0"/>
              </a:spcBef>
              <a:spcAft>
                <a:spcPct val="0"/>
              </a:spcAft>
            </a:pPr>
            <a:endParaRPr lang="it-IT" altLang="it-IT" dirty="0">
              <a:solidFill>
                <a:srgbClr val="000000"/>
              </a:solidFill>
            </a:endParaRPr>
          </a:p>
          <a:p>
            <a:pPr eaLnBrk="1" fontAlgn="base" hangingPunct="1">
              <a:spcBef>
                <a:spcPct val="0"/>
              </a:spcBef>
              <a:spcAft>
                <a:spcPct val="0"/>
              </a:spcAft>
            </a:pPr>
            <a:r>
              <a:rPr lang="it-IT" altLang="it-IT" sz="2000" b="1" dirty="0">
                <a:solidFill>
                  <a:srgbClr val="000000"/>
                </a:solidFill>
              </a:rPr>
              <a:t>The figurative </a:t>
            </a:r>
            <a:r>
              <a:rPr lang="it-IT" altLang="it-IT" sz="2000" b="1" dirty="0" err="1">
                <a:solidFill>
                  <a:srgbClr val="000000"/>
                </a:solidFill>
              </a:rPr>
              <a:t>elements</a:t>
            </a:r>
            <a:r>
              <a:rPr lang="it-IT" altLang="it-IT" sz="2000" b="1" dirty="0">
                <a:solidFill>
                  <a:srgbClr val="000000"/>
                </a:solidFill>
              </a:rPr>
              <a:t>:</a:t>
            </a:r>
          </a:p>
          <a:p>
            <a:pPr eaLnBrk="1" fontAlgn="base" hangingPunct="1">
              <a:spcBef>
                <a:spcPct val="0"/>
              </a:spcBef>
              <a:spcAft>
                <a:spcPct val="0"/>
              </a:spcAft>
            </a:pPr>
            <a:r>
              <a:rPr lang="it-IT" altLang="it-IT" sz="2000" dirty="0">
                <a:solidFill>
                  <a:srgbClr val="000000"/>
                </a:solidFill>
              </a:rPr>
              <a:t> </a:t>
            </a:r>
            <a:r>
              <a:rPr lang="en-US" altLang="it-IT" sz="2000" dirty="0">
                <a:solidFill>
                  <a:srgbClr val="000000"/>
                </a:solidFill>
              </a:rPr>
              <a:t>red blood cells:</a:t>
            </a:r>
          </a:p>
          <a:p>
            <a:pPr eaLnBrk="1" fontAlgn="base" hangingPunct="1">
              <a:spcBef>
                <a:spcPct val="0"/>
              </a:spcBef>
              <a:spcAft>
                <a:spcPct val="0"/>
              </a:spcAft>
            </a:pPr>
            <a:r>
              <a:rPr lang="en-US" altLang="it-IT" dirty="0">
                <a:solidFill>
                  <a:srgbClr val="000000"/>
                </a:solidFill>
              </a:rPr>
              <a:t> carry oxygen to all tissues of the body. One of the most striking features is the color red, due to the hemoglobin, a large molecule containing iron, and have no nucleus.</a:t>
            </a:r>
            <a:endParaRPr lang="it-IT" altLang="it-IT" sz="1600" dirty="0">
              <a:solidFill>
                <a:srgbClr val="000000"/>
              </a:solidFill>
            </a:endParaRPr>
          </a:p>
          <a:p>
            <a:pPr eaLnBrk="1" fontAlgn="base" hangingPunct="1">
              <a:spcBef>
                <a:spcPct val="0"/>
              </a:spcBef>
              <a:spcAft>
                <a:spcPct val="0"/>
              </a:spcAft>
            </a:pPr>
            <a:endParaRPr lang="it-IT" altLang="it-IT" sz="2400" dirty="0">
              <a:solidFill>
                <a:srgbClr val="000000"/>
              </a:solidFill>
            </a:endParaRPr>
          </a:p>
          <a:p>
            <a:pPr eaLnBrk="1" fontAlgn="base" hangingPunct="1">
              <a:spcBef>
                <a:spcPct val="0"/>
              </a:spcBef>
              <a:spcAft>
                <a:spcPct val="0"/>
              </a:spcAft>
            </a:pPr>
            <a:r>
              <a:rPr lang="en-US" altLang="it-IT" sz="2000" dirty="0">
                <a:solidFill>
                  <a:srgbClr val="000000"/>
                </a:solidFill>
              </a:rPr>
              <a:t>White blood cells:</a:t>
            </a:r>
          </a:p>
          <a:p>
            <a:pPr eaLnBrk="1" fontAlgn="base" hangingPunct="1">
              <a:spcBef>
                <a:spcPct val="0"/>
              </a:spcBef>
              <a:spcAft>
                <a:spcPct val="0"/>
              </a:spcAft>
            </a:pPr>
            <a:r>
              <a:rPr lang="en-US" altLang="it-IT" dirty="0">
                <a:solidFill>
                  <a:srgbClr val="000000"/>
                </a:solidFill>
              </a:rPr>
              <a:t>Are responsible for the immune system of organize. White blood cells are often destroyed during an infection</a:t>
            </a:r>
          </a:p>
          <a:p>
            <a:pPr eaLnBrk="1" fontAlgn="base" hangingPunct="1">
              <a:spcBef>
                <a:spcPct val="0"/>
              </a:spcBef>
              <a:spcAft>
                <a:spcPct val="0"/>
              </a:spcAft>
            </a:pPr>
            <a:endParaRPr lang="it-IT" altLang="it-IT" sz="2000" dirty="0">
              <a:solidFill>
                <a:srgbClr val="000000"/>
              </a:solidFill>
            </a:endParaRPr>
          </a:p>
          <a:p>
            <a:pPr eaLnBrk="1" fontAlgn="base" hangingPunct="1">
              <a:spcBef>
                <a:spcPct val="0"/>
              </a:spcBef>
              <a:spcAft>
                <a:spcPct val="0"/>
              </a:spcAft>
            </a:pPr>
            <a:r>
              <a:rPr lang="it-IT" altLang="it-IT" sz="2000" dirty="0">
                <a:solidFill>
                  <a:srgbClr val="000000"/>
                </a:solidFill>
              </a:rPr>
              <a:t> </a:t>
            </a:r>
            <a:r>
              <a:rPr lang="en-US" altLang="it-IT" sz="2000" dirty="0">
                <a:solidFill>
                  <a:srgbClr val="000000"/>
                </a:solidFill>
              </a:rPr>
              <a:t>Platelets</a:t>
            </a:r>
            <a:r>
              <a:rPr lang="en-US" altLang="it-IT" dirty="0">
                <a:solidFill>
                  <a:srgbClr val="000000"/>
                </a:solidFill>
              </a:rPr>
              <a:t>:</a:t>
            </a:r>
          </a:p>
          <a:p>
            <a:pPr eaLnBrk="1" fontAlgn="base" hangingPunct="1">
              <a:spcBef>
                <a:spcPct val="0"/>
              </a:spcBef>
              <a:spcAft>
                <a:spcPct val="0"/>
              </a:spcAft>
            </a:pPr>
            <a:r>
              <a:rPr lang="en-US" altLang="it-IT" dirty="0">
                <a:solidFill>
                  <a:srgbClr val="000000"/>
                </a:solidFill>
              </a:rPr>
              <a:t>They promote blood clotting and swabs the burst blood vessels.</a:t>
            </a:r>
            <a:endParaRPr lang="it-IT" altLang="it-IT" dirty="0">
              <a:solidFill>
                <a:srgbClr val="000000"/>
              </a:solidFill>
            </a:endParaRPr>
          </a:p>
        </p:txBody>
      </p:sp>
    </p:spTree>
    <p:extLst>
      <p:ext uri="{BB962C8B-B14F-4D97-AF65-F5344CB8AC3E}">
        <p14:creationId xmlns:p14="http://schemas.microsoft.com/office/powerpoint/2010/main" val="149151601"/>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6" y="2143125"/>
            <a:ext cx="439102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a:spLocks noChangeArrowheads="1"/>
          </p:cNvSpPr>
          <p:nvPr/>
        </p:nvSpPr>
        <p:spPr bwMode="auto">
          <a:xfrm>
            <a:off x="2095501" y="285751"/>
            <a:ext cx="7858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sz="3200" b="1" dirty="0">
                <a:solidFill>
                  <a:srgbClr val="000000"/>
                </a:solidFill>
              </a:rPr>
              <a:t>The circulatory system</a:t>
            </a:r>
            <a:r>
              <a:rPr lang="en-US" altLang="it-IT" sz="3200" dirty="0">
                <a:solidFill>
                  <a:srgbClr val="000000"/>
                </a:solidFill>
              </a:rPr>
              <a:t>: </a:t>
            </a:r>
            <a:r>
              <a:rPr lang="en-US" altLang="it-IT" sz="2400" b="1" dirty="0">
                <a:solidFill>
                  <a:srgbClr val="000000"/>
                </a:solidFill>
              </a:rPr>
              <a:t>blood vessels</a:t>
            </a:r>
            <a:endParaRPr lang="it-IT" altLang="it-IT" b="1" dirty="0">
              <a:solidFill>
                <a:srgbClr val="000000"/>
              </a:solidFill>
            </a:endParaRPr>
          </a:p>
        </p:txBody>
      </p:sp>
      <p:sp>
        <p:nvSpPr>
          <p:cNvPr id="4" name="CasellaDiTesto 3"/>
          <p:cNvSpPr txBox="1">
            <a:spLocks noChangeArrowheads="1"/>
          </p:cNvSpPr>
          <p:nvPr/>
        </p:nvSpPr>
        <p:spPr bwMode="auto">
          <a:xfrm>
            <a:off x="7281277" y="1421313"/>
            <a:ext cx="33575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sz="2000" dirty="0">
                <a:solidFill>
                  <a:srgbClr val="000000"/>
                </a:solidFill>
              </a:rPr>
              <a:t>Blood vessels originate from the heart, and are mandated to carry oxygenated blood and nutrients throughout the body via the arteries, and bring back to the heart through the veins, the blood with carbon dioxide and waste products. Blood vessels give rise to two separate circuits:</a:t>
            </a:r>
          </a:p>
          <a:p>
            <a:pPr eaLnBrk="1" fontAlgn="base" hangingPunct="1">
              <a:spcBef>
                <a:spcPct val="0"/>
              </a:spcBef>
              <a:spcAft>
                <a:spcPct val="0"/>
              </a:spcAft>
            </a:pPr>
            <a:r>
              <a:rPr lang="en-US" altLang="it-IT" sz="2000" dirty="0">
                <a:solidFill>
                  <a:srgbClr val="000000"/>
                </a:solidFill>
              </a:rPr>
              <a:t>-the small circulation;</a:t>
            </a:r>
          </a:p>
          <a:p>
            <a:pPr eaLnBrk="1" fontAlgn="base" hangingPunct="1">
              <a:spcBef>
                <a:spcPct val="0"/>
              </a:spcBef>
              <a:spcAft>
                <a:spcPct val="0"/>
              </a:spcAft>
            </a:pPr>
            <a:r>
              <a:rPr lang="en-US" altLang="it-IT" sz="2000" dirty="0">
                <a:solidFill>
                  <a:srgbClr val="000000"/>
                </a:solidFill>
              </a:rPr>
              <a:t>-the great circulation</a:t>
            </a:r>
            <a:r>
              <a:rPr lang="it-IT" altLang="it-IT" sz="2000" dirty="0">
                <a:solidFill>
                  <a:srgbClr val="000000"/>
                </a:solidFill>
              </a:rPr>
              <a:t>.</a:t>
            </a:r>
          </a:p>
        </p:txBody>
      </p:sp>
      <p:sp>
        <p:nvSpPr>
          <p:cNvPr id="2" name="CasellaDiTesto 1"/>
          <p:cNvSpPr txBox="1"/>
          <p:nvPr/>
        </p:nvSpPr>
        <p:spPr>
          <a:xfrm>
            <a:off x="3131507" y="2304789"/>
            <a:ext cx="2179529" cy="369332"/>
          </a:xfrm>
          <a:prstGeom prst="rect">
            <a:avLst/>
          </a:prstGeom>
          <a:solidFill>
            <a:schemeClr val="bg1"/>
          </a:solidFill>
        </p:spPr>
        <p:txBody>
          <a:bodyPr wrap="square" rtlCol="0">
            <a:spAutoFit/>
          </a:bodyPr>
          <a:lstStyle/>
          <a:p>
            <a:pPr algn="ctr"/>
            <a:r>
              <a:rPr lang="it-IT" b="1"/>
              <a:t>Blood vessels</a:t>
            </a:r>
            <a:endParaRPr lang="it-IT" b="1" dirty="0"/>
          </a:p>
        </p:txBody>
      </p:sp>
      <p:sp>
        <p:nvSpPr>
          <p:cNvPr id="5" name="CasellaDiTesto 4"/>
          <p:cNvSpPr txBox="1"/>
          <p:nvPr/>
        </p:nvSpPr>
        <p:spPr>
          <a:xfrm>
            <a:off x="2329841" y="3394553"/>
            <a:ext cx="801666" cy="307777"/>
          </a:xfrm>
          <a:prstGeom prst="rect">
            <a:avLst/>
          </a:prstGeom>
          <a:solidFill>
            <a:schemeClr val="bg1"/>
          </a:solidFill>
        </p:spPr>
        <p:txBody>
          <a:bodyPr wrap="square" rtlCol="0">
            <a:spAutoFit/>
          </a:bodyPr>
          <a:lstStyle/>
          <a:p>
            <a:r>
              <a:rPr lang="it-IT" sz="1400"/>
              <a:t>arteries</a:t>
            </a:r>
            <a:endParaRPr lang="it-IT" sz="1400" dirty="0"/>
          </a:p>
        </p:txBody>
      </p:sp>
      <p:sp>
        <p:nvSpPr>
          <p:cNvPr id="6" name="CasellaDiTesto 5"/>
          <p:cNvSpPr txBox="1"/>
          <p:nvPr/>
        </p:nvSpPr>
        <p:spPr>
          <a:xfrm>
            <a:off x="3607496" y="3394553"/>
            <a:ext cx="926926" cy="338554"/>
          </a:xfrm>
          <a:prstGeom prst="rect">
            <a:avLst/>
          </a:prstGeom>
          <a:solidFill>
            <a:schemeClr val="bg1"/>
          </a:solidFill>
        </p:spPr>
        <p:txBody>
          <a:bodyPr wrap="square" rtlCol="0">
            <a:spAutoFit/>
          </a:bodyPr>
          <a:lstStyle/>
          <a:p>
            <a:pPr algn="r"/>
            <a:r>
              <a:rPr lang="it-IT" sz="1600" dirty="0" err="1"/>
              <a:t>capillary</a:t>
            </a:r>
            <a:endParaRPr lang="it-IT" sz="1600" dirty="0"/>
          </a:p>
        </p:txBody>
      </p:sp>
      <p:sp>
        <p:nvSpPr>
          <p:cNvPr id="7" name="CasellaDiTesto 6"/>
          <p:cNvSpPr txBox="1"/>
          <p:nvPr/>
        </p:nvSpPr>
        <p:spPr>
          <a:xfrm>
            <a:off x="5185775" y="3394553"/>
            <a:ext cx="826718" cy="369332"/>
          </a:xfrm>
          <a:prstGeom prst="rect">
            <a:avLst/>
          </a:prstGeom>
          <a:solidFill>
            <a:schemeClr val="bg1"/>
          </a:solidFill>
        </p:spPr>
        <p:txBody>
          <a:bodyPr wrap="square" rtlCol="0">
            <a:spAutoFit/>
          </a:bodyPr>
          <a:lstStyle/>
          <a:p>
            <a:pPr algn="ctr"/>
            <a:r>
              <a:rPr lang="it-IT"/>
              <a:t>vein</a:t>
            </a:r>
            <a:endParaRPr lang="it-IT" dirty="0"/>
          </a:p>
        </p:txBody>
      </p:sp>
    </p:spTree>
    <p:extLst>
      <p:ext uri="{BB962C8B-B14F-4D97-AF65-F5344CB8AC3E}">
        <p14:creationId xmlns:p14="http://schemas.microsoft.com/office/powerpoint/2010/main" val="2636043345"/>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2095501" y="285751"/>
            <a:ext cx="7858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eaLnBrk="1" fontAlgn="base" hangingPunct="1">
              <a:spcBef>
                <a:spcPct val="0"/>
              </a:spcBef>
              <a:spcAft>
                <a:spcPct val="0"/>
              </a:spcAft>
            </a:pPr>
            <a:r>
              <a:rPr lang="en-US" altLang="it-IT" sz="4000" b="1" dirty="0">
                <a:solidFill>
                  <a:srgbClr val="000000"/>
                </a:solidFill>
                <a:latin typeface="Arial"/>
              </a:rPr>
              <a:t>The circulatory system</a:t>
            </a:r>
            <a:r>
              <a:rPr lang="en-US" altLang="it-IT" sz="3200" dirty="0">
                <a:solidFill>
                  <a:srgbClr val="000000"/>
                </a:solidFill>
                <a:latin typeface="Arial"/>
              </a:rPr>
              <a:t>: </a:t>
            </a:r>
            <a:r>
              <a:rPr lang="en-US" altLang="it-IT" sz="3200" b="1" dirty="0">
                <a:solidFill>
                  <a:srgbClr val="000000"/>
                </a:solidFill>
                <a:latin typeface="Arial"/>
              </a:rPr>
              <a:t>blood vessels</a:t>
            </a:r>
            <a:endParaRPr lang="it-IT" altLang="it-IT" b="1" dirty="0">
              <a:solidFill>
                <a:srgbClr val="000000"/>
              </a:solidFill>
              <a:latin typeface="Arial"/>
            </a:endParaRPr>
          </a:p>
        </p:txBody>
      </p:sp>
      <p:sp>
        <p:nvSpPr>
          <p:cNvPr id="3" name="CasellaDiTesto 2"/>
          <p:cNvSpPr txBox="1">
            <a:spLocks noChangeArrowheads="1"/>
          </p:cNvSpPr>
          <p:nvPr/>
        </p:nvSpPr>
        <p:spPr bwMode="auto">
          <a:xfrm>
            <a:off x="6202277" y="1595243"/>
            <a:ext cx="435768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dirty="0">
                <a:solidFill>
                  <a:srgbClr val="000000"/>
                </a:solidFill>
              </a:rPr>
              <a:t>The small circulation:</a:t>
            </a:r>
          </a:p>
          <a:p>
            <a:pPr eaLnBrk="1" fontAlgn="base" hangingPunct="1">
              <a:spcBef>
                <a:spcPct val="0"/>
              </a:spcBef>
              <a:spcAft>
                <a:spcPct val="0"/>
              </a:spcAft>
            </a:pPr>
            <a:r>
              <a:rPr lang="en-US" altLang="it-IT" dirty="0">
                <a:solidFill>
                  <a:srgbClr val="000000"/>
                </a:solidFill>
              </a:rPr>
              <a:t>The small circulation starts from the right ventricle, from which the pulmonary artery arises. This is divided into two sections that are in both lungs branching into capillaries. These flow into larger pots, until four veins lungs that flow to the left atrium.</a:t>
            </a:r>
          </a:p>
          <a:p>
            <a:pPr eaLnBrk="1" fontAlgn="base" hangingPunct="1">
              <a:spcBef>
                <a:spcPct val="0"/>
              </a:spcBef>
              <a:spcAft>
                <a:spcPct val="0"/>
              </a:spcAft>
            </a:pPr>
            <a:endParaRPr lang="en-US" altLang="it-IT" dirty="0">
              <a:solidFill>
                <a:srgbClr val="000000"/>
              </a:solidFill>
            </a:endParaRPr>
          </a:p>
          <a:p>
            <a:pPr eaLnBrk="1" fontAlgn="base" hangingPunct="1">
              <a:spcBef>
                <a:spcPct val="0"/>
              </a:spcBef>
              <a:spcAft>
                <a:spcPct val="0"/>
              </a:spcAft>
            </a:pPr>
            <a:r>
              <a:rPr lang="en-US" altLang="it-IT" dirty="0">
                <a:solidFill>
                  <a:srgbClr val="000000"/>
                </a:solidFill>
              </a:rPr>
              <a:t>The great circulation:</a:t>
            </a:r>
          </a:p>
          <a:p>
            <a:pPr eaLnBrk="1" fontAlgn="base" hangingPunct="1">
              <a:spcBef>
                <a:spcPct val="0"/>
              </a:spcBef>
              <a:spcAft>
                <a:spcPct val="0"/>
              </a:spcAft>
            </a:pPr>
            <a:r>
              <a:rPr lang="en-US" altLang="it-IT" dirty="0">
                <a:solidFill>
                  <a:srgbClr val="000000"/>
                </a:solidFill>
              </a:rPr>
              <a:t>The great circulation starts from the aorta, which through the arterial bed spreads to the whole body. Arteries branch into capillaries, which flows in the veins.</a:t>
            </a:r>
            <a:endParaRPr lang="it-IT" altLang="it-IT" dirty="0">
              <a:solidFill>
                <a:srgbClr val="000000"/>
              </a:solidFill>
            </a:endParaRP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1857376"/>
            <a:ext cx="3929062"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5857875"/>
            <a:ext cx="1857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5857875"/>
            <a:ext cx="1714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738313" y="5922785"/>
            <a:ext cx="1685616" cy="338554"/>
          </a:xfrm>
          <a:prstGeom prst="rect">
            <a:avLst/>
          </a:prstGeom>
          <a:solidFill>
            <a:schemeClr val="bg1"/>
          </a:solidFill>
        </p:spPr>
        <p:txBody>
          <a:bodyPr wrap="square" rtlCol="0">
            <a:spAutoFit/>
          </a:bodyPr>
          <a:lstStyle/>
          <a:p>
            <a:r>
              <a:rPr lang="it-IT" sz="1600"/>
              <a:t>great circulation</a:t>
            </a:r>
            <a:endParaRPr lang="it-IT" sz="1600" dirty="0"/>
          </a:p>
        </p:txBody>
      </p:sp>
      <p:sp>
        <p:nvSpPr>
          <p:cNvPr id="5" name="CasellaDiTesto 4"/>
          <p:cNvSpPr txBox="1"/>
          <p:nvPr/>
        </p:nvSpPr>
        <p:spPr>
          <a:xfrm>
            <a:off x="3810001" y="5909603"/>
            <a:ext cx="1857374" cy="338554"/>
          </a:xfrm>
          <a:prstGeom prst="rect">
            <a:avLst/>
          </a:prstGeom>
          <a:solidFill>
            <a:schemeClr val="bg1"/>
          </a:solidFill>
        </p:spPr>
        <p:txBody>
          <a:bodyPr wrap="square" rtlCol="0">
            <a:spAutoFit/>
          </a:bodyPr>
          <a:lstStyle/>
          <a:p>
            <a:pPr algn="ctr"/>
            <a:r>
              <a:rPr lang="it-IT" sz="1600"/>
              <a:t>small circulation</a:t>
            </a:r>
            <a:endParaRPr lang="it-IT" sz="1600" dirty="0"/>
          </a:p>
        </p:txBody>
      </p:sp>
      <p:sp>
        <p:nvSpPr>
          <p:cNvPr id="6" name="CasellaDiTesto 5"/>
          <p:cNvSpPr txBox="1"/>
          <p:nvPr/>
        </p:nvSpPr>
        <p:spPr>
          <a:xfrm>
            <a:off x="1738313" y="3533478"/>
            <a:ext cx="1255409" cy="276999"/>
          </a:xfrm>
          <a:prstGeom prst="rect">
            <a:avLst/>
          </a:prstGeom>
          <a:solidFill>
            <a:schemeClr val="bg1"/>
          </a:solidFill>
        </p:spPr>
        <p:txBody>
          <a:bodyPr wrap="square" rtlCol="0">
            <a:spAutoFit/>
          </a:bodyPr>
          <a:lstStyle/>
          <a:p>
            <a:pPr algn="r"/>
            <a:r>
              <a:rPr lang="it-IT" sz="1200"/>
              <a:t>venous system</a:t>
            </a:r>
            <a:endParaRPr lang="it-IT" sz="1200" dirty="0"/>
          </a:p>
        </p:txBody>
      </p:sp>
      <p:sp>
        <p:nvSpPr>
          <p:cNvPr id="7" name="CasellaDiTesto 6"/>
          <p:cNvSpPr txBox="1"/>
          <p:nvPr/>
        </p:nvSpPr>
        <p:spPr>
          <a:xfrm>
            <a:off x="4228480" y="3394978"/>
            <a:ext cx="1358422" cy="276999"/>
          </a:xfrm>
          <a:prstGeom prst="rect">
            <a:avLst/>
          </a:prstGeom>
          <a:solidFill>
            <a:schemeClr val="bg1"/>
          </a:solidFill>
        </p:spPr>
        <p:txBody>
          <a:bodyPr wrap="square" rtlCol="0">
            <a:spAutoFit/>
          </a:bodyPr>
          <a:lstStyle/>
          <a:p>
            <a:r>
              <a:rPr lang="it-IT" sz="1200"/>
              <a:t>arterial system</a:t>
            </a:r>
            <a:endParaRPr lang="it-IT" sz="1200" dirty="0"/>
          </a:p>
        </p:txBody>
      </p:sp>
      <p:sp>
        <p:nvSpPr>
          <p:cNvPr id="8" name="CasellaDiTesto 7"/>
          <p:cNvSpPr txBox="1"/>
          <p:nvPr/>
        </p:nvSpPr>
        <p:spPr>
          <a:xfrm>
            <a:off x="2217107" y="1857376"/>
            <a:ext cx="2855934" cy="369332"/>
          </a:xfrm>
          <a:prstGeom prst="rect">
            <a:avLst/>
          </a:prstGeom>
          <a:solidFill>
            <a:schemeClr val="bg1"/>
          </a:solidFill>
        </p:spPr>
        <p:txBody>
          <a:bodyPr wrap="square" rtlCol="0">
            <a:spAutoFit/>
          </a:bodyPr>
          <a:lstStyle/>
          <a:p>
            <a:pPr algn="ctr"/>
            <a:r>
              <a:rPr lang="it-IT" b="1"/>
              <a:t>Circulatory System</a:t>
            </a:r>
            <a:endParaRPr lang="it-IT" b="1" dirty="0"/>
          </a:p>
        </p:txBody>
      </p:sp>
    </p:spTree>
    <p:extLst>
      <p:ext uri="{BB962C8B-B14F-4D97-AF65-F5344CB8AC3E}">
        <p14:creationId xmlns:p14="http://schemas.microsoft.com/office/powerpoint/2010/main" val="2885467257"/>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2024063" y="357188"/>
            <a:ext cx="8215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it-IT" altLang="it-IT" sz="3200" b="1">
                <a:solidFill>
                  <a:srgbClr val="000000"/>
                </a:solidFill>
              </a:rPr>
              <a:t>Patologie legate all’apparato circolatorio:</a:t>
            </a:r>
          </a:p>
        </p:txBody>
      </p:sp>
      <p:sp>
        <p:nvSpPr>
          <p:cNvPr id="3" name="CasellaDiTesto 2"/>
          <p:cNvSpPr txBox="1">
            <a:spLocks noChangeArrowheads="1"/>
          </p:cNvSpPr>
          <p:nvPr/>
        </p:nvSpPr>
        <p:spPr bwMode="auto">
          <a:xfrm>
            <a:off x="2095501" y="1250951"/>
            <a:ext cx="83581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dirty="0">
                <a:solidFill>
                  <a:srgbClr val="000000"/>
                </a:solidFill>
                <a:latin typeface="+mj-lt"/>
              </a:rPr>
              <a:t>-Bradycardia when the heart more slowly than normal and the individual feels fatigued;</a:t>
            </a:r>
          </a:p>
          <a:p>
            <a:pPr eaLnBrk="1" fontAlgn="base" hangingPunct="1">
              <a:spcBef>
                <a:spcPct val="0"/>
              </a:spcBef>
              <a:spcAft>
                <a:spcPct val="0"/>
              </a:spcAft>
            </a:pPr>
            <a:r>
              <a:rPr lang="en-US" altLang="it-IT" dirty="0">
                <a:solidFill>
                  <a:srgbClr val="000000"/>
                </a:solidFill>
                <a:latin typeface="+mj-lt"/>
              </a:rPr>
              <a:t>-Tachycardia when the heart beats faster than normal;</a:t>
            </a:r>
          </a:p>
          <a:p>
            <a:pPr eaLnBrk="1" fontAlgn="base" hangingPunct="1">
              <a:spcBef>
                <a:spcPct val="0"/>
              </a:spcBef>
              <a:spcAft>
                <a:spcPct val="0"/>
              </a:spcAft>
            </a:pPr>
            <a:r>
              <a:rPr lang="en-US" altLang="it-IT" dirty="0">
                <a:solidFill>
                  <a:srgbClr val="000000"/>
                </a:solidFill>
                <a:latin typeface="+mj-lt"/>
              </a:rPr>
              <a:t>-Atrial </a:t>
            </a:r>
            <a:r>
              <a:rPr lang="en-US" altLang="it-IT" dirty="0" err="1">
                <a:solidFill>
                  <a:srgbClr val="000000"/>
                </a:solidFill>
                <a:latin typeface="+mj-lt"/>
              </a:rPr>
              <a:t>fibrillazone</a:t>
            </a:r>
            <a:r>
              <a:rPr lang="en-US" altLang="it-IT" dirty="0">
                <a:solidFill>
                  <a:srgbClr val="000000"/>
                </a:solidFill>
                <a:latin typeface="+mj-lt"/>
              </a:rPr>
              <a:t> when the Atria contract in a disorderly manner;</a:t>
            </a:r>
          </a:p>
          <a:p>
            <a:pPr eaLnBrk="1" fontAlgn="base" hangingPunct="1">
              <a:spcBef>
                <a:spcPct val="0"/>
              </a:spcBef>
              <a:spcAft>
                <a:spcPct val="0"/>
              </a:spcAft>
            </a:pPr>
            <a:r>
              <a:rPr lang="en-US" altLang="it-IT" dirty="0">
                <a:solidFill>
                  <a:srgbClr val="000000"/>
                </a:solidFill>
                <a:latin typeface="+mj-lt"/>
              </a:rPr>
              <a:t>-Heart failure when the heart is not working as well as it should and is no longer able to pump sufficient blood to meet the body's needs. </a:t>
            </a:r>
          </a:p>
          <a:p>
            <a:pPr eaLnBrk="1" fontAlgn="base" hangingPunct="1">
              <a:spcBef>
                <a:spcPct val="0"/>
              </a:spcBef>
              <a:spcAft>
                <a:spcPct val="0"/>
              </a:spcAft>
            </a:pPr>
            <a:r>
              <a:rPr lang="en-US" altLang="it-IT" dirty="0">
                <a:solidFill>
                  <a:srgbClr val="000000"/>
                </a:solidFill>
                <a:latin typeface="+mj-lt"/>
              </a:rPr>
              <a:t>-The heart attack occurs when a heart muscle dies or is permanently damaged because it did not receive enough blood. </a:t>
            </a:r>
            <a:endParaRPr lang="it-IT" altLang="it-IT" dirty="0">
              <a:solidFill>
                <a:srgbClr val="000000"/>
              </a:solidFill>
              <a:latin typeface="+mj-lt"/>
            </a:endParaRPr>
          </a:p>
        </p:txBody>
      </p:sp>
      <p:sp>
        <p:nvSpPr>
          <p:cNvPr id="6" name="Rettangolo 5"/>
          <p:cNvSpPr/>
          <p:nvPr/>
        </p:nvSpPr>
        <p:spPr>
          <a:xfrm>
            <a:off x="3999581" y="4835183"/>
            <a:ext cx="3959475" cy="923330"/>
          </a:xfrm>
          <a:prstGeom prst="rect">
            <a:avLst/>
          </a:prstGeom>
          <a:noFill/>
        </p:spPr>
        <p:txBody>
          <a:bodyPr wrap="square">
            <a:spAutoFit/>
          </a:bodyPr>
          <a:lstStyle/>
          <a:p>
            <a:pPr algn="ctr" fontAlgn="base">
              <a:spcBef>
                <a:spcPct val="0"/>
              </a:spcBef>
              <a:spcAft>
                <a:spcPct val="0"/>
              </a:spcAft>
              <a:defRPr/>
            </a:pPr>
            <a:r>
              <a:rPr lang="it-IT" sz="5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Arial" charset="0"/>
              </a:rPr>
              <a:t>The end</a:t>
            </a:r>
          </a:p>
        </p:txBody>
      </p:sp>
      <p:cxnSp>
        <p:nvCxnSpPr>
          <p:cNvPr id="10" name="Connettore 1 9"/>
          <p:cNvCxnSpPr/>
          <p:nvPr/>
        </p:nvCxnSpPr>
        <p:spPr>
          <a:xfrm rot="5400000" flipH="1" flipV="1">
            <a:off x="2701926" y="5894388"/>
            <a:ext cx="71437"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2095501" y="6000751"/>
            <a:ext cx="7929563" cy="646113"/>
          </a:xfrm>
          <a:prstGeom prst="rect">
            <a:avLst/>
          </a:prstGeom>
          <a:noFill/>
          <a:effectLst>
            <a:outerShdw blurRad="50800" dist="38100" dir="8100000" algn="tr" rotWithShape="0">
              <a:prstClr val="black">
                <a:alpha val="40000"/>
              </a:prstClr>
            </a:outerShdw>
          </a:effectLst>
        </p:spPr>
        <p:txBody>
          <a:bodyPr>
            <a:spAutoFit/>
          </a:bodyPr>
          <a:lstStyle/>
          <a:p>
            <a:pPr fontAlgn="base">
              <a:spcBef>
                <a:spcPct val="0"/>
              </a:spcBef>
              <a:spcAft>
                <a:spcPct val="0"/>
              </a:spcAft>
              <a:defRPr/>
            </a:pPr>
            <a:r>
              <a:rPr lang="it-IT" dirty="0">
                <a:solidFill>
                  <a:srgbClr val="000000"/>
                </a:solidFill>
                <a:latin typeface="Arial" charset="0"/>
              </a:rPr>
              <a:t>Lavoro realizzato da: De Angelis Simone, </a:t>
            </a:r>
            <a:r>
              <a:rPr lang="it-IT" dirty="0" err="1">
                <a:solidFill>
                  <a:srgbClr val="000000"/>
                </a:solidFill>
                <a:latin typeface="Arial" charset="0"/>
              </a:rPr>
              <a:t>Lamanda</a:t>
            </a:r>
            <a:r>
              <a:rPr lang="it-IT" dirty="0">
                <a:solidFill>
                  <a:srgbClr val="000000"/>
                </a:solidFill>
                <a:latin typeface="Arial" charset="0"/>
              </a:rPr>
              <a:t> Roberto, </a:t>
            </a:r>
            <a:r>
              <a:rPr lang="it-IT" dirty="0" err="1">
                <a:solidFill>
                  <a:srgbClr val="000000"/>
                </a:solidFill>
                <a:latin typeface="Arial" charset="0"/>
              </a:rPr>
              <a:t>Trolio</a:t>
            </a:r>
            <a:r>
              <a:rPr lang="it-IT" dirty="0">
                <a:solidFill>
                  <a:srgbClr val="000000"/>
                </a:solidFill>
                <a:latin typeface="Arial" charset="0"/>
              </a:rPr>
              <a:t> </a:t>
            </a:r>
            <a:r>
              <a:rPr lang="it-IT" dirty="0" err="1">
                <a:solidFill>
                  <a:srgbClr val="000000"/>
                </a:solidFill>
                <a:latin typeface="Arial" charset="0"/>
              </a:rPr>
              <a:t>Noemi</a:t>
            </a:r>
            <a:r>
              <a:rPr lang="it-IT" dirty="0">
                <a:solidFill>
                  <a:srgbClr val="000000"/>
                </a:solidFill>
                <a:latin typeface="Arial" charset="0"/>
              </a:rPr>
              <a:t>, Ricci Giuseppe e </a:t>
            </a:r>
            <a:r>
              <a:rPr lang="it-IT" dirty="0" err="1">
                <a:solidFill>
                  <a:srgbClr val="000000"/>
                </a:solidFill>
                <a:latin typeface="Arial" charset="0"/>
              </a:rPr>
              <a:t>Pacucci</a:t>
            </a:r>
            <a:r>
              <a:rPr lang="it-IT" dirty="0">
                <a:solidFill>
                  <a:srgbClr val="000000"/>
                </a:solidFill>
                <a:latin typeface="Arial" charset="0"/>
              </a:rPr>
              <a:t> Nicola.</a:t>
            </a:r>
          </a:p>
        </p:txBody>
      </p:sp>
      <p:cxnSp>
        <p:nvCxnSpPr>
          <p:cNvPr id="16" name="Connettore 1 15"/>
          <p:cNvCxnSpPr/>
          <p:nvPr/>
        </p:nvCxnSpPr>
        <p:spPr>
          <a:xfrm>
            <a:off x="2024063" y="4604905"/>
            <a:ext cx="8358187" cy="1587"/>
          </a:xfrm>
          <a:prstGeom prst="line">
            <a:avLst/>
          </a:prstGeom>
          <a:ln w="31750" cmpd="sng">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17" name="Ahrix Nova 15 min.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5979319" y="3606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71597"/>
      </p:ext>
    </p:extLst>
  </p:cSld>
  <p:clrMapOvr>
    <a:masterClrMapping/>
  </p:clrMapOvr>
  <p:transition>
    <p:wipe dir="d"/>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095625" y="142876"/>
            <a:ext cx="5905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it-IT" altLang="it-IT" sz="4000" b="1" dirty="0">
                <a:solidFill>
                  <a:srgbClr val="000000"/>
                </a:solidFill>
              </a:rPr>
              <a:t>Respiratory system</a:t>
            </a:r>
          </a:p>
        </p:txBody>
      </p:sp>
      <p:sp>
        <p:nvSpPr>
          <p:cNvPr id="3075" name="Text Box 5"/>
          <p:cNvSpPr txBox="1">
            <a:spLocks noChangeArrowheads="1"/>
          </p:cNvSpPr>
          <p:nvPr/>
        </p:nvSpPr>
        <p:spPr bwMode="auto">
          <a:xfrm>
            <a:off x="2024064" y="1071564"/>
            <a:ext cx="814387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fontAlgn="base" hangingPunct="1">
              <a:spcBef>
                <a:spcPct val="50000"/>
              </a:spcBef>
              <a:spcAft>
                <a:spcPct val="0"/>
              </a:spcAft>
            </a:pPr>
            <a:r>
              <a:rPr lang="en-US" altLang="it-IT" dirty="0">
                <a:solidFill>
                  <a:srgbClr val="000000"/>
                </a:solidFill>
              </a:rPr>
              <a:t>The most important function that does the respiratory system, in addition to olfactory function and the emission of sounds, is respiratory function that takes the two phases:</a:t>
            </a:r>
            <a:endParaRPr lang="it-IT" altLang="it-IT" dirty="0">
              <a:solidFill>
                <a:srgbClr val="000000"/>
              </a:solidFill>
            </a:endParaRPr>
          </a:p>
          <a:p>
            <a:pPr eaLnBrk="1" fontAlgn="base" hangingPunct="1">
              <a:spcBef>
                <a:spcPct val="50000"/>
              </a:spcBef>
              <a:spcAft>
                <a:spcPct val="0"/>
              </a:spcAft>
              <a:buFont typeface="Arial" panose="020B0604020202020204" pitchFamily="34" charset="0"/>
              <a:buChar char="•"/>
            </a:pPr>
            <a:r>
              <a:rPr lang="en-US" altLang="it-IT" dirty="0">
                <a:solidFill>
                  <a:srgbClr val="000000"/>
                </a:solidFill>
              </a:rPr>
              <a:t>Inspiration occurs when air from the external environment, reaches the lungs through Airways due to contraction of intercostal muscles and the diaphragm;</a:t>
            </a:r>
          </a:p>
          <a:p>
            <a:pPr eaLnBrk="1" fontAlgn="base" hangingPunct="1">
              <a:spcBef>
                <a:spcPct val="50000"/>
              </a:spcBef>
              <a:spcAft>
                <a:spcPct val="0"/>
              </a:spcAft>
              <a:buFont typeface="Arial" panose="020B0604020202020204" pitchFamily="34" charset="0"/>
              <a:buChar char="•"/>
            </a:pPr>
            <a:r>
              <a:rPr lang="en-US" altLang="it-IT" dirty="0">
                <a:solidFill>
                  <a:srgbClr val="000000"/>
                </a:solidFill>
              </a:rPr>
              <a:t>Exhale when the air, carbon dioxide charge, contained in the lungs is always given in external </a:t>
            </a:r>
            <a:r>
              <a:rPr lang="en-US" altLang="it-IT" dirty="0" err="1">
                <a:solidFill>
                  <a:srgbClr val="000000"/>
                </a:solidFill>
              </a:rPr>
              <a:t>ambietta</a:t>
            </a:r>
            <a:r>
              <a:rPr lang="en-US" altLang="it-IT" dirty="0">
                <a:solidFill>
                  <a:srgbClr val="000000"/>
                </a:solidFill>
              </a:rPr>
              <a:t> using the airway</a:t>
            </a:r>
            <a:endParaRPr lang="it-IT" altLang="it-IT" dirty="0">
              <a:solidFill>
                <a:srgbClr val="000000"/>
              </a:solidFill>
            </a:endParaRPr>
          </a:p>
          <a:p>
            <a:pPr eaLnBrk="1" fontAlgn="base" hangingPunct="1">
              <a:spcBef>
                <a:spcPct val="50000"/>
              </a:spcBef>
              <a:spcAft>
                <a:spcPct val="0"/>
              </a:spcAft>
            </a:pPr>
            <a:r>
              <a:rPr lang="en-US" altLang="it-IT" dirty="0">
                <a:solidFill>
                  <a:srgbClr val="000000"/>
                </a:solidFill>
              </a:rPr>
              <a:t>The respiratory system is made up of:</a:t>
            </a:r>
          </a:p>
          <a:p>
            <a:pPr eaLnBrk="1" fontAlgn="base" hangingPunct="1">
              <a:spcBef>
                <a:spcPct val="50000"/>
              </a:spcBef>
              <a:spcAft>
                <a:spcPct val="0"/>
              </a:spcAft>
            </a:pPr>
            <a:r>
              <a:rPr lang="en-US" altLang="it-IT" dirty="0">
                <a:solidFill>
                  <a:srgbClr val="000000"/>
                </a:solidFill>
              </a:rPr>
              <a:t>a series of hollow organs, namely, the airway;</a:t>
            </a:r>
          </a:p>
          <a:p>
            <a:pPr eaLnBrk="1" fontAlgn="base" hangingPunct="1">
              <a:spcBef>
                <a:spcPct val="50000"/>
              </a:spcBef>
              <a:spcAft>
                <a:spcPct val="0"/>
              </a:spcAft>
            </a:pPr>
            <a:r>
              <a:rPr lang="en-US" altLang="it-IT" dirty="0">
                <a:solidFill>
                  <a:srgbClr val="000000"/>
                </a:solidFill>
              </a:rPr>
              <a:t>two solid organs, lungs.</a:t>
            </a:r>
            <a:endParaRPr lang="it-IT" altLang="it-IT" dirty="0">
              <a:solidFill>
                <a:srgbClr val="000000"/>
              </a:solidFill>
            </a:endParaRPr>
          </a:p>
          <a:p>
            <a:pPr eaLnBrk="1" fontAlgn="base" hangingPunct="1">
              <a:spcBef>
                <a:spcPct val="50000"/>
              </a:spcBef>
              <a:spcAft>
                <a:spcPct val="0"/>
              </a:spcAft>
            </a:pPr>
            <a:endParaRPr lang="it-IT" altLang="it-IT" dirty="0">
              <a:solidFill>
                <a:srgbClr val="000000"/>
              </a:solidFill>
            </a:endParaRPr>
          </a:p>
        </p:txBody>
      </p:sp>
    </p:spTree>
    <p:extLst>
      <p:ext uri="{BB962C8B-B14F-4D97-AF65-F5344CB8AC3E}">
        <p14:creationId xmlns:p14="http://schemas.microsoft.com/office/powerpoint/2010/main" val="142164087"/>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sellaDiTesto 1"/>
          <p:cNvSpPr txBox="1">
            <a:spLocks noChangeArrowheads="1"/>
          </p:cNvSpPr>
          <p:nvPr/>
        </p:nvSpPr>
        <p:spPr bwMode="auto">
          <a:xfrm>
            <a:off x="2381251" y="285751"/>
            <a:ext cx="7358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it-IT" altLang="it-IT" sz="4000" b="1" dirty="0">
                <a:solidFill>
                  <a:srgbClr val="000000"/>
                </a:solidFill>
              </a:rPr>
              <a:t>The </a:t>
            </a:r>
            <a:r>
              <a:rPr lang="it-IT" altLang="it-IT" sz="4000" b="1" dirty="0" err="1">
                <a:solidFill>
                  <a:srgbClr val="000000"/>
                </a:solidFill>
              </a:rPr>
              <a:t>Airways</a:t>
            </a:r>
            <a:endParaRPr lang="it-IT" altLang="it-IT" sz="4000" b="1" dirty="0">
              <a:solidFill>
                <a:srgbClr val="000000"/>
              </a:solidFill>
            </a:endParaRPr>
          </a:p>
        </p:txBody>
      </p:sp>
      <p:sp>
        <p:nvSpPr>
          <p:cNvPr id="4099" name="CasellaDiTesto 3"/>
          <p:cNvSpPr txBox="1">
            <a:spLocks noChangeArrowheads="1"/>
          </p:cNvSpPr>
          <p:nvPr/>
        </p:nvSpPr>
        <p:spPr bwMode="auto">
          <a:xfrm>
            <a:off x="6260699" y="1713132"/>
            <a:ext cx="40005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dirty="0">
                <a:solidFill>
                  <a:srgbClr val="000000"/>
                </a:solidFill>
              </a:rPr>
              <a:t>Despite being in continuity with each other, are divided into:</a:t>
            </a:r>
          </a:p>
          <a:p>
            <a:pPr eaLnBrk="1" fontAlgn="base" hangingPunct="1">
              <a:spcBef>
                <a:spcPct val="0"/>
              </a:spcBef>
              <a:spcAft>
                <a:spcPct val="0"/>
              </a:spcAft>
            </a:pPr>
            <a:r>
              <a:rPr lang="en-US" altLang="it-IT" dirty="0">
                <a:solidFill>
                  <a:srgbClr val="000000"/>
                </a:solidFill>
              </a:rPr>
              <a:t> upper Airways that are found in the first part of the respiratory system and are the nose, the pharynx and the larynx;</a:t>
            </a:r>
          </a:p>
          <a:p>
            <a:pPr eaLnBrk="1" fontAlgn="base" hangingPunct="1">
              <a:spcBef>
                <a:spcPct val="0"/>
              </a:spcBef>
              <a:spcAft>
                <a:spcPct val="0"/>
              </a:spcAft>
            </a:pPr>
            <a:r>
              <a:rPr lang="en-US" altLang="it-IT" dirty="0">
                <a:solidFill>
                  <a:srgbClr val="000000"/>
                </a:solidFill>
              </a:rPr>
              <a:t> via lower areas that are inside the trachea and the bronchi and the lungs.</a:t>
            </a:r>
            <a:endParaRPr lang="it-IT" altLang="it-IT" dirty="0">
              <a:solidFill>
                <a:srgbClr val="000000"/>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4" y="1500189"/>
            <a:ext cx="378618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736294" y="2091846"/>
            <a:ext cx="866121" cy="523220"/>
          </a:xfrm>
          <a:prstGeom prst="rect">
            <a:avLst/>
          </a:prstGeom>
          <a:solidFill>
            <a:schemeClr val="bg1"/>
          </a:solidFill>
        </p:spPr>
        <p:txBody>
          <a:bodyPr wrap="square" rtlCol="0">
            <a:spAutoFit/>
          </a:bodyPr>
          <a:lstStyle/>
          <a:p>
            <a:r>
              <a:rPr lang="it-IT" sz="1400" b="1" dirty="0" err="1">
                <a:solidFill>
                  <a:schemeClr val="accent5">
                    <a:lumMod val="50000"/>
                  </a:schemeClr>
                </a:solidFill>
              </a:rPr>
              <a:t>nasal</a:t>
            </a:r>
            <a:r>
              <a:rPr lang="it-IT" sz="1400" b="1" dirty="0">
                <a:solidFill>
                  <a:schemeClr val="accent5">
                    <a:lumMod val="50000"/>
                  </a:schemeClr>
                </a:solidFill>
              </a:rPr>
              <a:t> </a:t>
            </a:r>
            <a:r>
              <a:rPr lang="it-IT" sz="1400" b="1" dirty="0" err="1">
                <a:solidFill>
                  <a:schemeClr val="accent5">
                    <a:lumMod val="50000"/>
                  </a:schemeClr>
                </a:solidFill>
              </a:rPr>
              <a:t>cavity</a:t>
            </a:r>
            <a:endParaRPr lang="it-IT" sz="1400" b="1" dirty="0">
              <a:solidFill>
                <a:schemeClr val="accent5">
                  <a:lumMod val="50000"/>
                </a:schemeClr>
              </a:solidFill>
            </a:endParaRPr>
          </a:p>
        </p:txBody>
      </p:sp>
      <p:sp>
        <p:nvSpPr>
          <p:cNvPr id="3" name="CasellaDiTesto 2"/>
          <p:cNvSpPr txBox="1"/>
          <p:nvPr/>
        </p:nvSpPr>
        <p:spPr>
          <a:xfrm>
            <a:off x="4626297" y="2837391"/>
            <a:ext cx="939452" cy="338554"/>
          </a:xfrm>
          <a:prstGeom prst="rect">
            <a:avLst/>
          </a:prstGeom>
          <a:solidFill>
            <a:schemeClr val="bg1"/>
          </a:solidFill>
        </p:spPr>
        <p:txBody>
          <a:bodyPr wrap="square" rtlCol="0">
            <a:spAutoFit/>
          </a:bodyPr>
          <a:lstStyle/>
          <a:p>
            <a:r>
              <a:rPr lang="it-IT" sz="1600" b="1">
                <a:solidFill>
                  <a:schemeClr val="accent5">
                    <a:lumMod val="50000"/>
                  </a:schemeClr>
                </a:solidFill>
              </a:rPr>
              <a:t>larynx</a:t>
            </a:r>
            <a:endParaRPr lang="it-IT" sz="1600" b="1" dirty="0">
              <a:solidFill>
                <a:schemeClr val="accent5">
                  <a:lumMod val="50000"/>
                </a:schemeClr>
              </a:solidFill>
            </a:endParaRPr>
          </a:p>
        </p:txBody>
      </p:sp>
      <p:sp>
        <p:nvSpPr>
          <p:cNvPr id="4" name="CasellaDiTesto 3"/>
          <p:cNvSpPr txBox="1"/>
          <p:nvPr/>
        </p:nvSpPr>
        <p:spPr>
          <a:xfrm>
            <a:off x="2024064" y="2468059"/>
            <a:ext cx="1089764" cy="369332"/>
          </a:xfrm>
          <a:prstGeom prst="rect">
            <a:avLst/>
          </a:prstGeom>
          <a:solidFill>
            <a:schemeClr val="bg1"/>
          </a:solidFill>
        </p:spPr>
        <p:txBody>
          <a:bodyPr wrap="square" rtlCol="0">
            <a:spAutoFit/>
          </a:bodyPr>
          <a:lstStyle/>
          <a:p>
            <a:r>
              <a:rPr lang="it-IT" b="1">
                <a:solidFill>
                  <a:schemeClr val="accent5">
                    <a:lumMod val="50000"/>
                  </a:schemeClr>
                </a:solidFill>
              </a:rPr>
              <a:t>pharynx</a:t>
            </a:r>
            <a:endParaRPr lang="it-IT" b="1" dirty="0">
              <a:solidFill>
                <a:schemeClr val="accent5">
                  <a:lumMod val="50000"/>
                </a:schemeClr>
              </a:solidFill>
            </a:endParaRPr>
          </a:p>
        </p:txBody>
      </p:sp>
      <p:sp>
        <p:nvSpPr>
          <p:cNvPr id="5" name="CasellaDiTesto 4"/>
          <p:cNvSpPr txBox="1"/>
          <p:nvPr/>
        </p:nvSpPr>
        <p:spPr>
          <a:xfrm>
            <a:off x="4915431" y="3952268"/>
            <a:ext cx="894820" cy="461665"/>
          </a:xfrm>
          <a:prstGeom prst="rect">
            <a:avLst/>
          </a:prstGeom>
          <a:solidFill>
            <a:schemeClr val="bg1"/>
          </a:solidFill>
        </p:spPr>
        <p:txBody>
          <a:bodyPr wrap="square" rtlCol="0">
            <a:spAutoFit/>
          </a:bodyPr>
          <a:lstStyle/>
          <a:p>
            <a:r>
              <a:rPr lang="it-IT" sz="1200" b="1">
                <a:solidFill>
                  <a:schemeClr val="accent5">
                    <a:lumMod val="50000"/>
                  </a:schemeClr>
                </a:solidFill>
              </a:rPr>
              <a:t>bronchus left</a:t>
            </a:r>
            <a:endParaRPr lang="it-IT" sz="1200" b="1" dirty="0">
              <a:solidFill>
                <a:schemeClr val="accent5">
                  <a:lumMod val="50000"/>
                </a:schemeClr>
              </a:solidFill>
            </a:endParaRPr>
          </a:p>
        </p:txBody>
      </p:sp>
      <p:sp>
        <p:nvSpPr>
          <p:cNvPr id="6" name="CasellaDiTesto 5"/>
          <p:cNvSpPr txBox="1"/>
          <p:nvPr/>
        </p:nvSpPr>
        <p:spPr>
          <a:xfrm>
            <a:off x="2024063" y="4139856"/>
            <a:ext cx="894501" cy="461665"/>
          </a:xfrm>
          <a:prstGeom prst="rect">
            <a:avLst/>
          </a:prstGeom>
          <a:solidFill>
            <a:schemeClr val="bg1"/>
          </a:solidFill>
        </p:spPr>
        <p:txBody>
          <a:bodyPr wrap="square" rtlCol="0">
            <a:spAutoFit/>
          </a:bodyPr>
          <a:lstStyle/>
          <a:p>
            <a:r>
              <a:rPr lang="it-IT" sz="1200" b="1">
                <a:solidFill>
                  <a:schemeClr val="accent5">
                    <a:lumMod val="50000"/>
                  </a:schemeClr>
                </a:solidFill>
              </a:rPr>
              <a:t>right bronchus</a:t>
            </a:r>
            <a:endParaRPr lang="it-IT" sz="1200" b="1" dirty="0">
              <a:solidFill>
                <a:schemeClr val="accent5">
                  <a:lumMod val="50000"/>
                </a:schemeClr>
              </a:solidFill>
            </a:endParaRPr>
          </a:p>
        </p:txBody>
      </p:sp>
      <p:sp>
        <p:nvSpPr>
          <p:cNvPr id="7" name="CasellaDiTesto 6"/>
          <p:cNvSpPr txBox="1"/>
          <p:nvPr/>
        </p:nvSpPr>
        <p:spPr>
          <a:xfrm>
            <a:off x="2024063" y="4601521"/>
            <a:ext cx="756715" cy="659411"/>
          </a:xfrm>
          <a:prstGeom prst="rect">
            <a:avLst/>
          </a:prstGeom>
          <a:solidFill>
            <a:schemeClr val="bg1"/>
          </a:solidFill>
        </p:spPr>
        <p:txBody>
          <a:bodyPr wrap="square" rtlCol="0">
            <a:spAutoFit/>
          </a:bodyPr>
          <a:lstStyle/>
          <a:p>
            <a:endParaRPr lang="it-IT" dirty="0"/>
          </a:p>
        </p:txBody>
      </p:sp>
      <p:sp>
        <p:nvSpPr>
          <p:cNvPr id="9" name="CasellaDiTesto 8"/>
          <p:cNvSpPr txBox="1"/>
          <p:nvPr/>
        </p:nvSpPr>
        <p:spPr>
          <a:xfrm>
            <a:off x="4983290" y="4699494"/>
            <a:ext cx="826961" cy="463463"/>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1411604167"/>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sellaDiTesto 1"/>
          <p:cNvSpPr txBox="1">
            <a:spLocks noChangeArrowheads="1"/>
          </p:cNvSpPr>
          <p:nvPr/>
        </p:nvSpPr>
        <p:spPr bwMode="auto">
          <a:xfrm>
            <a:off x="1809751" y="214314"/>
            <a:ext cx="85010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sz="4000" b="1" dirty="0">
                <a:solidFill>
                  <a:srgbClr val="000000"/>
                </a:solidFill>
              </a:rPr>
              <a:t>The upper airways: nose, pharynx and larynx</a:t>
            </a:r>
            <a:endParaRPr lang="it-IT" altLang="it-IT" sz="4000" b="1" dirty="0">
              <a:solidFill>
                <a:srgbClr val="000000"/>
              </a:solidFill>
            </a:endParaRPr>
          </a:p>
        </p:txBody>
      </p:sp>
      <p:sp>
        <p:nvSpPr>
          <p:cNvPr id="5123" name="CasellaDiTesto 3"/>
          <p:cNvSpPr txBox="1">
            <a:spLocks noChangeArrowheads="1"/>
          </p:cNvSpPr>
          <p:nvPr/>
        </p:nvSpPr>
        <p:spPr bwMode="auto">
          <a:xfrm>
            <a:off x="5696146" y="1179884"/>
            <a:ext cx="485775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Char char="•"/>
            </a:pPr>
            <a:r>
              <a:rPr lang="en-US" altLang="it-IT" dirty="0">
                <a:solidFill>
                  <a:srgbClr val="000000"/>
                </a:solidFill>
              </a:rPr>
              <a:t>The nose is divided into two parts: the external nose and sinus cavities that are used to enter (oxygen) and Hunt (carbon dioxide);</a:t>
            </a:r>
          </a:p>
          <a:p>
            <a:pPr eaLnBrk="1" fontAlgn="base" hangingPunct="1">
              <a:spcBef>
                <a:spcPct val="0"/>
              </a:spcBef>
              <a:spcAft>
                <a:spcPct val="0"/>
              </a:spcAft>
              <a:buFont typeface="Arial" panose="020B0604020202020204" pitchFamily="34" charset="0"/>
              <a:buChar char="•"/>
            </a:pPr>
            <a:endParaRPr lang="it-IT" altLang="it-IT" dirty="0">
              <a:solidFill>
                <a:srgbClr val="000000"/>
              </a:solidFill>
            </a:endParaRPr>
          </a:p>
          <a:p>
            <a:pPr eaLnBrk="1" fontAlgn="base" hangingPunct="1">
              <a:spcBef>
                <a:spcPct val="0"/>
              </a:spcBef>
              <a:spcAft>
                <a:spcPct val="0"/>
              </a:spcAft>
              <a:buFont typeface="Arial" panose="020B0604020202020204" pitchFamily="34" charset="0"/>
              <a:buChar char="•"/>
            </a:pPr>
            <a:r>
              <a:rPr lang="en-US" altLang="it-IT" dirty="0">
                <a:solidFill>
                  <a:srgbClr val="000000"/>
                </a:solidFill>
              </a:rPr>
              <a:t>The pharynx is divided into three parts: upper, middle and lower pharynx. Its main function is to protect the airway as well as the passage of food</a:t>
            </a:r>
            <a:endParaRPr lang="it-IT" altLang="it-IT" dirty="0">
              <a:solidFill>
                <a:srgbClr val="000000"/>
              </a:solidFill>
            </a:endParaRPr>
          </a:p>
          <a:p>
            <a:pPr eaLnBrk="1" fontAlgn="base" hangingPunct="1">
              <a:spcBef>
                <a:spcPct val="0"/>
              </a:spcBef>
              <a:spcAft>
                <a:spcPct val="0"/>
              </a:spcAft>
              <a:buFont typeface="Arial" panose="020B0604020202020204" pitchFamily="34" charset="0"/>
              <a:buChar char="•"/>
            </a:pPr>
            <a:endParaRPr lang="it-IT" altLang="it-IT" dirty="0">
              <a:solidFill>
                <a:srgbClr val="000000"/>
              </a:solidFill>
            </a:endParaRPr>
          </a:p>
          <a:p>
            <a:pPr eaLnBrk="1" fontAlgn="base" hangingPunct="1">
              <a:spcBef>
                <a:spcPct val="0"/>
              </a:spcBef>
              <a:spcAft>
                <a:spcPct val="0"/>
              </a:spcAft>
              <a:buFont typeface="Arial" panose="020B0604020202020204" pitchFamily="34" charset="0"/>
              <a:buChar char="•"/>
            </a:pPr>
            <a:r>
              <a:rPr lang="en-US" altLang="it-IT" dirty="0">
                <a:solidFill>
                  <a:srgbClr val="000000"/>
                </a:solidFill>
              </a:rPr>
              <a:t>The larynx is located between the pharynx and the trachea, also allows air circulation and allows the production of sounds through the vocal cords.</a:t>
            </a:r>
            <a:endParaRPr lang="it-IT" altLang="it-IT" dirty="0">
              <a:solidFill>
                <a:srgbClr val="000000"/>
              </a:solidFill>
            </a:endParaRPr>
          </a:p>
        </p:txBody>
      </p:sp>
      <p:pic>
        <p:nvPicPr>
          <p:cNvPr id="5124" name="Picture 2" descr="C:\Users\trolionoemi\Desktop\faringelari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015" y="1714500"/>
            <a:ext cx="383348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772415" y="3306871"/>
            <a:ext cx="752085" cy="276999"/>
          </a:xfrm>
          <a:prstGeom prst="rect">
            <a:avLst/>
          </a:prstGeom>
          <a:solidFill>
            <a:schemeClr val="bg1"/>
          </a:solidFill>
        </p:spPr>
        <p:txBody>
          <a:bodyPr wrap="square" rtlCol="0">
            <a:spAutoFit/>
          </a:bodyPr>
          <a:lstStyle/>
          <a:p>
            <a:r>
              <a:rPr lang="it-IT" sz="1200"/>
              <a:t>pharynx</a:t>
            </a:r>
            <a:endParaRPr lang="it-IT" sz="1200" dirty="0"/>
          </a:p>
        </p:txBody>
      </p:sp>
      <p:sp>
        <p:nvSpPr>
          <p:cNvPr id="3" name="CasellaDiTesto 2"/>
          <p:cNvSpPr txBox="1"/>
          <p:nvPr/>
        </p:nvSpPr>
        <p:spPr>
          <a:xfrm>
            <a:off x="4772415" y="4484318"/>
            <a:ext cx="763568" cy="230832"/>
          </a:xfrm>
          <a:prstGeom prst="rect">
            <a:avLst/>
          </a:prstGeom>
          <a:solidFill>
            <a:schemeClr val="bg1"/>
          </a:solidFill>
        </p:spPr>
        <p:txBody>
          <a:bodyPr wrap="square" rtlCol="0">
            <a:spAutoFit/>
          </a:bodyPr>
          <a:lstStyle/>
          <a:p>
            <a:r>
              <a:rPr lang="it-IT" sz="900"/>
              <a:t>esophagus</a:t>
            </a:r>
            <a:endParaRPr lang="it-IT" sz="900" dirty="0"/>
          </a:p>
        </p:txBody>
      </p:sp>
      <p:sp>
        <p:nvSpPr>
          <p:cNvPr id="4" name="CasellaDiTesto 3"/>
          <p:cNvSpPr txBox="1"/>
          <p:nvPr/>
        </p:nvSpPr>
        <p:spPr>
          <a:xfrm>
            <a:off x="1691015" y="2626433"/>
            <a:ext cx="526091" cy="400110"/>
          </a:xfrm>
          <a:prstGeom prst="rect">
            <a:avLst/>
          </a:prstGeom>
          <a:solidFill>
            <a:schemeClr val="bg1"/>
          </a:solidFill>
        </p:spPr>
        <p:txBody>
          <a:bodyPr wrap="square" rtlCol="0">
            <a:spAutoFit/>
          </a:bodyPr>
          <a:lstStyle/>
          <a:p>
            <a:r>
              <a:rPr lang="it-IT" sz="1000" dirty="0"/>
              <a:t>soft palate</a:t>
            </a:r>
          </a:p>
        </p:txBody>
      </p:sp>
      <p:sp>
        <p:nvSpPr>
          <p:cNvPr id="8" name="CasellaDiTesto 7"/>
          <p:cNvSpPr txBox="1"/>
          <p:nvPr/>
        </p:nvSpPr>
        <p:spPr>
          <a:xfrm>
            <a:off x="1691014" y="3445370"/>
            <a:ext cx="751561" cy="276999"/>
          </a:xfrm>
          <a:prstGeom prst="rect">
            <a:avLst/>
          </a:prstGeom>
          <a:solidFill>
            <a:schemeClr val="bg1"/>
          </a:solidFill>
        </p:spPr>
        <p:txBody>
          <a:bodyPr wrap="square" rtlCol="0">
            <a:spAutoFit/>
          </a:bodyPr>
          <a:lstStyle/>
          <a:p>
            <a:r>
              <a:rPr lang="it-IT" sz="1200"/>
              <a:t>tongue</a:t>
            </a:r>
            <a:endParaRPr lang="it-IT" sz="1200" dirty="0"/>
          </a:p>
        </p:txBody>
      </p:sp>
      <p:sp>
        <p:nvSpPr>
          <p:cNvPr id="9" name="CasellaDiTesto 8"/>
          <p:cNvSpPr txBox="1"/>
          <p:nvPr/>
        </p:nvSpPr>
        <p:spPr>
          <a:xfrm>
            <a:off x="1834803" y="4345818"/>
            <a:ext cx="833241" cy="276999"/>
          </a:xfrm>
          <a:prstGeom prst="rect">
            <a:avLst/>
          </a:prstGeom>
          <a:solidFill>
            <a:schemeClr val="bg1"/>
          </a:solidFill>
        </p:spPr>
        <p:txBody>
          <a:bodyPr wrap="square" rtlCol="0">
            <a:spAutoFit/>
          </a:bodyPr>
          <a:lstStyle/>
          <a:p>
            <a:r>
              <a:rPr lang="it-IT" sz="1200"/>
              <a:t>epiglottis</a:t>
            </a:r>
            <a:endParaRPr lang="it-IT" sz="1200" dirty="0"/>
          </a:p>
        </p:txBody>
      </p:sp>
      <p:sp>
        <p:nvSpPr>
          <p:cNvPr id="10" name="CasellaDiTesto 9"/>
          <p:cNvSpPr txBox="1"/>
          <p:nvPr/>
        </p:nvSpPr>
        <p:spPr>
          <a:xfrm>
            <a:off x="2668044" y="4459265"/>
            <a:ext cx="651353" cy="276999"/>
          </a:xfrm>
          <a:prstGeom prst="rect">
            <a:avLst/>
          </a:prstGeom>
          <a:solidFill>
            <a:schemeClr val="bg1"/>
          </a:solidFill>
        </p:spPr>
        <p:txBody>
          <a:bodyPr wrap="square" rtlCol="0">
            <a:spAutoFit/>
          </a:bodyPr>
          <a:lstStyle/>
          <a:p>
            <a:r>
              <a:rPr lang="it-IT" sz="1200"/>
              <a:t>larynx</a:t>
            </a:r>
            <a:endParaRPr lang="it-IT" sz="1200" dirty="0"/>
          </a:p>
        </p:txBody>
      </p:sp>
    </p:spTree>
    <p:extLst>
      <p:ext uri="{BB962C8B-B14F-4D97-AF65-F5344CB8AC3E}">
        <p14:creationId xmlns:p14="http://schemas.microsoft.com/office/powerpoint/2010/main" val="3724520759"/>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1"/>
          <p:cNvSpPr txBox="1">
            <a:spLocks noChangeArrowheads="1"/>
          </p:cNvSpPr>
          <p:nvPr/>
        </p:nvSpPr>
        <p:spPr bwMode="auto">
          <a:xfrm>
            <a:off x="2309813" y="357189"/>
            <a:ext cx="7429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sz="3000" b="1" dirty="0">
                <a:solidFill>
                  <a:srgbClr val="000000"/>
                </a:solidFill>
              </a:rPr>
              <a:t>The lower Airways: trachea, bronchial tubes and </a:t>
            </a:r>
            <a:r>
              <a:rPr lang="it-IT" altLang="it-IT" sz="3000" b="1" dirty="0">
                <a:solidFill>
                  <a:srgbClr val="000000"/>
                </a:solidFill>
              </a:rPr>
              <a:t>…</a:t>
            </a:r>
          </a:p>
        </p:txBody>
      </p:sp>
      <p:sp>
        <p:nvSpPr>
          <p:cNvPr id="6147" name="CasellaDiTesto 2"/>
          <p:cNvSpPr txBox="1">
            <a:spLocks noChangeArrowheads="1"/>
          </p:cNvSpPr>
          <p:nvPr/>
        </p:nvSpPr>
        <p:spPr bwMode="auto">
          <a:xfrm>
            <a:off x="6024563" y="2315749"/>
            <a:ext cx="464343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Char char="•"/>
            </a:pPr>
            <a:r>
              <a:rPr lang="en-US" altLang="it-IT" dirty="0">
                <a:solidFill>
                  <a:srgbClr val="000000"/>
                </a:solidFill>
              </a:rPr>
              <a:t>The trachea is the channel of communication between the organs that take up the neck and those residing in the chest</a:t>
            </a:r>
            <a:r>
              <a:rPr lang="it-IT" altLang="it-IT" dirty="0">
                <a:solidFill>
                  <a:srgbClr val="000000"/>
                </a:solidFill>
              </a:rPr>
              <a:t>. </a:t>
            </a:r>
          </a:p>
          <a:p>
            <a:pPr eaLnBrk="1" fontAlgn="base" hangingPunct="1">
              <a:spcBef>
                <a:spcPct val="0"/>
              </a:spcBef>
              <a:spcAft>
                <a:spcPct val="0"/>
              </a:spcAft>
              <a:buFont typeface="Arial" panose="020B0604020202020204" pitchFamily="34" charset="0"/>
              <a:buChar char="•"/>
            </a:pPr>
            <a:endParaRPr lang="it-IT" altLang="it-IT" dirty="0">
              <a:solidFill>
                <a:srgbClr val="000000"/>
              </a:solidFill>
            </a:endParaRPr>
          </a:p>
          <a:p>
            <a:pPr eaLnBrk="1" fontAlgn="base" hangingPunct="1">
              <a:spcBef>
                <a:spcPct val="0"/>
              </a:spcBef>
              <a:spcAft>
                <a:spcPct val="0"/>
              </a:spcAft>
              <a:buFont typeface="Arial" panose="020B0604020202020204" pitchFamily="34" charset="0"/>
              <a:buChar char="•"/>
            </a:pPr>
            <a:r>
              <a:rPr lang="it-IT" altLang="it-IT" dirty="0">
                <a:solidFill>
                  <a:srgbClr val="000000"/>
                </a:solidFill>
              </a:rPr>
              <a:t>I bronchi, contenuti nei polmoni, sono la ramificazione della trachea. I bronchi sono un organo fondamentale per lo scambio dei gas durante il processo di respirazione. </a:t>
            </a:r>
          </a:p>
        </p:txBody>
      </p:sp>
      <p:pic>
        <p:nvPicPr>
          <p:cNvPr id="6148" name="Picture 3" descr="C:\Users\trolionoemi\Desktop\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2000251"/>
            <a:ext cx="3752850"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1809750" y="2061833"/>
            <a:ext cx="740276" cy="553998"/>
          </a:xfrm>
          <a:prstGeom prst="rect">
            <a:avLst/>
          </a:prstGeom>
          <a:solidFill>
            <a:schemeClr val="bg1"/>
          </a:solidFill>
        </p:spPr>
        <p:txBody>
          <a:bodyPr wrap="square" rtlCol="0">
            <a:spAutoFit/>
          </a:bodyPr>
          <a:lstStyle/>
          <a:p>
            <a:r>
              <a:rPr lang="it-IT" sz="1000"/>
              <a:t>primary right bronchus</a:t>
            </a:r>
            <a:endParaRPr lang="it-IT" sz="1000" dirty="0"/>
          </a:p>
        </p:txBody>
      </p:sp>
      <p:sp>
        <p:nvSpPr>
          <p:cNvPr id="3" name="CasellaDiTesto 2"/>
          <p:cNvSpPr txBox="1"/>
          <p:nvPr/>
        </p:nvSpPr>
        <p:spPr>
          <a:xfrm>
            <a:off x="1809750" y="2636678"/>
            <a:ext cx="620299" cy="261610"/>
          </a:xfrm>
          <a:prstGeom prst="rect">
            <a:avLst/>
          </a:prstGeom>
          <a:solidFill>
            <a:schemeClr val="bg1"/>
          </a:solidFill>
        </p:spPr>
        <p:txBody>
          <a:bodyPr wrap="square" rtlCol="0">
            <a:spAutoFit/>
          </a:bodyPr>
          <a:lstStyle/>
          <a:p>
            <a:r>
              <a:rPr lang="it-IT" sz="1100"/>
              <a:t>lobes</a:t>
            </a:r>
            <a:endParaRPr lang="it-IT" sz="1100" dirty="0"/>
          </a:p>
        </p:txBody>
      </p:sp>
      <p:sp>
        <p:nvSpPr>
          <p:cNvPr id="4" name="CasellaDiTesto 3"/>
          <p:cNvSpPr txBox="1"/>
          <p:nvPr/>
        </p:nvSpPr>
        <p:spPr>
          <a:xfrm>
            <a:off x="4722312" y="2315749"/>
            <a:ext cx="751562" cy="261610"/>
          </a:xfrm>
          <a:prstGeom prst="rect">
            <a:avLst/>
          </a:prstGeom>
          <a:solidFill>
            <a:schemeClr val="bg1"/>
          </a:solidFill>
        </p:spPr>
        <p:txBody>
          <a:bodyPr wrap="square" rtlCol="0">
            <a:spAutoFit/>
          </a:bodyPr>
          <a:lstStyle/>
          <a:p>
            <a:r>
              <a:rPr lang="it-IT" sz="1100"/>
              <a:t>trachea</a:t>
            </a:r>
            <a:endParaRPr lang="it-IT" sz="1100" dirty="0"/>
          </a:p>
        </p:txBody>
      </p:sp>
      <p:sp>
        <p:nvSpPr>
          <p:cNvPr id="5" name="CasellaDiTesto 4"/>
          <p:cNvSpPr txBox="1"/>
          <p:nvPr/>
        </p:nvSpPr>
        <p:spPr>
          <a:xfrm>
            <a:off x="4697848" y="2636678"/>
            <a:ext cx="764088" cy="577081"/>
          </a:xfrm>
          <a:prstGeom prst="rect">
            <a:avLst/>
          </a:prstGeom>
          <a:solidFill>
            <a:schemeClr val="bg1"/>
          </a:solidFill>
        </p:spPr>
        <p:txBody>
          <a:bodyPr wrap="square" rtlCol="0">
            <a:spAutoFit/>
          </a:bodyPr>
          <a:lstStyle/>
          <a:p>
            <a:r>
              <a:rPr lang="it-IT" sz="1050"/>
              <a:t>primary left bronchus</a:t>
            </a:r>
            <a:endParaRPr lang="it-IT" sz="1050" dirty="0"/>
          </a:p>
        </p:txBody>
      </p:sp>
      <p:sp>
        <p:nvSpPr>
          <p:cNvPr id="6" name="CasellaDiTesto 5"/>
          <p:cNvSpPr txBox="1"/>
          <p:nvPr/>
        </p:nvSpPr>
        <p:spPr>
          <a:xfrm>
            <a:off x="4685910" y="3273078"/>
            <a:ext cx="776026" cy="276999"/>
          </a:xfrm>
          <a:prstGeom prst="rect">
            <a:avLst/>
          </a:prstGeom>
          <a:solidFill>
            <a:schemeClr val="bg1"/>
          </a:solidFill>
        </p:spPr>
        <p:txBody>
          <a:bodyPr wrap="square" rtlCol="0">
            <a:spAutoFit/>
          </a:bodyPr>
          <a:lstStyle/>
          <a:p>
            <a:r>
              <a:rPr lang="it-IT" sz="1200"/>
              <a:t>bronchi</a:t>
            </a:r>
            <a:endParaRPr lang="it-IT" sz="1200" dirty="0"/>
          </a:p>
        </p:txBody>
      </p:sp>
      <p:sp>
        <p:nvSpPr>
          <p:cNvPr id="7" name="CasellaDiTesto 6"/>
          <p:cNvSpPr txBox="1"/>
          <p:nvPr/>
        </p:nvSpPr>
        <p:spPr>
          <a:xfrm>
            <a:off x="4597052" y="3608410"/>
            <a:ext cx="965548" cy="276999"/>
          </a:xfrm>
          <a:prstGeom prst="rect">
            <a:avLst/>
          </a:prstGeom>
          <a:solidFill>
            <a:schemeClr val="bg1"/>
          </a:solidFill>
        </p:spPr>
        <p:txBody>
          <a:bodyPr wrap="square" rtlCol="0">
            <a:spAutoFit/>
          </a:bodyPr>
          <a:lstStyle/>
          <a:p>
            <a:r>
              <a:rPr lang="it-IT" sz="1200"/>
              <a:t>bronchioles</a:t>
            </a:r>
            <a:endParaRPr lang="it-IT" sz="1200" dirty="0"/>
          </a:p>
        </p:txBody>
      </p:sp>
      <p:sp>
        <p:nvSpPr>
          <p:cNvPr id="8" name="CasellaDiTesto 7"/>
          <p:cNvSpPr txBox="1"/>
          <p:nvPr/>
        </p:nvSpPr>
        <p:spPr>
          <a:xfrm>
            <a:off x="4722312" y="3885409"/>
            <a:ext cx="739624" cy="276999"/>
          </a:xfrm>
          <a:prstGeom prst="rect">
            <a:avLst/>
          </a:prstGeom>
          <a:solidFill>
            <a:schemeClr val="bg1"/>
          </a:solidFill>
        </p:spPr>
        <p:txBody>
          <a:bodyPr wrap="square" rtlCol="0">
            <a:spAutoFit/>
          </a:bodyPr>
          <a:lstStyle/>
          <a:p>
            <a:r>
              <a:rPr lang="it-IT" sz="1200"/>
              <a:t>lobes</a:t>
            </a:r>
            <a:endParaRPr lang="it-IT" sz="1200" dirty="0"/>
          </a:p>
        </p:txBody>
      </p:sp>
      <p:sp>
        <p:nvSpPr>
          <p:cNvPr id="9" name="CasellaDiTesto 8"/>
          <p:cNvSpPr txBox="1"/>
          <p:nvPr/>
        </p:nvSpPr>
        <p:spPr>
          <a:xfrm>
            <a:off x="4722312" y="4220600"/>
            <a:ext cx="751562" cy="276999"/>
          </a:xfrm>
          <a:prstGeom prst="rect">
            <a:avLst/>
          </a:prstGeom>
          <a:solidFill>
            <a:schemeClr val="bg1"/>
          </a:solidFill>
        </p:spPr>
        <p:txBody>
          <a:bodyPr wrap="square" rtlCol="0">
            <a:spAutoFit/>
          </a:bodyPr>
          <a:lstStyle/>
          <a:p>
            <a:r>
              <a:rPr lang="it-IT" sz="1200"/>
              <a:t>pleura</a:t>
            </a:r>
            <a:endParaRPr lang="it-IT" sz="1200" dirty="0"/>
          </a:p>
        </p:txBody>
      </p:sp>
      <p:sp>
        <p:nvSpPr>
          <p:cNvPr id="10" name="CasellaDiTesto 9"/>
          <p:cNvSpPr txBox="1"/>
          <p:nvPr/>
        </p:nvSpPr>
        <p:spPr>
          <a:xfrm>
            <a:off x="4609350" y="4528197"/>
            <a:ext cx="965548" cy="261610"/>
          </a:xfrm>
          <a:prstGeom prst="rect">
            <a:avLst/>
          </a:prstGeom>
          <a:solidFill>
            <a:schemeClr val="bg1"/>
          </a:solidFill>
        </p:spPr>
        <p:txBody>
          <a:bodyPr wrap="square" rtlCol="0">
            <a:spAutoFit/>
          </a:bodyPr>
          <a:lstStyle/>
          <a:p>
            <a:r>
              <a:rPr lang="it-IT" sz="1100"/>
              <a:t>pleural fluid</a:t>
            </a:r>
            <a:endParaRPr lang="it-IT" sz="1100" dirty="0"/>
          </a:p>
        </p:txBody>
      </p:sp>
      <p:sp>
        <p:nvSpPr>
          <p:cNvPr id="11" name="CasellaDiTesto 10"/>
          <p:cNvSpPr txBox="1"/>
          <p:nvPr/>
        </p:nvSpPr>
        <p:spPr>
          <a:xfrm>
            <a:off x="4597052" y="4836326"/>
            <a:ext cx="965548" cy="276999"/>
          </a:xfrm>
          <a:prstGeom prst="rect">
            <a:avLst/>
          </a:prstGeom>
          <a:solidFill>
            <a:schemeClr val="bg1"/>
          </a:solidFill>
        </p:spPr>
        <p:txBody>
          <a:bodyPr wrap="square" rtlCol="0">
            <a:spAutoFit/>
          </a:bodyPr>
          <a:lstStyle/>
          <a:p>
            <a:r>
              <a:rPr lang="it-IT" sz="1200"/>
              <a:t>diaphragm</a:t>
            </a:r>
            <a:endParaRPr lang="it-IT" sz="1200" dirty="0"/>
          </a:p>
        </p:txBody>
      </p:sp>
      <p:sp>
        <p:nvSpPr>
          <p:cNvPr id="12" name="CasellaDiTesto 11"/>
          <p:cNvSpPr txBox="1"/>
          <p:nvPr/>
        </p:nvSpPr>
        <p:spPr>
          <a:xfrm>
            <a:off x="4609350" y="5278706"/>
            <a:ext cx="864884" cy="276999"/>
          </a:xfrm>
          <a:prstGeom prst="rect">
            <a:avLst/>
          </a:prstGeom>
          <a:solidFill>
            <a:schemeClr val="bg1"/>
          </a:solidFill>
        </p:spPr>
        <p:txBody>
          <a:bodyPr wrap="square" rtlCol="0">
            <a:spAutoFit/>
          </a:bodyPr>
          <a:lstStyle/>
          <a:p>
            <a:r>
              <a:rPr lang="it-IT" sz="1200" dirty="0"/>
              <a:t>ALVEOLI</a:t>
            </a:r>
          </a:p>
        </p:txBody>
      </p:sp>
    </p:spTree>
    <p:extLst>
      <p:ext uri="{BB962C8B-B14F-4D97-AF65-F5344CB8AC3E}">
        <p14:creationId xmlns:p14="http://schemas.microsoft.com/office/powerpoint/2010/main" val="3779080000"/>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2"/>
          <p:cNvSpPr txBox="1">
            <a:spLocks noChangeArrowheads="1"/>
          </p:cNvSpPr>
          <p:nvPr/>
        </p:nvSpPr>
        <p:spPr bwMode="auto">
          <a:xfrm>
            <a:off x="2309814" y="357189"/>
            <a:ext cx="75723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it-IT" altLang="it-IT" sz="3000" b="1" dirty="0">
                <a:solidFill>
                  <a:srgbClr val="000000"/>
                </a:solidFill>
              </a:rPr>
              <a:t>... The </a:t>
            </a:r>
            <a:r>
              <a:rPr lang="it-IT" altLang="it-IT" sz="3000" b="1" dirty="0" err="1">
                <a:solidFill>
                  <a:srgbClr val="000000"/>
                </a:solidFill>
              </a:rPr>
              <a:t>lungs</a:t>
            </a:r>
            <a:endParaRPr lang="it-IT" altLang="it-IT" sz="3000" b="1" dirty="0">
              <a:solidFill>
                <a:srgbClr val="000000"/>
              </a:solidFill>
            </a:endParaRPr>
          </a:p>
        </p:txBody>
      </p:sp>
      <p:sp>
        <p:nvSpPr>
          <p:cNvPr id="7171" name="CasellaDiTesto 3"/>
          <p:cNvSpPr txBox="1">
            <a:spLocks noChangeArrowheads="1"/>
          </p:cNvSpPr>
          <p:nvPr/>
        </p:nvSpPr>
        <p:spPr bwMode="auto">
          <a:xfrm>
            <a:off x="6635990" y="2629515"/>
            <a:ext cx="42148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a:solidFill>
                  <a:srgbClr val="000000"/>
                </a:solidFill>
              </a:rPr>
              <a:t>The lungs are positioned inside the rib cage, so they are protected by the ribs and serve an important function in respiration. </a:t>
            </a:r>
            <a:endParaRPr lang="en-US" altLang="it-IT" dirty="0">
              <a:solidFill>
                <a:srgbClr val="000000"/>
              </a:solidFill>
            </a:endParaRP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74" y="1643062"/>
            <a:ext cx="428625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772416" y="2629515"/>
            <a:ext cx="876822" cy="338554"/>
          </a:xfrm>
          <a:prstGeom prst="rect">
            <a:avLst/>
          </a:prstGeom>
          <a:solidFill>
            <a:schemeClr val="bg1"/>
          </a:solidFill>
        </p:spPr>
        <p:txBody>
          <a:bodyPr wrap="square" rtlCol="0">
            <a:spAutoFit/>
          </a:bodyPr>
          <a:lstStyle/>
          <a:p>
            <a:r>
              <a:rPr lang="it-IT" sz="1600" b="1">
                <a:solidFill>
                  <a:schemeClr val="accent2">
                    <a:lumMod val="25000"/>
                  </a:schemeClr>
                </a:solidFill>
              </a:rPr>
              <a:t>coasts</a:t>
            </a:r>
            <a:endParaRPr lang="it-IT" sz="1600" b="1" dirty="0">
              <a:solidFill>
                <a:schemeClr val="accent2">
                  <a:lumMod val="25000"/>
                </a:schemeClr>
              </a:solidFill>
            </a:endParaRPr>
          </a:p>
        </p:txBody>
      </p:sp>
      <p:sp>
        <p:nvSpPr>
          <p:cNvPr id="3" name="CasellaDiTesto 2"/>
          <p:cNvSpPr txBox="1"/>
          <p:nvPr/>
        </p:nvSpPr>
        <p:spPr>
          <a:xfrm>
            <a:off x="4947781" y="2968069"/>
            <a:ext cx="1148219" cy="523220"/>
          </a:xfrm>
          <a:prstGeom prst="rect">
            <a:avLst/>
          </a:prstGeom>
          <a:solidFill>
            <a:schemeClr val="bg1"/>
          </a:solidFill>
        </p:spPr>
        <p:txBody>
          <a:bodyPr wrap="square" rtlCol="0">
            <a:spAutoFit/>
          </a:bodyPr>
          <a:lstStyle/>
          <a:p>
            <a:r>
              <a:rPr lang="it-IT" sz="1400" b="1">
                <a:solidFill>
                  <a:schemeClr val="accent2">
                    <a:lumMod val="25000"/>
                  </a:schemeClr>
                </a:solidFill>
              </a:rPr>
              <a:t>intercostal muscles</a:t>
            </a:r>
            <a:endParaRPr lang="it-IT" sz="1400" b="1" dirty="0">
              <a:solidFill>
                <a:schemeClr val="accent2">
                  <a:lumMod val="25000"/>
                </a:schemeClr>
              </a:solidFill>
            </a:endParaRPr>
          </a:p>
        </p:txBody>
      </p:sp>
      <p:sp>
        <p:nvSpPr>
          <p:cNvPr id="4" name="CasellaDiTesto 3"/>
          <p:cNvSpPr txBox="1"/>
          <p:nvPr/>
        </p:nvSpPr>
        <p:spPr>
          <a:xfrm>
            <a:off x="5206651" y="3568233"/>
            <a:ext cx="885173" cy="523220"/>
          </a:xfrm>
          <a:prstGeom prst="rect">
            <a:avLst/>
          </a:prstGeom>
          <a:solidFill>
            <a:schemeClr val="bg1"/>
          </a:solidFill>
          <a:ln w="28575">
            <a:solidFill>
              <a:srgbClr val="FF0000"/>
            </a:solidFill>
          </a:ln>
        </p:spPr>
        <p:txBody>
          <a:bodyPr wrap="square" rtlCol="0">
            <a:spAutoFit/>
          </a:bodyPr>
          <a:lstStyle/>
          <a:p>
            <a:r>
              <a:rPr lang="it-IT" sz="1400" b="1">
                <a:solidFill>
                  <a:schemeClr val="accent2">
                    <a:lumMod val="25000"/>
                  </a:schemeClr>
                </a:solidFill>
              </a:rPr>
              <a:t>parietal pleura</a:t>
            </a:r>
            <a:endParaRPr lang="it-IT" sz="1400" b="1" dirty="0">
              <a:solidFill>
                <a:schemeClr val="accent2">
                  <a:lumMod val="25000"/>
                </a:schemeClr>
              </a:solidFill>
            </a:endParaRPr>
          </a:p>
        </p:txBody>
      </p:sp>
      <p:sp>
        <p:nvSpPr>
          <p:cNvPr id="5" name="CasellaDiTesto 4"/>
          <p:cNvSpPr txBox="1"/>
          <p:nvPr/>
        </p:nvSpPr>
        <p:spPr>
          <a:xfrm>
            <a:off x="5255353" y="4168397"/>
            <a:ext cx="836471" cy="523220"/>
          </a:xfrm>
          <a:prstGeom prst="rect">
            <a:avLst/>
          </a:prstGeom>
          <a:solidFill>
            <a:schemeClr val="bg1"/>
          </a:solidFill>
          <a:ln w="28575">
            <a:solidFill>
              <a:srgbClr val="FFC000"/>
            </a:solidFill>
          </a:ln>
        </p:spPr>
        <p:txBody>
          <a:bodyPr wrap="square" rtlCol="0">
            <a:spAutoFit/>
          </a:bodyPr>
          <a:lstStyle/>
          <a:p>
            <a:r>
              <a:rPr lang="it-IT" sz="1400" b="1">
                <a:solidFill>
                  <a:schemeClr val="accent2">
                    <a:lumMod val="25000"/>
                  </a:schemeClr>
                </a:solidFill>
              </a:rPr>
              <a:t>pleural cavity</a:t>
            </a:r>
            <a:endParaRPr lang="it-IT" sz="1400" b="1" dirty="0">
              <a:solidFill>
                <a:schemeClr val="accent2">
                  <a:lumMod val="25000"/>
                </a:schemeClr>
              </a:solidFill>
            </a:endParaRPr>
          </a:p>
        </p:txBody>
      </p:sp>
      <p:sp>
        <p:nvSpPr>
          <p:cNvPr id="6" name="CasellaDiTesto 5"/>
          <p:cNvSpPr txBox="1"/>
          <p:nvPr/>
        </p:nvSpPr>
        <p:spPr>
          <a:xfrm>
            <a:off x="5206651" y="4847359"/>
            <a:ext cx="885173" cy="523220"/>
          </a:xfrm>
          <a:prstGeom prst="rect">
            <a:avLst/>
          </a:prstGeom>
          <a:solidFill>
            <a:schemeClr val="bg1"/>
          </a:solidFill>
          <a:ln w="28575">
            <a:solidFill>
              <a:srgbClr val="FF0000"/>
            </a:solidFill>
          </a:ln>
        </p:spPr>
        <p:txBody>
          <a:bodyPr wrap="square" rtlCol="0">
            <a:spAutoFit/>
          </a:bodyPr>
          <a:lstStyle/>
          <a:p>
            <a:r>
              <a:rPr lang="it-IT" sz="1400" b="1">
                <a:solidFill>
                  <a:schemeClr val="accent2">
                    <a:lumMod val="25000"/>
                  </a:schemeClr>
                </a:solidFill>
              </a:rPr>
              <a:t>visceral pleura</a:t>
            </a:r>
            <a:endParaRPr lang="it-IT" sz="1400" b="1" dirty="0">
              <a:solidFill>
                <a:schemeClr val="accent2">
                  <a:lumMod val="25000"/>
                </a:schemeClr>
              </a:solidFill>
            </a:endParaRPr>
          </a:p>
        </p:txBody>
      </p:sp>
      <p:sp>
        <p:nvSpPr>
          <p:cNvPr id="7" name="CasellaDiTesto 6"/>
          <p:cNvSpPr txBox="1"/>
          <p:nvPr/>
        </p:nvSpPr>
        <p:spPr>
          <a:xfrm>
            <a:off x="3206663" y="5549030"/>
            <a:ext cx="926926" cy="369332"/>
          </a:xfrm>
          <a:prstGeom prst="rect">
            <a:avLst/>
          </a:prstGeom>
          <a:solidFill>
            <a:schemeClr val="bg1"/>
          </a:solidFill>
        </p:spPr>
        <p:txBody>
          <a:bodyPr wrap="square" rtlCol="0">
            <a:spAutoFit/>
          </a:bodyPr>
          <a:lstStyle/>
          <a:p>
            <a:pPr algn="ctr"/>
            <a:r>
              <a:rPr lang="it-IT" b="1">
                <a:solidFill>
                  <a:schemeClr val="accent2">
                    <a:lumMod val="25000"/>
                  </a:schemeClr>
                </a:solidFill>
              </a:rPr>
              <a:t>lungs</a:t>
            </a:r>
            <a:endParaRPr lang="it-IT" b="1" dirty="0">
              <a:solidFill>
                <a:schemeClr val="accent2">
                  <a:lumMod val="25000"/>
                </a:schemeClr>
              </a:solidFill>
            </a:endParaRPr>
          </a:p>
        </p:txBody>
      </p:sp>
    </p:spTree>
    <p:extLst>
      <p:ext uri="{BB962C8B-B14F-4D97-AF65-F5344CB8AC3E}">
        <p14:creationId xmlns:p14="http://schemas.microsoft.com/office/powerpoint/2010/main" val="2597775280"/>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1"/>
          <p:cNvSpPr txBox="1">
            <a:spLocks noChangeArrowheads="1"/>
          </p:cNvSpPr>
          <p:nvPr/>
        </p:nvSpPr>
        <p:spPr bwMode="auto">
          <a:xfrm>
            <a:off x="2166939" y="428626"/>
            <a:ext cx="7786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it-IT" sz="4000" b="1">
                <a:solidFill>
                  <a:srgbClr val="000000"/>
                </a:solidFill>
              </a:rPr>
              <a:t> The structure of a lung</a:t>
            </a:r>
            <a:endParaRPr lang="it-IT" altLang="it-IT" sz="4000" b="1" dirty="0">
              <a:solidFill>
                <a:srgbClr val="000000"/>
              </a:solidFill>
            </a:endParaRPr>
          </a:p>
        </p:txBody>
      </p:sp>
      <p:sp>
        <p:nvSpPr>
          <p:cNvPr id="8195" name="CasellaDiTesto 3"/>
          <p:cNvSpPr txBox="1">
            <a:spLocks noChangeArrowheads="1"/>
          </p:cNvSpPr>
          <p:nvPr/>
        </p:nvSpPr>
        <p:spPr bwMode="auto">
          <a:xfrm>
            <a:off x="7394011" y="2042525"/>
            <a:ext cx="33575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sz="2000" dirty="0">
                <a:solidFill>
                  <a:srgbClr val="000000"/>
                </a:solidFill>
              </a:rPr>
              <a:t>Within each lung are the bronchi bronchial tubes that</a:t>
            </a:r>
          </a:p>
          <a:p>
            <a:pPr eaLnBrk="1" fontAlgn="base" hangingPunct="1">
              <a:spcBef>
                <a:spcPct val="0"/>
              </a:spcBef>
              <a:spcAft>
                <a:spcPct val="0"/>
              </a:spcAft>
            </a:pPr>
            <a:r>
              <a:rPr lang="en-US" altLang="it-IT" sz="2000" dirty="0">
                <a:solidFill>
                  <a:srgbClr val="000000"/>
                </a:solidFill>
              </a:rPr>
              <a:t>Branch becoming of the </a:t>
            </a:r>
            <a:r>
              <a:rPr lang="en-US" altLang="it-IT" sz="2000" dirty="0" err="1">
                <a:solidFill>
                  <a:srgbClr val="000000"/>
                </a:solidFill>
              </a:rPr>
              <a:t>Bronchiolesi</a:t>
            </a:r>
            <a:r>
              <a:rPr lang="it-IT" altLang="it-IT" sz="2000" dirty="0">
                <a:solidFill>
                  <a:srgbClr val="000000"/>
                </a:solidFill>
              </a:rPr>
              <a:t>. </a:t>
            </a:r>
            <a:r>
              <a:rPr lang="en-US" altLang="it-IT" sz="2000" dirty="0">
                <a:solidFill>
                  <a:srgbClr val="000000"/>
                </a:solidFill>
              </a:rPr>
              <a:t>In turn, the Bronchioles undergo various divisions until it reaches the alveoli where the gas exchange</a:t>
            </a:r>
            <a:endParaRPr lang="it-IT" altLang="it-IT" sz="2000" dirty="0">
              <a:solidFill>
                <a:srgbClr val="000000"/>
              </a:solidFill>
            </a:endParaRP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571626"/>
            <a:ext cx="455453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3920646" y="1571626"/>
            <a:ext cx="1478071" cy="369332"/>
          </a:xfrm>
          <a:prstGeom prst="rect">
            <a:avLst/>
          </a:prstGeom>
          <a:solidFill>
            <a:schemeClr val="bg1"/>
          </a:solidFill>
        </p:spPr>
        <p:txBody>
          <a:bodyPr wrap="square" rtlCol="0">
            <a:spAutoFit/>
          </a:bodyPr>
          <a:lstStyle/>
          <a:p>
            <a:r>
              <a:rPr lang="it-IT" b="1">
                <a:solidFill>
                  <a:schemeClr val="accent2">
                    <a:lumMod val="25000"/>
                  </a:schemeClr>
                </a:solidFill>
              </a:rPr>
              <a:t>bronchiolo</a:t>
            </a:r>
            <a:endParaRPr lang="it-IT" b="1" dirty="0">
              <a:solidFill>
                <a:schemeClr val="accent2">
                  <a:lumMod val="25000"/>
                </a:schemeClr>
              </a:solidFill>
            </a:endParaRPr>
          </a:p>
        </p:txBody>
      </p:sp>
      <p:sp>
        <p:nvSpPr>
          <p:cNvPr id="3" name="CasellaDiTesto 2"/>
          <p:cNvSpPr txBox="1"/>
          <p:nvPr/>
        </p:nvSpPr>
        <p:spPr>
          <a:xfrm>
            <a:off x="3920646" y="1966793"/>
            <a:ext cx="2167003" cy="369332"/>
          </a:xfrm>
          <a:prstGeom prst="rect">
            <a:avLst/>
          </a:prstGeom>
          <a:solidFill>
            <a:schemeClr val="bg1"/>
          </a:solidFill>
        </p:spPr>
        <p:txBody>
          <a:bodyPr wrap="square" rtlCol="0">
            <a:spAutoFit/>
          </a:bodyPr>
          <a:lstStyle/>
          <a:p>
            <a:r>
              <a:rPr lang="it-IT" b="1"/>
              <a:t>pulmonary artery</a:t>
            </a:r>
            <a:endParaRPr lang="it-IT" b="1" dirty="0"/>
          </a:p>
        </p:txBody>
      </p:sp>
      <p:sp>
        <p:nvSpPr>
          <p:cNvPr id="4" name="CasellaDiTesto 3"/>
          <p:cNvSpPr txBox="1"/>
          <p:nvPr/>
        </p:nvSpPr>
        <p:spPr>
          <a:xfrm>
            <a:off x="3920646" y="2432546"/>
            <a:ext cx="2354894" cy="338554"/>
          </a:xfrm>
          <a:prstGeom prst="rect">
            <a:avLst/>
          </a:prstGeom>
          <a:solidFill>
            <a:schemeClr val="bg1"/>
          </a:solidFill>
        </p:spPr>
        <p:txBody>
          <a:bodyPr wrap="square" rtlCol="0">
            <a:spAutoFit/>
          </a:bodyPr>
          <a:lstStyle/>
          <a:p>
            <a:r>
              <a:rPr lang="it-IT" sz="1600" b="1">
                <a:solidFill>
                  <a:schemeClr val="accent2">
                    <a:lumMod val="25000"/>
                  </a:schemeClr>
                </a:solidFill>
              </a:rPr>
              <a:t>respiratory bronchiole</a:t>
            </a:r>
            <a:endParaRPr lang="it-IT" sz="1600" b="1" dirty="0">
              <a:solidFill>
                <a:schemeClr val="accent2">
                  <a:lumMod val="25000"/>
                </a:schemeClr>
              </a:solidFill>
            </a:endParaRPr>
          </a:p>
        </p:txBody>
      </p:sp>
      <p:sp>
        <p:nvSpPr>
          <p:cNvPr id="5" name="CasellaDiTesto 4"/>
          <p:cNvSpPr txBox="1"/>
          <p:nvPr/>
        </p:nvSpPr>
        <p:spPr>
          <a:xfrm>
            <a:off x="4734837" y="3802003"/>
            <a:ext cx="1540703" cy="338554"/>
          </a:xfrm>
          <a:prstGeom prst="rect">
            <a:avLst/>
          </a:prstGeom>
          <a:solidFill>
            <a:schemeClr val="bg1"/>
          </a:solidFill>
        </p:spPr>
        <p:txBody>
          <a:bodyPr wrap="square" rtlCol="0">
            <a:spAutoFit/>
          </a:bodyPr>
          <a:lstStyle/>
          <a:p>
            <a:r>
              <a:rPr lang="it-IT" sz="1600" b="1">
                <a:solidFill>
                  <a:schemeClr val="accent2">
                    <a:lumMod val="25000"/>
                  </a:schemeClr>
                </a:solidFill>
              </a:rPr>
              <a:t>alveolar duct</a:t>
            </a:r>
            <a:endParaRPr lang="it-IT" sz="1600" b="1" dirty="0">
              <a:solidFill>
                <a:schemeClr val="accent2">
                  <a:lumMod val="25000"/>
                </a:schemeClr>
              </a:solidFill>
            </a:endParaRPr>
          </a:p>
        </p:txBody>
      </p:sp>
      <p:sp>
        <p:nvSpPr>
          <p:cNvPr id="6" name="CasellaDiTesto 5"/>
          <p:cNvSpPr txBox="1"/>
          <p:nvPr/>
        </p:nvSpPr>
        <p:spPr>
          <a:xfrm>
            <a:off x="3920646" y="5733635"/>
            <a:ext cx="2354894" cy="338554"/>
          </a:xfrm>
          <a:prstGeom prst="rect">
            <a:avLst/>
          </a:prstGeom>
          <a:solidFill>
            <a:schemeClr val="bg1"/>
          </a:solidFill>
        </p:spPr>
        <p:txBody>
          <a:bodyPr wrap="square" rtlCol="0">
            <a:spAutoFit/>
          </a:bodyPr>
          <a:lstStyle/>
          <a:p>
            <a:r>
              <a:rPr lang="it-IT" sz="1600" b="1">
                <a:solidFill>
                  <a:schemeClr val="accent2">
                    <a:lumMod val="25000"/>
                  </a:schemeClr>
                </a:solidFill>
              </a:rPr>
              <a:t>grid alveolar capillary</a:t>
            </a:r>
            <a:endParaRPr lang="it-IT" sz="1600" b="1" dirty="0">
              <a:solidFill>
                <a:schemeClr val="accent2">
                  <a:lumMod val="25000"/>
                </a:schemeClr>
              </a:solidFill>
            </a:endParaRPr>
          </a:p>
        </p:txBody>
      </p:sp>
      <p:sp>
        <p:nvSpPr>
          <p:cNvPr id="7" name="CasellaDiTesto 6"/>
          <p:cNvSpPr txBox="1"/>
          <p:nvPr/>
        </p:nvSpPr>
        <p:spPr>
          <a:xfrm>
            <a:off x="1809751" y="5548969"/>
            <a:ext cx="883346" cy="523220"/>
          </a:xfrm>
          <a:prstGeom prst="rect">
            <a:avLst/>
          </a:prstGeom>
          <a:solidFill>
            <a:schemeClr val="bg1"/>
          </a:solidFill>
        </p:spPr>
        <p:txBody>
          <a:bodyPr wrap="square" rtlCol="0">
            <a:spAutoFit/>
          </a:bodyPr>
          <a:lstStyle/>
          <a:p>
            <a:r>
              <a:rPr lang="it-IT" sz="1400" b="1">
                <a:solidFill>
                  <a:schemeClr val="accent2">
                    <a:lumMod val="25000"/>
                  </a:schemeClr>
                </a:solidFill>
              </a:rPr>
              <a:t>grid alveolar</a:t>
            </a:r>
            <a:endParaRPr lang="it-IT" sz="1400" b="1" dirty="0">
              <a:solidFill>
                <a:schemeClr val="accent2">
                  <a:lumMod val="25000"/>
                </a:schemeClr>
              </a:solidFill>
            </a:endParaRPr>
          </a:p>
        </p:txBody>
      </p:sp>
    </p:spTree>
    <p:extLst>
      <p:ext uri="{BB962C8B-B14F-4D97-AF65-F5344CB8AC3E}">
        <p14:creationId xmlns:p14="http://schemas.microsoft.com/office/powerpoint/2010/main" val="3117794838"/>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1"/>
          <p:cNvSpPr txBox="1">
            <a:spLocks noChangeArrowheads="1"/>
          </p:cNvSpPr>
          <p:nvPr/>
        </p:nvSpPr>
        <p:spPr bwMode="auto">
          <a:xfrm>
            <a:off x="1952626" y="500063"/>
            <a:ext cx="8215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sz="3600" b="1" dirty="0">
                <a:solidFill>
                  <a:srgbClr val="000000"/>
                </a:solidFill>
              </a:rPr>
              <a:t>Diseases of the respiratory system</a:t>
            </a:r>
            <a:endParaRPr lang="it-IT" altLang="it-IT" sz="3600" b="1" dirty="0">
              <a:solidFill>
                <a:srgbClr val="000000"/>
              </a:solidFill>
            </a:endParaRPr>
          </a:p>
        </p:txBody>
      </p:sp>
      <p:sp>
        <p:nvSpPr>
          <p:cNvPr id="9219" name="CasellaDiTesto 2"/>
          <p:cNvSpPr txBox="1">
            <a:spLocks noChangeArrowheads="1"/>
          </p:cNvSpPr>
          <p:nvPr/>
        </p:nvSpPr>
        <p:spPr bwMode="auto">
          <a:xfrm>
            <a:off x="1952627" y="2060141"/>
            <a:ext cx="8215312"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sz="2800" dirty="0">
                <a:solidFill>
                  <a:srgbClr val="000000"/>
                </a:solidFill>
              </a:rPr>
              <a:t>The Airways and the lungs are target of diseases caused by bacteria, viruses and toxins and also from tumors</a:t>
            </a:r>
            <a:r>
              <a:rPr lang="it-IT" altLang="it-IT" sz="2800" dirty="0">
                <a:solidFill>
                  <a:srgbClr val="000000"/>
                </a:solidFill>
              </a:rPr>
              <a:t>. </a:t>
            </a:r>
            <a:r>
              <a:rPr lang="en-US" altLang="it-IT" sz="2800" dirty="0">
                <a:solidFill>
                  <a:srgbClr val="000000"/>
                </a:solidFill>
              </a:rPr>
              <a:t>You can check both of pulmonary infections of both chronic respiratory diseases.</a:t>
            </a:r>
            <a:endParaRPr lang="it-IT" altLang="it-IT" sz="2800" dirty="0">
              <a:solidFill>
                <a:srgbClr val="000000"/>
              </a:solidFill>
            </a:endParaRPr>
          </a:p>
          <a:p>
            <a:pPr eaLnBrk="1" fontAlgn="base" hangingPunct="1">
              <a:spcBef>
                <a:spcPct val="0"/>
              </a:spcBef>
              <a:spcAft>
                <a:spcPct val="0"/>
              </a:spcAft>
            </a:pPr>
            <a:endParaRPr lang="it-IT" altLang="it-IT" dirty="0">
              <a:solidFill>
                <a:srgbClr val="000000"/>
              </a:solidFill>
            </a:endParaRPr>
          </a:p>
        </p:txBody>
      </p:sp>
      <p:pic>
        <p:nvPicPr>
          <p:cNvPr id="9220" name="Immagine 4" descr="download.jp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82063" y="5000625"/>
            <a:ext cx="149225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57389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to="" calcmode="lin" valueType="num">
                                      <p:cBhvr>
                                        <p:cTn id="7" dur="1" fill="hold"/>
                                        <p:tgtEl>
                                          <p:spTgt spid="922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32" presetClass="emph" presetSubtype="0" fill="hold" nodeType="clickEffect">
                                  <p:stCondLst>
                                    <p:cond delay="0"/>
                                  </p:stCondLst>
                                  <p:childTnLst>
                                    <p:animClr clrSpc="rgb" dir="cw">
                                      <p:cBhvr override="childStyle">
                                        <p:cTn id="11" dur="100" fill="hold"/>
                                        <p:tgtEl>
                                          <p:spTgt spid="9220"/>
                                        </p:tgtEl>
                                        <p:attrNameLst>
                                          <p:attrName>style.color</p:attrName>
                                        </p:attrNameLst>
                                      </p:cBhvr>
                                      <p:to>
                                        <a:schemeClr val="accent2"/>
                                      </p:to>
                                    </p:animClr>
                                    <p:animClr clrSpc="rgb" dir="cw">
                                      <p:cBhvr>
                                        <p:cTn id="12" dur="100" fill="hold"/>
                                        <p:tgtEl>
                                          <p:spTgt spid="9220"/>
                                        </p:tgtEl>
                                        <p:attrNameLst>
                                          <p:attrName>fillcolor</p:attrName>
                                        </p:attrNameLst>
                                      </p:cBhvr>
                                      <p:to>
                                        <a:schemeClr val="accent2"/>
                                      </p:to>
                                    </p:animClr>
                                    <p:set>
                                      <p:cBhvr>
                                        <p:cTn id="13" dur="100" fill="hold"/>
                                        <p:tgtEl>
                                          <p:spTgt spid="9220"/>
                                        </p:tgtEl>
                                        <p:attrNameLst>
                                          <p:attrName>fill.type</p:attrName>
                                        </p:attrNameLst>
                                      </p:cBhvr>
                                      <p:to>
                                        <p:strVal val="solid"/>
                                      </p:to>
                                    </p:set>
                                    <p:set>
                                      <p:cBhvr>
                                        <p:cTn id="14" dur="100" fill="hold"/>
                                        <p:tgtEl>
                                          <p:spTgt spid="9220"/>
                                        </p:tgtEl>
                                        <p:attrNameLst>
                                          <p:attrName>fill.on</p:attrName>
                                        </p:attrNameLst>
                                      </p:cBhvr>
                                      <p:to>
                                        <p:strVal val="true"/>
                                      </p:to>
                                    </p:set>
                                    <p:animRot by="120000">
                                      <p:cBhvr>
                                        <p:cTn id="15" dur="100" fill="hold">
                                          <p:stCondLst>
                                            <p:cond delay="0"/>
                                          </p:stCondLst>
                                        </p:cTn>
                                        <p:tgtEl>
                                          <p:spTgt spid="9220"/>
                                        </p:tgtEl>
                                        <p:attrNameLst>
                                          <p:attrName>r</p:attrName>
                                        </p:attrNameLst>
                                      </p:cBhvr>
                                    </p:animRot>
                                    <p:animRot by="-240000">
                                      <p:cBhvr>
                                        <p:cTn id="16" dur="200" fill="hold">
                                          <p:stCondLst>
                                            <p:cond delay="200"/>
                                          </p:stCondLst>
                                        </p:cTn>
                                        <p:tgtEl>
                                          <p:spTgt spid="9220"/>
                                        </p:tgtEl>
                                        <p:attrNameLst>
                                          <p:attrName>r</p:attrName>
                                        </p:attrNameLst>
                                      </p:cBhvr>
                                    </p:animRot>
                                    <p:animRot by="240000">
                                      <p:cBhvr>
                                        <p:cTn id="17" dur="200" fill="hold">
                                          <p:stCondLst>
                                            <p:cond delay="400"/>
                                          </p:stCondLst>
                                        </p:cTn>
                                        <p:tgtEl>
                                          <p:spTgt spid="9220"/>
                                        </p:tgtEl>
                                        <p:attrNameLst>
                                          <p:attrName>r</p:attrName>
                                        </p:attrNameLst>
                                      </p:cBhvr>
                                    </p:animRot>
                                    <p:animRot by="-240000">
                                      <p:cBhvr>
                                        <p:cTn id="18" dur="200" fill="hold">
                                          <p:stCondLst>
                                            <p:cond delay="600"/>
                                          </p:stCondLst>
                                        </p:cTn>
                                        <p:tgtEl>
                                          <p:spTgt spid="9220"/>
                                        </p:tgtEl>
                                        <p:attrNameLst>
                                          <p:attrName>r</p:attrName>
                                        </p:attrNameLst>
                                      </p:cBhvr>
                                    </p:animRot>
                                    <p:animRot by="120000">
                                      <p:cBhvr>
                                        <p:cTn id="19" dur="200" fill="hold">
                                          <p:stCondLst>
                                            <p:cond delay="800"/>
                                          </p:stCondLst>
                                        </p:cTn>
                                        <p:tgtEl>
                                          <p:spTgt spid="92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1"/>
          <p:cNvSpPr txBox="1">
            <a:spLocks noChangeArrowheads="1"/>
          </p:cNvSpPr>
          <p:nvPr/>
        </p:nvSpPr>
        <p:spPr bwMode="auto">
          <a:xfrm>
            <a:off x="2238375" y="340944"/>
            <a:ext cx="7215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it-IT" altLang="it-IT" sz="4000" b="1" dirty="0">
                <a:solidFill>
                  <a:srgbClr val="000000"/>
                </a:solidFill>
              </a:rPr>
              <a:t>The </a:t>
            </a:r>
            <a:r>
              <a:rPr lang="it-IT" altLang="it-IT" sz="4000" b="1" dirty="0" err="1">
                <a:solidFill>
                  <a:srgbClr val="000000"/>
                </a:solidFill>
              </a:rPr>
              <a:t>circulatory</a:t>
            </a:r>
            <a:r>
              <a:rPr lang="it-IT" altLang="it-IT" sz="4000" b="1" dirty="0">
                <a:solidFill>
                  <a:srgbClr val="000000"/>
                </a:solidFill>
              </a:rPr>
              <a:t> system</a:t>
            </a:r>
          </a:p>
        </p:txBody>
      </p:sp>
      <p:sp>
        <p:nvSpPr>
          <p:cNvPr id="10243" name="CasellaDiTesto 3"/>
          <p:cNvSpPr txBox="1">
            <a:spLocks noChangeArrowheads="1"/>
          </p:cNvSpPr>
          <p:nvPr/>
        </p:nvSpPr>
        <p:spPr bwMode="auto">
          <a:xfrm>
            <a:off x="7287737" y="1500189"/>
            <a:ext cx="295855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it-IT" dirty="0">
                <a:solidFill>
                  <a:srgbClr val="000000"/>
                </a:solidFill>
              </a:rPr>
              <a:t>The circulatory system is the collection of fluid transport organs inside our body. It consists of:</a:t>
            </a:r>
          </a:p>
          <a:p>
            <a:pPr marL="285750" indent="-285750" eaLnBrk="1" fontAlgn="base" hangingPunct="1">
              <a:spcBef>
                <a:spcPct val="0"/>
              </a:spcBef>
              <a:spcAft>
                <a:spcPct val="0"/>
              </a:spcAft>
              <a:buFont typeface="Arial" panose="020B0604020202020204" pitchFamily="34" charset="0"/>
              <a:buChar char="•"/>
            </a:pPr>
            <a:r>
              <a:rPr lang="en-US" altLang="it-IT" dirty="0">
                <a:solidFill>
                  <a:srgbClr val="000000"/>
                </a:solidFill>
              </a:rPr>
              <a:t>heart whose function is to pump blood into the circulation;</a:t>
            </a:r>
            <a:endParaRPr lang="it-IT" altLang="it-IT" dirty="0">
              <a:solidFill>
                <a:srgbClr val="000000"/>
              </a:solidFill>
            </a:endParaRPr>
          </a:p>
          <a:p>
            <a:pPr marL="285750" indent="-285750" eaLnBrk="1" fontAlgn="base" hangingPunct="1">
              <a:spcBef>
                <a:spcPct val="0"/>
              </a:spcBef>
              <a:spcAft>
                <a:spcPct val="0"/>
              </a:spcAft>
              <a:buFont typeface="Arial" panose="020B0604020202020204" pitchFamily="34" charset="0"/>
              <a:buChar char="•"/>
            </a:pPr>
            <a:r>
              <a:rPr lang="en-US" altLang="it-IT" dirty="0">
                <a:solidFill>
                  <a:srgbClr val="000000"/>
                </a:solidFill>
              </a:rPr>
              <a:t>blood vessels (arteries, veins and capillaries) which have the capacity to hold the circle of blood;</a:t>
            </a:r>
          </a:p>
          <a:p>
            <a:pPr marL="285750" indent="-285750" eaLnBrk="1" fontAlgn="base" hangingPunct="1">
              <a:spcBef>
                <a:spcPct val="0"/>
              </a:spcBef>
              <a:spcAft>
                <a:spcPct val="0"/>
              </a:spcAft>
              <a:buFont typeface="Arial" panose="020B0604020202020204" pitchFamily="34" charset="0"/>
              <a:buChar char="•"/>
            </a:pPr>
            <a:r>
              <a:rPr lang="en-US" altLang="it-IT" dirty="0">
                <a:solidFill>
                  <a:srgbClr val="000000"/>
                </a:solidFill>
              </a:rPr>
              <a:t>blood whose function is to transport oxygen, nutrients and waste products.</a:t>
            </a:r>
            <a:endParaRPr lang="it-IT" altLang="it-IT" dirty="0">
              <a:solidFill>
                <a:srgbClr val="000000"/>
              </a:solidFill>
            </a:endParaRP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1500189"/>
            <a:ext cx="428625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2743200" y="1500189"/>
            <a:ext cx="3469710" cy="369332"/>
          </a:xfrm>
          <a:prstGeom prst="rect">
            <a:avLst/>
          </a:prstGeom>
          <a:solidFill>
            <a:schemeClr val="bg1"/>
          </a:solidFill>
        </p:spPr>
        <p:txBody>
          <a:bodyPr wrap="square" rtlCol="0">
            <a:spAutoFit/>
          </a:bodyPr>
          <a:lstStyle/>
          <a:p>
            <a:r>
              <a:rPr lang="it-IT" b="1" dirty="0"/>
              <a:t>CARDIOVASCULAR SYSTEM</a:t>
            </a:r>
          </a:p>
        </p:txBody>
      </p:sp>
      <p:sp>
        <p:nvSpPr>
          <p:cNvPr id="3" name="CasellaDiTesto 2"/>
          <p:cNvSpPr txBox="1"/>
          <p:nvPr/>
        </p:nvSpPr>
        <p:spPr>
          <a:xfrm>
            <a:off x="4997885" y="3379412"/>
            <a:ext cx="1526740" cy="307777"/>
          </a:xfrm>
          <a:prstGeom prst="rect">
            <a:avLst/>
          </a:prstGeom>
          <a:solidFill>
            <a:schemeClr val="bg1"/>
          </a:solidFill>
        </p:spPr>
        <p:txBody>
          <a:bodyPr wrap="square" rtlCol="0">
            <a:spAutoFit/>
          </a:bodyPr>
          <a:lstStyle/>
          <a:p>
            <a:r>
              <a:rPr lang="it-IT" sz="1400" b="1"/>
              <a:t>arterial system</a:t>
            </a:r>
            <a:endParaRPr lang="it-IT" sz="1400" b="1" dirty="0"/>
          </a:p>
        </p:txBody>
      </p:sp>
      <p:sp>
        <p:nvSpPr>
          <p:cNvPr id="4" name="CasellaDiTesto 3"/>
          <p:cNvSpPr txBox="1"/>
          <p:nvPr/>
        </p:nvSpPr>
        <p:spPr>
          <a:xfrm>
            <a:off x="2238375" y="3533300"/>
            <a:ext cx="1469329" cy="307777"/>
          </a:xfrm>
          <a:prstGeom prst="rect">
            <a:avLst/>
          </a:prstGeom>
          <a:solidFill>
            <a:schemeClr val="bg1"/>
          </a:solidFill>
        </p:spPr>
        <p:txBody>
          <a:bodyPr wrap="square" rtlCol="0">
            <a:spAutoFit/>
          </a:bodyPr>
          <a:lstStyle/>
          <a:p>
            <a:r>
              <a:rPr lang="it-IT" sz="1400" b="1"/>
              <a:t>venous system</a:t>
            </a:r>
            <a:endParaRPr lang="it-IT" sz="1400" b="1" dirty="0"/>
          </a:p>
        </p:txBody>
      </p:sp>
      <p:sp>
        <p:nvSpPr>
          <p:cNvPr id="5" name="CasellaDiTesto 4"/>
          <p:cNvSpPr txBox="1"/>
          <p:nvPr/>
        </p:nvSpPr>
        <p:spPr>
          <a:xfrm>
            <a:off x="3841054" y="5046054"/>
            <a:ext cx="1080892" cy="276999"/>
          </a:xfrm>
          <a:prstGeom prst="rect">
            <a:avLst/>
          </a:prstGeom>
          <a:solidFill>
            <a:schemeClr val="bg1"/>
          </a:solidFill>
        </p:spPr>
        <p:txBody>
          <a:bodyPr wrap="square" rtlCol="0">
            <a:spAutoFit/>
          </a:bodyPr>
          <a:lstStyle/>
          <a:p>
            <a:pPr algn="ctr"/>
            <a:r>
              <a:rPr lang="it-IT" sz="1200" b="1"/>
              <a:t>capillaries</a:t>
            </a:r>
            <a:endParaRPr lang="it-IT" sz="1200" b="1" dirty="0"/>
          </a:p>
        </p:txBody>
      </p:sp>
      <p:sp>
        <p:nvSpPr>
          <p:cNvPr id="6" name="CasellaDiTesto 5"/>
          <p:cNvSpPr txBox="1"/>
          <p:nvPr/>
        </p:nvSpPr>
        <p:spPr>
          <a:xfrm>
            <a:off x="3986930" y="4266446"/>
            <a:ext cx="789139" cy="369332"/>
          </a:xfrm>
          <a:prstGeom prst="rect">
            <a:avLst/>
          </a:prstGeom>
          <a:solidFill>
            <a:schemeClr val="bg1"/>
          </a:solidFill>
        </p:spPr>
        <p:txBody>
          <a:bodyPr wrap="square" rtlCol="0">
            <a:spAutoFit/>
          </a:bodyPr>
          <a:lstStyle/>
          <a:p>
            <a:r>
              <a:rPr lang="it-IT" b="1">
                <a:solidFill>
                  <a:schemeClr val="accent2">
                    <a:lumMod val="25000"/>
                  </a:schemeClr>
                </a:solidFill>
              </a:rPr>
              <a:t>heart</a:t>
            </a:r>
            <a:endParaRPr lang="it-IT" b="1" dirty="0">
              <a:solidFill>
                <a:schemeClr val="accent2">
                  <a:lumMod val="25000"/>
                </a:schemeClr>
              </a:solidFill>
            </a:endParaRPr>
          </a:p>
        </p:txBody>
      </p:sp>
    </p:spTree>
    <p:extLst>
      <p:ext uri="{BB962C8B-B14F-4D97-AF65-F5344CB8AC3E}">
        <p14:creationId xmlns:p14="http://schemas.microsoft.com/office/powerpoint/2010/main" val="3977249343"/>
      </p:ext>
    </p:extLst>
  </p:cSld>
  <p:clrMapOvr>
    <a:masterClrMapping/>
  </p:clrMapOvr>
  <p:transition>
    <p:wipe dir="d"/>
  </p:transition>
</p:sld>
</file>

<file path=ppt/theme/theme1.xml><?xml version="1.0" encoding="utf-8"?>
<a:theme xmlns:a="http://schemas.openxmlformats.org/drawingml/2006/main" name="Struttura predefinita">
  <a:themeElements>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1227</Words>
  <Application>Microsoft Office PowerPoint</Application>
  <PresentationFormat>Personalizzato</PresentationFormat>
  <Paragraphs>156</Paragraphs>
  <Slides>16</Slides>
  <Notes>1</Notes>
  <HiddenSlides>0</HiddenSlides>
  <MMClips>2</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Domenico De Angelis</dc:creator>
  <cp:lastModifiedBy>Lou</cp:lastModifiedBy>
  <cp:revision>34</cp:revision>
  <dcterms:created xsi:type="dcterms:W3CDTF">2017-02-10T16:31:39Z</dcterms:created>
  <dcterms:modified xsi:type="dcterms:W3CDTF">2017-07-30T07:56:42Z</dcterms:modified>
</cp:coreProperties>
</file>